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3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52402"/>
            <a:ext cx="5962650" cy="533401"/>
          </a:xfrm>
        </p:spPr>
        <p:txBody>
          <a:bodyPr>
            <a:normAutofit fontScale="90000"/>
          </a:bodyPr>
          <a:lstStyle/>
          <a:p>
            <a:pPr algn="l"/>
            <a:r>
              <a:rPr lang="en-US" sz="1200" b="1" dirty="0" smtClean="0"/>
              <a:t>Lecture Five</a:t>
            </a:r>
            <a:br>
              <a:rPr lang="en-US" sz="1200" b="1" dirty="0" smtClean="0"/>
            </a:br>
            <a:r>
              <a:rPr lang="ar-IQ" sz="1200" b="1" dirty="0" smtClean="0"/>
              <a:t>عضوية</a:t>
            </a:r>
            <a:r>
              <a:rPr lang="ar-IQ" sz="1800" b="1" dirty="0" smtClean="0"/>
              <a:t/>
            </a:r>
            <a:br>
              <a:rPr lang="ar-IQ" sz="1800" b="1" dirty="0" smtClean="0"/>
            </a:br>
            <a:endParaRPr lang="ar-IQ" sz="18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400" y="1577876"/>
            <a:ext cx="6553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6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Types of Antibiotics:-</a:t>
            </a:r>
          </a:p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1-Natural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antibiotics 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:-An antibiotic is any substance that produced by a microorganism, (i.e. bacteria or fungi ), that it sends outside its cell to harm or kill another microorganism.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2- </a:t>
            </a:r>
            <a:r>
              <a:rPr lang="en-US" b="1" dirty="0" smtClean="0"/>
              <a:t>Synthetic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antibiotics (</a:t>
            </a:r>
            <a:r>
              <a:rPr lang="en-US" b="1" dirty="0"/>
              <a:t>Antimicrobial agent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:-</a:t>
            </a:r>
            <a:r>
              <a:rPr lang="en-US" dirty="0" smtClean="0"/>
              <a:t>Are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smtClean="0"/>
              <a:t>a</a:t>
            </a:r>
            <a:r>
              <a:rPr lang="en-US" dirty="0">
                <a:ea typeface="Times New Roman" pitchFamily="18" charset="0"/>
                <a:cs typeface="Arial" pitchFamily="34" charset="0"/>
              </a:rPr>
              <a:t>ntibiotics</a:t>
            </a:r>
            <a:r>
              <a:rPr lang="en-US" dirty="0" smtClean="0"/>
              <a:t> </a:t>
            </a:r>
            <a:r>
              <a:rPr lang="en-US" dirty="0" smtClean="0"/>
              <a:t>able to synthesize as  chemical substances in the laboratory to be use against harmful microorganisms in our environment. 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" y="685801"/>
            <a:ext cx="6553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Antibiotics, also called antibacterials, are a type of antimicrobial drug used in the treatment and prevention of bacterial infections. They may either kill or inhibit the growth of bacteria.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5789474"/>
            <a:ext cx="5638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*Antibiotics </a:t>
            </a:r>
            <a:r>
              <a:rPr lang="en-US" b="1" dirty="0" smtClean="0"/>
              <a:t>are not effective against viruses </a:t>
            </a:r>
            <a:r>
              <a:rPr lang="en-US" dirty="0" smtClean="0"/>
              <a:t>(for example, the common cold or flu), or fungi (for example, thrush in the </a:t>
            </a:r>
            <a:r>
              <a:rPr lang="en-US" dirty="0" smtClean="0"/>
              <a:t>mouth), </a:t>
            </a:r>
            <a:r>
              <a:rPr lang="en-US" dirty="0" smtClean="0"/>
              <a:t>or fungal infections of the skin. Most common infections are caused by </a:t>
            </a:r>
            <a:r>
              <a:rPr lang="en-US" dirty="0" smtClean="0"/>
              <a:t>viruses. If </a:t>
            </a:r>
            <a:r>
              <a:rPr lang="en-US" dirty="0" smtClean="0"/>
              <a:t>you have a mild bacterial infection, </a:t>
            </a:r>
            <a:r>
              <a:rPr lang="en-US" dirty="0"/>
              <a:t>the immune system can clear most </a:t>
            </a:r>
            <a:r>
              <a:rPr lang="en-US" dirty="0" smtClean="0"/>
              <a:t>o</a:t>
            </a:r>
            <a:r>
              <a:rPr lang="en-US" dirty="0"/>
              <a:t>f</a:t>
            </a:r>
            <a:endParaRPr lang="en-US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5943600"/>
            <a:ext cx="838200" cy="12192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7161073"/>
            <a:ext cx="64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/>
              <a:t>bacterial </a:t>
            </a:r>
            <a:r>
              <a:rPr lang="en-US" dirty="0"/>
              <a:t>infections. For example, antibiotics usually do little to speed up recovery from bronchitis, or most ear, nose, and throat infections that are caused by </a:t>
            </a:r>
            <a:r>
              <a:rPr lang="en-US" dirty="0" smtClean="0"/>
              <a:t>bacteria</a:t>
            </a:r>
            <a:r>
              <a:rPr lang="en-US" dirty="0" smtClean="0"/>
              <a:t>. So</a:t>
            </a:r>
            <a:r>
              <a:rPr lang="en-US" dirty="0"/>
              <a:t>, do not be surprised if a doctor does not recommend an antibiotic for conditions caused by viruses or non-bacterial infections, or even for a mild bacterial infection.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71738"/>
            <a:ext cx="54102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The Chemistry of Antibiotics</a:t>
            </a:r>
            <a:endParaRPr lang="en-U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B56E-BA5F-4E72-AE70-BD30EE04D565}" type="slidenum">
              <a:rPr lang="en-US" smtClean="0"/>
              <a:t>1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8600" y="3960673"/>
            <a:ext cx="6477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Antibiotics are used to treat infections caused by germs (bacteria and certain parasites). A parasite is a type of germ that needs to live on or in another living being (host). Antibiotics are sometimes called </a:t>
            </a:r>
            <a:r>
              <a:rPr lang="en-US" b="1" dirty="0"/>
              <a:t>antibacterials or antimicrobials</a:t>
            </a:r>
            <a:r>
              <a:rPr lang="en-US" dirty="0"/>
              <a:t>. The effectiveness of individual antibiotics varies with the </a:t>
            </a:r>
            <a:r>
              <a:rPr lang="en-US" i="1" dirty="0"/>
              <a:t>location of the infection </a:t>
            </a:r>
            <a:r>
              <a:rPr lang="en-US" dirty="0"/>
              <a:t>and the </a:t>
            </a:r>
            <a:r>
              <a:rPr lang="en-US" i="1" dirty="0"/>
              <a:t>ability of the antibiotic to reach this site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64371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6085"/>
            <a:ext cx="6629400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b="1" dirty="0"/>
          </a:p>
          <a:p>
            <a:r>
              <a:rPr lang="en-US" b="1" u="sng" dirty="0" smtClean="0"/>
              <a:t>Antibiotics classifications:-</a:t>
            </a:r>
          </a:p>
          <a:p>
            <a:r>
              <a:rPr lang="en-US" dirty="0"/>
              <a:t>Antibiotics can be taken by mouth as liquids, tablets, or capsules, or  by injection,  creams, ointments, to apply to the skin to treat certain skin </a:t>
            </a:r>
            <a:r>
              <a:rPr lang="en-US" dirty="0" smtClean="0"/>
              <a:t>infections. Antibiotics are commonly classified based on their:-</a:t>
            </a:r>
          </a:p>
          <a:p>
            <a:endParaRPr lang="en-US" dirty="0" smtClean="0"/>
          </a:p>
          <a:p>
            <a:r>
              <a:rPr lang="en-US" b="1" u="sng" dirty="0" smtClean="0"/>
              <a:t>1-mechanism of action:- </a:t>
            </a:r>
            <a:r>
              <a:rPr lang="en-US" dirty="0" smtClean="0"/>
              <a:t>Some antibiotics attack the cell membrane and others inhibit the synthesis of nucleic acids and proteins.</a:t>
            </a:r>
          </a:p>
          <a:p>
            <a:endParaRPr lang="en-US" b="1" u="sng" dirty="0" smtClean="0"/>
          </a:p>
          <a:p>
            <a:r>
              <a:rPr lang="en-US" b="1" u="sng" dirty="0" smtClean="0"/>
              <a:t>2-chemical structure:- </a:t>
            </a:r>
            <a:r>
              <a:rPr lang="en-US" dirty="0" smtClean="0"/>
              <a:t>Depend on the effect </a:t>
            </a:r>
            <a:r>
              <a:rPr lang="en-US" dirty="0"/>
              <a:t>of chemical </a:t>
            </a:r>
            <a:r>
              <a:rPr lang="en-US" dirty="0" smtClean="0"/>
              <a:t>structure for example Beta-Lactam </a:t>
            </a:r>
            <a:r>
              <a:rPr lang="en-US" dirty="0" smtClean="0"/>
              <a:t>ring (</a:t>
            </a:r>
            <a:r>
              <a:rPr lang="en-US" b="0" dirty="0" smtClean="0"/>
              <a:t>figure-1</a:t>
            </a:r>
            <a:r>
              <a:rPr lang="en-US" b="0" dirty="0" smtClean="0"/>
              <a:t>: </a:t>
            </a:r>
            <a:r>
              <a:rPr lang="en-US" dirty="0" smtClean="0"/>
              <a:t>Beta-Lactam is a ring in the structure of the </a:t>
            </a:r>
            <a:r>
              <a:rPr lang="en-US" dirty="0"/>
              <a:t>Penicillin). </a:t>
            </a:r>
            <a:r>
              <a:rPr lang="en-US" dirty="0" smtClean="0"/>
              <a:t>        </a:t>
            </a:r>
            <a:r>
              <a:rPr lang="en-US" dirty="0" smtClean="0"/>
              <a:t>                   </a:t>
            </a:r>
            <a:r>
              <a:rPr lang="en-US" sz="1400" dirty="0" smtClean="0"/>
              <a:t>Beta-Lactam </a:t>
            </a:r>
            <a:r>
              <a:rPr lang="en-US" sz="1400" dirty="0"/>
              <a:t>ring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b="1" u="sng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/>
              <a:t> </a:t>
            </a:r>
            <a:r>
              <a:rPr lang="en-US" dirty="0" smtClean="0"/>
              <a:t>                                </a:t>
            </a:r>
          </a:p>
          <a:p>
            <a:pPr algn="ctr"/>
            <a:r>
              <a:rPr lang="en-US" dirty="0" smtClean="0"/>
              <a:t>  </a:t>
            </a:r>
            <a:r>
              <a:rPr lang="en-US" sz="1600" dirty="0"/>
              <a:t>figure-1</a:t>
            </a:r>
            <a:r>
              <a:rPr lang="en-US" sz="1600" dirty="0" smtClean="0"/>
              <a:t>: Beta-Lactam </a:t>
            </a:r>
            <a:r>
              <a:rPr lang="en-US" sz="1600" dirty="0"/>
              <a:t>ring </a:t>
            </a:r>
            <a:r>
              <a:rPr lang="en-US" sz="1600" dirty="0" smtClean="0"/>
              <a:t>present in Penicillin</a:t>
            </a:r>
            <a:r>
              <a:rPr lang="en-US" sz="1600" dirty="0"/>
              <a:t> </a:t>
            </a:r>
            <a:r>
              <a:rPr lang="en-US" sz="1600" dirty="0" smtClean="0"/>
              <a:t>structure.                          </a:t>
            </a:r>
            <a:endParaRPr lang="en-US" sz="1600" dirty="0"/>
          </a:p>
          <a:p>
            <a:endParaRPr lang="en-US" b="1" u="sng" dirty="0"/>
          </a:p>
          <a:p>
            <a:r>
              <a:rPr lang="en-US" b="1" u="sng" dirty="0" smtClean="0"/>
              <a:t>3- spectrum of activity:- </a:t>
            </a:r>
            <a:r>
              <a:rPr lang="en-US" dirty="0" smtClean="0"/>
              <a:t>They target a range of bacteria named as </a:t>
            </a:r>
            <a:r>
              <a:rPr lang="en-US" dirty="0" smtClean="0"/>
              <a:t>gram positive (+ve) bacteria, </a:t>
            </a:r>
            <a:r>
              <a:rPr lang="en-US" dirty="0" smtClean="0"/>
              <a:t>and </a:t>
            </a:r>
            <a:r>
              <a:rPr lang="en-US" dirty="0" smtClean="0"/>
              <a:t>gram negative (- ve) </a:t>
            </a:r>
            <a:r>
              <a:rPr lang="en-US" dirty="0"/>
              <a:t>bacteria 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smtClean="0"/>
              <a:t>If pathogen is not </a:t>
            </a:r>
            <a:r>
              <a:rPr lang="en-US" dirty="0" smtClean="0"/>
              <a:t>identified</a:t>
            </a:r>
            <a:r>
              <a:rPr lang="en-US" b="1" dirty="0"/>
              <a:t> (</a:t>
            </a:r>
            <a:r>
              <a:rPr lang="en-US" dirty="0"/>
              <a:t>bacteria  gram positive (+ve) bacteria, and gram negative (- ve) bacteria</a:t>
            </a:r>
            <a:r>
              <a:rPr lang="en-US" b="1" dirty="0" smtClean="0"/>
              <a:t>). </a:t>
            </a:r>
            <a:r>
              <a:rPr lang="en-US" dirty="0" smtClean="0"/>
              <a:t>F</a:t>
            </a:r>
            <a:r>
              <a:rPr lang="en-US" dirty="0" smtClean="0"/>
              <a:t>or super </a:t>
            </a:r>
            <a:r>
              <a:rPr lang="en-US" dirty="0"/>
              <a:t>infection </a:t>
            </a:r>
            <a:r>
              <a:rPr lang="en-US" dirty="0" smtClean="0"/>
              <a:t>Amoxicillin</a:t>
            </a:r>
            <a:r>
              <a:rPr lang="en-US" dirty="0"/>
              <a:t>, </a:t>
            </a:r>
            <a:r>
              <a:rPr lang="en-US" dirty="0" smtClean="0"/>
              <a:t>Streptomycin are used. </a:t>
            </a:r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How </a:t>
            </a:r>
            <a:r>
              <a:rPr lang="en-US" b="1" dirty="0"/>
              <a:t>do antibiotics work?</a:t>
            </a:r>
          </a:p>
          <a:p>
            <a:r>
              <a:rPr lang="en-US" dirty="0"/>
              <a:t>1- Some antibiotics work by killing germs (bacteria or the parasite). This is often done by interfering with the structure of the cell wall of the bacterium or parasite.</a:t>
            </a:r>
          </a:p>
          <a:p>
            <a:r>
              <a:rPr lang="en-US" dirty="0"/>
              <a:t>2-Some work by stopping bacteria or the parasite from multiplying.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B56E-BA5F-4E72-AE70-BD30EE04D565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3557493"/>
            <a:ext cx="1828800" cy="1243107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>
            <a:off x="3429000" y="34290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617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52400"/>
            <a:ext cx="6705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u="sng" dirty="0" smtClean="0"/>
              <a:t>There </a:t>
            </a:r>
            <a:r>
              <a:rPr lang="en-US" b="1" u="sng" dirty="0"/>
              <a:t>are </a:t>
            </a:r>
            <a:r>
              <a:rPr lang="en-US" b="1" u="sng" dirty="0" smtClean="0"/>
              <a:t>many </a:t>
            </a:r>
            <a:r>
              <a:rPr lang="en-US" b="1" u="sng" dirty="0"/>
              <a:t>factors that influence the choice of an </a:t>
            </a:r>
            <a:r>
              <a:rPr lang="en-US" b="1" u="sng" dirty="0" smtClean="0"/>
              <a:t>antibiotic to </a:t>
            </a:r>
            <a:r>
              <a:rPr lang="en-US" b="1" u="sng" dirty="0" err="1" smtClean="0"/>
              <a:t>beused</a:t>
            </a:r>
            <a:r>
              <a:rPr lang="en-US" b="1" u="sng" dirty="0" smtClean="0"/>
              <a:t>. These </a:t>
            </a:r>
            <a:r>
              <a:rPr lang="en-US" b="1" u="sng" dirty="0"/>
              <a:t>include</a:t>
            </a:r>
            <a:r>
              <a:rPr lang="en-US" b="1" u="sng" dirty="0" smtClean="0"/>
              <a:t>:- 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smtClean="0"/>
              <a:t>How </a:t>
            </a:r>
            <a:r>
              <a:rPr lang="en-US" dirty="0" smtClean="0"/>
              <a:t>severe the </a:t>
            </a:r>
            <a:r>
              <a:rPr lang="en-US" dirty="0" smtClean="0"/>
              <a:t>infection is.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smtClean="0"/>
              <a:t>How well your kidneys and liver are working.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smtClean="0"/>
              <a:t>Dosing amount.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smtClean="0"/>
              <a:t>Other medications you may be taking.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smtClean="0"/>
              <a:t>A history of having an allergy to a certain type of antibiotic. 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smtClean="0"/>
              <a:t>If you are pregnant or breast-feeding. </a:t>
            </a:r>
          </a:p>
          <a:p>
            <a:pPr algn="just"/>
            <a:r>
              <a:rPr lang="en-US" dirty="0" smtClean="0"/>
              <a:t>Even if you are pregnant or breast-feeding there are a number of antibiotics that are thought to be safe to take. Doctors sometimes choose certain antibiotics if they know there is a certain pattern of infection in your community.</a:t>
            </a:r>
          </a:p>
          <a:p>
            <a:pPr algn="just"/>
            <a:endParaRPr lang="en-US" b="1" u="sng" dirty="0" smtClean="0"/>
          </a:p>
          <a:p>
            <a:pPr algn="just"/>
            <a:r>
              <a:rPr lang="en-US" b="1" u="sng" dirty="0" smtClean="0"/>
              <a:t>Side </a:t>
            </a:r>
            <a:r>
              <a:rPr lang="en-US" b="1" u="sng" dirty="0"/>
              <a:t>effect of Antibiotic</a:t>
            </a:r>
            <a:r>
              <a:rPr lang="en-US" b="1" u="sng" dirty="0" smtClean="0"/>
              <a:t>:-</a:t>
            </a:r>
            <a:r>
              <a:rPr lang="en-US" dirty="0" smtClean="0"/>
              <a:t>                   </a:t>
            </a:r>
            <a:endParaRPr lang="en-US" dirty="0" smtClean="0"/>
          </a:p>
          <a:p>
            <a:pPr algn="just"/>
            <a:r>
              <a:rPr lang="en-US" dirty="0"/>
              <a:t> </a:t>
            </a:r>
            <a:r>
              <a:rPr lang="en-US" dirty="0" smtClean="0"/>
              <a:t>     Period </a:t>
            </a:r>
            <a:r>
              <a:rPr lang="en-US" dirty="0"/>
              <a:t>of time a patient must take antibiotics and drugs depending on the type of the disease. For example a person suffering from dizziness, cough, runny nose will probably only take a few days to take your medicine. However, for patients with chronic diseases such as diabetes, tuberculosis, will certainly require a long period of time in which he must regularly taking antibiotics and drugs.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5791200"/>
            <a:ext cx="6553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The use of antibiotics in the long term need to watch out, because it can cause symptoms of organ function disorder more serious, for example</a:t>
            </a:r>
            <a:r>
              <a:rPr lang="en-US" dirty="0" smtClean="0"/>
              <a:t>, disturbances </a:t>
            </a:r>
            <a:r>
              <a:rPr lang="en-US" dirty="0"/>
              <a:t>in liver </a:t>
            </a:r>
            <a:r>
              <a:rPr lang="en-US" dirty="0" smtClean="0"/>
              <a:t>function, liver </a:t>
            </a:r>
            <a:r>
              <a:rPr lang="en-US" dirty="0"/>
              <a:t>damage</a:t>
            </a:r>
            <a:r>
              <a:rPr lang="en-US" dirty="0" smtClean="0"/>
              <a:t>, a </a:t>
            </a:r>
            <a:r>
              <a:rPr lang="en-US" dirty="0"/>
              <a:t>decrease in the number of white blood cell production</a:t>
            </a:r>
            <a:r>
              <a:rPr lang="en-US" dirty="0" smtClean="0"/>
              <a:t>, disruption </a:t>
            </a:r>
            <a:r>
              <a:rPr lang="en-US" dirty="0"/>
              <a:t>of brain function</a:t>
            </a:r>
            <a:r>
              <a:rPr lang="en-US" dirty="0" smtClean="0"/>
              <a:t>, cardiac </a:t>
            </a:r>
            <a:r>
              <a:rPr lang="en-US" dirty="0"/>
              <a:t>dysfunction</a:t>
            </a:r>
            <a:r>
              <a:rPr lang="en-US" dirty="0" smtClean="0"/>
              <a:t>, coma, swelling , and irritation </a:t>
            </a:r>
            <a:r>
              <a:rPr lang="en-US" dirty="0"/>
              <a:t>of the large </a:t>
            </a:r>
            <a:r>
              <a:rPr lang="en-US" dirty="0" smtClean="0"/>
              <a:t>intestine. Similarly</a:t>
            </a:r>
            <a:r>
              <a:rPr lang="en-US" dirty="0"/>
              <a:t>, the side effects of </a:t>
            </a:r>
            <a:r>
              <a:rPr lang="en-US" dirty="0" smtClean="0"/>
              <a:t>antibiotics are </a:t>
            </a:r>
            <a:r>
              <a:rPr lang="en-US" dirty="0"/>
              <a:t>also quite </a:t>
            </a:r>
            <a:r>
              <a:rPr lang="en-US" dirty="0" smtClean="0"/>
              <a:t>influence </a:t>
            </a:r>
            <a:r>
              <a:rPr lang="en-US" dirty="0"/>
              <a:t>the health of the body </a:t>
            </a:r>
            <a:r>
              <a:rPr lang="en-US" dirty="0" smtClean="0"/>
              <a:t>and can </a:t>
            </a:r>
            <a:r>
              <a:rPr lang="en-US" dirty="0"/>
              <a:t>even cause </a:t>
            </a:r>
            <a:r>
              <a:rPr lang="en-US" dirty="0" smtClean="0"/>
              <a:t>death. Avoid </a:t>
            </a:r>
            <a:r>
              <a:rPr lang="en-US" dirty="0"/>
              <a:t>taking drugs in excess, please follow the instructions or doses that have been given by your doctor.</a:t>
            </a:r>
          </a:p>
          <a:p>
            <a:pPr algn="just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B56E-BA5F-4E72-AE70-BD30EE04D56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7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366892"/>
            <a:ext cx="6705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The Side Effect</a:t>
            </a:r>
            <a:r>
              <a:rPr lang="en-US" b="1" u="sng" dirty="0"/>
              <a:t> </a:t>
            </a:r>
            <a:r>
              <a:rPr lang="en-US" b="1" u="sng" dirty="0" smtClean="0"/>
              <a:t>Of Antibiotics</a:t>
            </a:r>
            <a:r>
              <a:rPr lang="en-US" b="1" u="sng" dirty="0" smtClean="0"/>
              <a:t>  And Its Dangers On Human Body:-</a:t>
            </a:r>
          </a:p>
          <a:p>
            <a:r>
              <a:rPr lang="en-US" dirty="0" smtClean="0"/>
              <a:t>          Here </a:t>
            </a:r>
            <a:r>
              <a:rPr lang="en-US" dirty="0"/>
              <a:t>are some of the side effects </a:t>
            </a:r>
            <a:r>
              <a:rPr lang="en-US" dirty="0" smtClean="0"/>
              <a:t>&amp; </a:t>
            </a:r>
            <a:r>
              <a:rPr lang="en-US" dirty="0"/>
              <a:t>dangers that can be caused by taking antibiotics and drugs in the long term: </a:t>
            </a:r>
          </a:p>
          <a:p>
            <a:r>
              <a:rPr lang="en-US" dirty="0" smtClean="0"/>
              <a:t>1-Digestive disorders: </a:t>
            </a:r>
            <a:r>
              <a:rPr lang="en-US" dirty="0"/>
              <a:t>It is most commonly caused by drugs in the long term are nausea, diarrhea, cramping and abdominal pain.</a:t>
            </a:r>
          </a:p>
          <a:p>
            <a:r>
              <a:rPr lang="en-US" dirty="0" smtClean="0"/>
              <a:t>2-Allergies </a:t>
            </a:r>
            <a:r>
              <a:rPr lang="en-US" dirty="0"/>
              <a:t>cause: Most people will experience these symptoms, where there is </a:t>
            </a:r>
            <a:r>
              <a:rPr lang="en-US" dirty="0" smtClean="0"/>
              <a:t>itching. </a:t>
            </a:r>
            <a:r>
              <a:rPr lang="en-US" dirty="0"/>
              <a:t>Sometimes the spots appear on the skin.</a:t>
            </a:r>
          </a:p>
          <a:p>
            <a:r>
              <a:rPr lang="en-US" dirty="0" smtClean="0"/>
              <a:t>3-Cardiac </a:t>
            </a:r>
            <a:r>
              <a:rPr lang="en-US" dirty="0"/>
              <a:t>dysfunction. Symptoms are characterized by feeling heart palpitations.</a:t>
            </a:r>
          </a:p>
          <a:p>
            <a:r>
              <a:rPr lang="en-US" dirty="0" smtClean="0"/>
              <a:t>4-Headache.</a:t>
            </a:r>
            <a:endParaRPr lang="en-US" dirty="0"/>
          </a:p>
          <a:p>
            <a:r>
              <a:rPr lang="en-US" dirty="0" smtClean="0"/>
              <a:t>5-Decreased appetite,</a:t>
            </a:r>
            <a:endParaRPr lang="en-US" dirty="0"/>
          </a:p>
          <a:p>
            <a:r>
              <a:rPr lang="en-US" dirty="0" smtClean="0"/>
              <a:t>6-Disrupt </a:t>
            </a:r>
            <a:r>
              <a:rPr lang="en-US" dirty="0"/>
              <a:t>the immune system</a:t>
            </a:r>
            <a:r>
              <a:rPr lang="en-US" dirty="0" smtClean="0"/>
              <a:t>. </a:t>
            </a:r>
            <a:r>
              <a:rPr lang="en-US" dirty="0"/>
              <a:t>The use of antibiotics in the long term can eradicate and prevent the growth of microorganisms. This will result in the body lacks vitamins, especially vitamin K and </a:t>
            </a:r>
            <a:r>
              <a:rPr lang="en-US" dirty="0" smtClean="0"/>
              <a:t>vitamin B12.</a:t>
            </a:r>
            <a:endParaRPr lang="en-US" dirty="0"/>
          </a:p>
          <a:p>
            <a:r>
              <a:rPr lang="en-US" dirty="0" smtClean="0"/>
              <a:t>8-Jaundice.</a:t>
            </a:r>
            <a:endParaRPr lang="en-US" dirty="0"/>
          </a:p>
          <a:p>
            <a:r>
              <a:rPr lang="en-US" dirty="0"/>
              <a:t>9-The </a:t>
            </a:r>
            <a:r>
              <a:rPr lang="en-US" dirty="0" smtClean="0"/>
              <a:t>kidney problems.</a:t>
            </a:r>
            <a:endParaRPr lang="en-US" dirty="0"/>
          </a:p>
          <a:p>
            <a:r>
              <a:rPr lang="en-US" dirty="0"/>
              <a:t>10-Disorders of the nerves, for example a person will feel </a:t>
            </a:r>
            <a:r>
              <a:rPr lang="en-US" dirty="0" smtClean="0"/>
              <a:t>tingling.</a:t>
            </a:r>
            <a:endParaRPr lang="en-US" dirty="0"/>
          </a:p>
        </p:txBody>
      </p:sp>
      <p:sp>
        <p:nvSpPr>
          <p:cNvPr id="3" name="Title 8"/>
          <p:cNvSpPr txBox="1">
            <a:spLocks/>
          </p:cNvSpPr>
          <p:nvPr/>
        </p:nvSpPr>
        <p:spPr>
          <a:xfrm>
            <a:off x="152400" y="5257800"/>
            <a:ext cx="6477000" cy="2585323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1800" b="1" u="sng" dirty="0" smtClean="0"/>
              <a:t>The emergence of resistance of bacteria to antibiotics </a:t>
            </a:r>
          </a:p>
          <a:p>
            <a:pPr algn="just"/>
            <a:r>
              <a:rPr lang="en-US" sz="1800" dirty="0" smtClean="0"/>
              <a:t>Its a common phenomenon  often reflects a processes that take place during antibiotic therapy. The antibiotic treatment may select for bacterial strains with physiologically or genetically enhanced capacity to survive high doses of </a:t>
            </a:r>
            <a:r>
              <a:rPr lang="en-US" sz="1800" dirty="0" smtClean="0"/>
              <a:t>antibiotics (</a:t>
            </a:r>
            <a:r>
              <a:rPr lang="en-US" sz="1800" dirty="0" smtClean="0"/>
              <a:t>figure-2).</a:t>
            </a:r>
          </a:p>
          <a:p>
            <a:pPr algn="just"/>
            <a:r>
              <a:rPr lang="en-US" sz="1800" dirty="0" smtClean="0"/>
              <a:t>            For </a:t>
            </a:r>
            <a:r>
              <a:rPr lang="en-US" sz="1800" dirty="0" smtClean="0"/>
              <a:t>example, Antibiotics such as penicillin and erythromycin, which used to have a high efficacy against many bacterial </a:t>
            </a:r>
            <a:r>
              <a:rPr lang="en-US" sz="1800" dirty="0" smtClean="0"/>
              <a:t>species and strains, </a:t>
            </a:r>
            <a:r>
              <a:rPr lang="en-US" sz="1800" dirty="0" smtClean="0"/>
              <a:t>have become less effective, due to the increased resistance of many bacterial strains (figure-3).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B56E-BA5F-4E72-AE70-BD30EE04D56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2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5928784"/>
            <a:ext cx="3030141" cy="853016"/>
          </a:xfrm>
        </p:spPr>
        <p:txBody>
          <a:bodyPr>
            <a:noAutofit/>
          </a:bodyPr>
          <a:lstStyle/>
          <a:p>
            <a:r>
              <a:rPr lang="en-US" sz="1600" b="0" dirty="0" smtClean="0"/>
              <a:t>figure-2:-The </a:t>
            </a:r>
            <a:r>
              <a:rPr lang="en-US" sz="1600" b="0" dirty="0"/>
              <a:t>antibiotic treatment may select for bacterial strains with physiologically or genetically enhanced capacity to survive high doses of </a:t>
            </a:r>
            <a:r>
              <a:rPr lang="en-US" sz="1600" b="0" dirty="0" smtClean="0"/>
              <a:t>antibiotics.</a:t>
            </a:r>
            <a:endParaRPr lang="en-US" sz="1600" b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66800" y="8610600"/>
            <a:ext cx="4800600" cy="304800"/>
          </a:xfrm>
        </p:spPr>
        <p:txBody>
          <a:bodyPr>
            <a:normAutofit fontScale="92500" lnSpcReduction="10000"/>
          </a:bodyPr>
          <a:lstStyle/>
          <a:p>
            <a:r>
              <a:rPr lang="en-US" sz="1600" b="0" dirty="0" smtClean="0"/>
              <a:t>figure-3:- Increased </a:t>
            </a:r>
            <a:r>
              <a:rPr lang="en-US" sz="1600" b="0" dirty="0"/>
              <a:t>resistance of many bacterial </a:t>
            </a:r>
            <a:r>
              <a:rPr lang="en-US" sz="1600" b="0" dirty="0" smtClean="0"/>
              <a:t>strains. </a:t>
            </a:r>
            <a:endParaRPr lang="en-US" sz="1600" b="0" dirty="0"/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267200"/>
            <a:ext cx="3030538" cy="2590800"/>
          </a:xfrm>
          <a:prstGeom prst="rect">
            <a:avLst/>
          </a:prstGeom>
        </p:spPr>
      </p:pic>
      <p:pic>
        <p:nvPicPr>
          <p:cNvPr id="8" name="Content Placeholder 7" descr="Screen Clippin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934200"/>
            <a:ext cx="5600700" cy="1752600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52400" y="-42415"/>
            <a:ext cx="6477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800" dirty="0" smtClean="0"/>
              <a:t>Antibacterial-resistant </a:t>
            </a:r>
            <a:r>
              <a:rPr lang="en-US" sz="1800" dirty="0"/>
              <a:t>strains and species, sometimes referred to as "superbugs", now contribute to the emergence of diseases that were for a while well controlled. For example, emergent bacterial strains causing tuberculosis (TB) that are resistant to previously effective antibacterial treatments pose many therapeutic challenges. Every year, nearly half a million new cases of multidrug-resistant tuberculosis (MDR-TB) are estimated to occur worldwide. For example, </a:t>
            </a:r>
            <a:r>
              <a:rPr lang="en-US" sz="1800" dirty="0"/>
              <a:t>NDM-1 enzyme(New Delhi </a:t>
            </a:r>
            <a:r>
              <a:rPr lang="en-US" sz="1800" dirty="0" smtClean="0"/>
              <a:t>Metallo-beta-lactamase-1enzyme) </a:t>
            </a:r>
            <a:r>
              <a:rPr lang="en-US" sz="1800" dirty="0" smtClean="0"/>
              <a:t>is </a:t>
            </a:r>
            <a:r>
              <a:rPr lang="en-US" sz="1800" dirty="0"/>
              <a:t>a newly identified enzyme conveying bacterial resistance to a broad range </a:t>
            </a:r>
            <a:r>
              <a:rPr lang="en-US" sz="1800" dirty="0" smtClean="0"/>
              <a:t> </a:t>
            </a:r>
            <a:r>
              <a:rPr lang="en-US" sz="1800" dirty="0"/>
              <a:t>antibacterials. The United Kingdom's Health Protection Agency has stated that "most isolates with NDM-1 enzyme(New Delhi </a:t>
            </a:r>
            <a:r>
              <a:rPr lang="en-US" sz="1800" dirty="0" smtClean="0"/>
              <a:t>Metallo-beta-lactamase-1</a:t>
            </a:r>
            <a:r>
              <a:rPr lang="en-US" sz="1800" dirty="0"/>
              <a:t>enzyme</a:t>
            </a:r>
            <a:r>
              <a:rPr lang="en-US" sz="1800" dirty="0" smtClean="0"/>
              <a:t>) </a:t>
            </a:r>
            <a:r>
              <a:rPr lang="en-US" sz="1800" dirty="0"/>
              <a:t>are resistant to all standard intravenous antibiotics for treatment of severe infections. On May 26, 2016 an </a:t>
            </a:r>
            <a:r>
              <a:rPr lang="en-US" sz="1800" dirty="0" smtClean="0"/>
              <a:t>  E </a:t>
            </a:r>
            <a:r>
              <a:rPr lang="en-US" sz="1800" dirty="0"/>
              <a:t>coli bacteria "superbug" was identified in the United States resistant to colistin, "the last line of defence" antibiotic</a:t>
            </a:r>
            <a:r>
              <a:rPr lang="en-US" sz="1800" dirty="0" smtClean="0"/>
              <a:t>.</a:t>
            </a:r>
            <a:r>
              <a:rPr lang="en-US" sz="1800" dirty="0"/>
              <a:t> </a:t>
            </a:r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B56E-BA5F-4E72-AE70-BD30EE04D56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4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1235</Words>
  <Application>Microsoft Office PowerPoint</Application>
  <PresentationFormat>On-screen Show (4:3)</PresentationFormat>
  <Paragraphs>65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Lecture Five عضوية </vt:lpstr>
      <vt:lpstr>PowerPoint Presentation</vt:lpstr>
      <vt:lpstr>PowerPoint Presentation</vt:lpstr>
      <vt:lpstr>PowerPoint Presentation</vt:lpstr>
      <vt:lpstr>Antibacterial-resistant strains and species, sometimes referred to as "superbugs", now contribute to the emergence of diseases that were for a while well controlled. For example, emergent bacterial strains causing tuberculosis (TB) that are resistant to previously effective antibacterial treatments pose many therapeutic challenges. Every year, nearly half a million new cases of multidrug-resistant tuberculosis (MDR-TB) are estimated to occur worldwide. For example, NDM-1 enzyme(New Delhi Metallo-beta-lactamase-1enzyme) is a newly identified enzyme conveying bacterial resistance to a broad range  antibacterials. The United Kingdom's Health Protection Agency has stated that "most isolates with NDM-1 enzyme(New Delhi Metallo-beta-lactamase-1enzyme) are resistant to all standard intravenous antibiotics for treatment of severe infections. On May 26, 2016 an   E coli bacteria "superbug" was identified in the United States resistant to colistin, "the last line of defence" antibiotic.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Five عضوية </dc:title>
  <dc:creator>delta AL neel</dc:creator>
  <cp:lastModifiedBy>DR.Ahmed Saker</cp:lastModifiedBy>
  <cp:revision>9</cp:revision>
  <dcterms:created xsi:type="dcterms:W3CDTF">2006-08-16T00:00:00Z</dcterms:created>
  <dcterms:modified xsi:type="dcterms:W3CDTF">2016-12-20T08:49:51Z</dcterms:modified>
</cp:coreProperties>
</file>