
<file path=[Content_Types].xml><?xml version="1.0" encoding="utf-8"?>
<Types xmlns="http://schemas.openxmlformats.org/package/2006/content-types">
  <Default Extension="tmp" ContentType="image/png"/>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57" r:id="rId3"/>
    <p:sldId id="258" r:id="rId4"/>
    <p:sldId id="259" r:id="rId5"/>
    <p:sldId id="260" r:id="rId6"/>
  </p:sldIdLst>
  <p:sldSz cx="6858000" cy="9144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6" d="100"/>
          <a:sy n="46" d="100"/>
        </p:scale>
        <p:origin x="-2322" y="-96"/>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FE13581-D74B-4A74-BC7A-4C309344F65B}" type="datetimeFigureOut">
              <a:rPr lang="en-US" smtClean="0"/>
              <a:t>12/13/2016</a:t>
            </a:fld>
            <a:endParaRPr lang="en-US"/>
          </a:p>
        </p:txBody>
      </p:sp>
      <p:sp>
        <p:nvSpPr>
          <p:cNvPr id="4" name="Slide Image Placeholder 3"/>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A16E557-2447-45DC-98C4-BBF05D63CD47}" type="slidenum">
              <a:rPr lang="en-US" smtClean="0"/>
              <a:t>‹#›</a:t>
            </a:fld>
            <a:endParaRPr lang="en-US"/>
          </a:p>
        </p:txBody>
      </p:sp>
    </p:spTree>
    <p:extLst>
      <p:ext uri="{BB962C8B-B14F-4D97-AF65-F5344CB8AC3E}">
        <p14:creationId xmlns:p14="http://schemas.microsoft.com/office/powerpoint/2010/main" val="36715972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43125" y="685800"/>
            <a:ext cx="257175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D7D7057-2D96-4DB8-AE93-F6EA9F9B78BE}" type="slidenum">
              <a:rPr lang="en-US" smtClean="0"/>
              <a:t>1</a:t>
            </a:fld>
            <a:endParaRPr lang="en-US"/>
          </a:p>
        </p:txBody>
      </p:sp>
    </p:spTree>
    <p:extLst>
      <p:ext uri="{BB962C8B-B14F-4D97-AF65-F5344CB8AC3E}">
        <p14:creationId xmlns:p14="http://schemas.microsoft.com/office/powerpoint/2010/main" val="42811004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smtClean="0"/>
              <a:t>Click to edit Master title style</a:t>
            </a:r>
            <a:endParaRPr lang="en-US"/>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5"/>
            <a:ext cx="1543050" cy="780203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42900" y="366185"/>
            <a:ext cx="4514850" cy="78020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12/13/2016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12/13/2016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12/13/2016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12/13/2016</a:t>
            </a:fld>
            <a:endParaRPr lang="en-US"/>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tmp"/><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tmp"/></Relationships>
</file>

<file path=ppt/slides/_rels/slide2.xml.rels><?xml version="1.0" encoding="UTF-8" standalone="yes"?>
<Relationships xmlns="http://schemas.openxmlformats.org/package/2006/relationships"><Relationship Id="rId2" Type="http://schemas.openxmlformats.org/officeDocument/2006/relationships/image" Target="../media/image3.tmp"/><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5.tmp"/><Relationship Id="rId2" Type="http://schemas.openxmlformats.org/officeDocument/2006/relationships/image" Target="../media/image4.tmp"/><Relationship Id="rId1" Type="http://schemas.openxmlformats.org/officeDocument/2006/relationships/slideLayout" Target="../slideLayouts/slideLayout7.xml"/><Relationship Id="rId4" Type="http://schemas.openxmlformats.org/officeDocument/2006/relationships/image" Target="../media/image6.tmp"/></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tmp"/><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76202"/>
            <a:ext cx="6515100" cy="6217087"/>
          </a:xfrm>
          <a:prstGeom prst="rect">
            <a:avLst/>
          </a:prstGeom>
        </p:spPr>
        <p:txBody>
          <a:bodyPr wrap="squar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just"/>
            <a:r>
              <a:rPr lang="en-US" sz="1100" dirty="0"/>
              <a:t>lecture 4 </a:t>
            </a:r>
            <a:r>
              <a:rPr lang="ar-IQ" sz="1100" dirty="0" smtClean="0"/>
              <a:t>عضوية</a:t>
            </a:r>
            <a:r>
              <a:rPr lang="en-US" sz="1100" dirty="0" smtClean="0"/>
              <a:t> </a:t>
            </a:r>
            <a:r>
              <a:rPr lang="en-US" sz="1200" dirty="0" smtClean="0"/>
              <a:t>                                       </a:t>
            </a:r>
          </a:p>
          <a:p>
            <a:pPr algn="ctr"/>
            <a:r>
              <a:rPr lang="en-US" sz="32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AMINES</a:t>
            </a:r>
          </a:p>
          <a:p>
            <a:pPr algn="just"/>
            <a:r>
              <a:rPr lang="en-US" dirty="0" smtClean="0"/>
              <a:t>  </a:t>
            </a:r>
          </a:p>
          <a:p>
            <a:pPr algn="just"/>
            <a:r>
              <a:rPr lang="en-US" dirty="0" smtClean="0"/>
              <a:t>Amines are extremely important functional groups in medicinal chemistry and are present in many drugs. Amines are present in amino acids of proteins, purine and pyridines of DNA and porphyrine ring of hemoglobin of the blood.</a:t>
            </a:r>
          </a:p>
          <a:p>
            <a:pPr algn="just"/>
            <a:r>
              <a:rPr lang="en-US" b="1" dirty="0" smtClean="0"/>
              <a:t>Types </a:t>
            </a:r>
            <a:r>
              <a:rPr lang="en-US" b="1" dirty="0"/>
              <a:t>of </a:t>
            </a:r>
            <a:r>
              <a:rPr lang="en-US" b="1" dirty="0" smtClean="0"/>
              <a:t>Amines:-  </a:t>
            </a:r>
          </a:p>
          <a:p>
            <a:pPr algn="just"/>
            <a:r>
              <a:rPr lang="en-US" dirty="0" smtClean="0"/>
              <a:t>The </a:t>
            </a:r>
            <a:r>
              <a:rPr lang="en-US" dirty="0"/>
              <a:t>nitrogen atom has one lone pair of </a:t>
            </a:r>
            <a:r>
              <a:rPr lang="en-US" dirty="0" smtClean="0"/>
              <a:t>electrons and </a:t>
            </a:r>
            <a:r>
              <a:rPr lang="en-US" dirty="0"/>
              <a:t>can act as a hydrogen bond acceptor for one </a:t>
            </a:r>
            <a:r>
              <a:rPr lang="en-US" dirty="0" smtClean="0"/>
              <a:t>hydrogen bond</a:t>
            </a:r>
            <a:r>
              <a:rPr lang="en-US" dirty="0"/>
              <a:t>. Primary </a:t>
            </a:r>
            <a:r>
              <a:rPr lang="en-US" dirty="0" smtClean="0"/>
              <a:t>amines consist of one carbon atom attach to NH2 group, </a:t>
            </a:r>
            <a:r>
              <a:rPr lang="en-US" dirty="0"/>
              <a:t>secondary amines have </a:t>
            </a:r>
            <a:r>
              <a:rPr lang="en-US" dirty="0" smtClean="0"/>
              <a:t>N–H groups, so both of them </a:t>
            </a:r>
            <a:r>
              <a:rPr lang="en-US" dirty="0"/>
              <a:t>can act as hydrogen bond donors</a:t>
            </a:r>
            <a:r>
              <a:rPr lang="en-US" dirty="0" smtClean="0"/>
              <a:t>.</a:t>
            </a:r>
            <a:endParaRPr lang="en-US" sz="1400" b="1" dirty="0" smtClean="0"/>
          </a:p>
          <a:p>
            <a:r>
              <a:rPr lang="en-US" sz="1400" b="1" dirty="0"/>
              <a:t> </a:t>
            </a:r>
            <a:r>
              <a:rPr lang="en-US" sz="1400" b="1" dirty="0" smtClean="0"/>
              <a:t>                          </a:t>
            </a:r>
          </a:p>
          <a:p>
            <a:endParaRPr lang="en-US" sz="1400" b="1" dirty="0"/>
          </a:p>
          <a:p>
            <a:endParaRPr lang="en-US" sz="1400" b="1" dirty="0" smtClean="0"/>
          </a:p>
          <a:p>
            <a:r>
              <a:rPr lang="en-US" sz="1400" b="1" dirty="0" smtClean="0"/>
              <a:t>  Figure 1:-  Hydrogen bonding interaction</a:t>
            </a:r>
            <a:endParaRPr lang="en-US" sz="1400" b="1" dirty="0"/>
          </a:p>
          <a:p>
            <a:pPr algn="just"/>
            <a:r>
              <a:rPr lang="en-US" sz="1400" dirty="0" smtClean="0"/>
              <a:t>HBA : h</a:t>
            </a:r>
            <a:r>
              <a:rPr lang="en-US" sz="1400" b="1" dirty="0" smtClean="0"/>
              <a:t>y</a:t>
            </a:r>
            <a:r>
              <a:rPr lang="en-US" sz="1400" dirty="0" smtClean="0"/>
              <a:t>drogen binding acceptor.</a:t>
            </a:r>
          </a:p>
          <a:p>
            <a:pPr algn="just"/>
            <a:r>
              <a:rPr lang="en-US" sz="1400" dirty="0"/>
              <a:t>HBD: h</a:t>
            </a:r>
            <a:r>
              <a:rPr lang="en-US" sz="1400" b="1" dirty="0"/>
              <a:t>y</a:t>
            </a:r>
            <a:r>
              <a:rPr lang="en-US" sz="1400" dirty="0"/>
              <a:t>drogen binding </a:t>
            </a:r>
            <a:r>
              <a:rPr lang="en-US" sz="1400" dirty="0" smtClean="0"/>
              <a:t>donor.</a:t>
            </a:r>
            <a:endParaRPr lang="en-US" sz="1400" dirty="0"/>
          </a:p>
          <a:p>
            <a:pPr algn="just"/>
            <a:endParaRPr lang="en-US" dirty="0" smtClean="0"/>
          </a:p>
          <a:p>
            <a:pPr algn="just"/>
            <a:r>
              <a:rPr lang="en-US" dirty="0" smtClean="0"/>
              <a:t>The tertiary amines haven't  </a:t>
            </a:r>
            <a:r>
              <a:rPr lang="en-US" dirty="0"/>
              <a:t>N–H </a:t>
            </a:r>
            <a:r>
              <a:rPr lang="en-US" dirty="0" smtClean="0"/>
              <a:t>group (water insoluble), while the  Quaternary amines its similar to the </a:t>
            </a:r>
            <a:r>
              <a:rPr lang="en-US" dirty="0"/>
              <a:t>tertiary </a:t>
            </a:r>
            <a:r>
              <a:rPr lang="en-US" dirty="0" smtClean="0"/>
              <a:t>amines but with positive charge on the nitrogen atom as shown in figure (2).</a:t>
            </a:r>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pic>
        <p:nvPicPr>
          <p:cNvPr id="3" name="Picture 2" descr="Screen Clippi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2000" y="6368835"/>
            <a:ext cx="5715000" cy="2470367"/>
          </a:xfrm>
          <a:prstGeom prst="rect">
            <a:avLst/>
          </a:prstGeom>
        </p:spPr>
      </p:pic>
      <p:sp>
        <p:nvSpPr>
          <p:cNvPr id="5" name="Rectangle 4"/>
          <p:cNvSpPr/>
          <p:nvPr/>
        </p:nvSpPr>
        <p:spPr>
          <a:xfrm>
            <a:off x="474973" y="6400803"/>
            <a:ext cx="591829" cy="276999"/>
          </a:xfrm>
          <a:prstGeom prst="rect">
            <a:avLst/>
          </a:prstGeom>
        </p:spPr>
        <p:txBody>
          <a:bodyPr wrap="none">
            <a:spAutoFit/>
          </a:bodyPr>
          <a:lstStyle/>
          <a:p>
            <a:r>
              <a:rPr lang="en-US" sz="1200" dirty="0" smtClean="0"/>
              <a:t> Fig.2: </a:t>
            </a:r>
            <a:endParaRPr lang="en-US" sz="1200" dirty="0"/>
          </a:p>
        </p:txBody>
      </p:sp>
      <p:pic>
        <p:nvPicPr>
          <p:cNvPr id="6" name="Picture 5" descr="Screen Clipping"/>
          <p:cNvPicPr>
            <a:picLocks noChangeAspect="1"/>
          </p:cNvPicPr>
          <p:nvPr/>
        </p:nvPicPr>
        <p:blipFill rotWithShape="1">
          <a:blip r:embed="rId4">
            <a:extLst>
              <a:ext uri="{28A0092B-C50C-407E-A947-70E740481C1C}">
                <a14:useLocalDpi xmlns:a14="http://schemas.microsoft.com/office/drawing/2010/main" val="0"/>
              </a:ext>
            </a:extLst>
          </a:blip>
          <a:srcRect l="13889" t="2560" r="5555" b="55310"/>
          <a:stretch/>
        </p:blipFill>
        <p:spPr>
          <a:xfrm>
            <a:off x="3352800" y="3581400"/>
            <a:ext cx="3219450" cy="1828800"/>
          </a:xfrm>
          <a:prstGeom prst="rect">
            <a:avLst/>
          </a:prstGeom>
        </p:spPr>
      </p:pic>
    </p:spTree>
    <p:extLst>
      <p:ext uri="{BB962C8B-B14F-4D97-AF65-F5344CB8AC3E}">
        <p14:creationId xmlns:p14="http://schemas.microsoft.com/office/powerpoint/2010/main" val="25784598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52400" y="228602"/>
            <a:ext cx="6477000" cy="3046988"/>
          </a:xfrm>
          <a:prstGeom prst="rect">
            <a:avLst/>
          </a:prstGeom>
        </p:spPr>
        <p:txBody>
          <a:bodyPr wrap="square">
            <a:spAutoFit/>
          </a:bodyPr>
          <a:lstStyle/>
          <a:p>
            <a:pPr algn="just"/>
            <a:r>
              <a:rPr lang="en-US" u="sng" dirty="0" smtClean="0"/>
              <a:t>Solubility:-</a:t>
            </a:r>
          </a:p>
          <a:p>
            <a:pPr algn="just"/>
            <a:r>
              <a:rPr lang="en-US" dirty="0" smtClean="0"/>
              <a:t>In </a:t>
            </a:r>
            <a:r>
              <a:rPr lang="en-US" dirty="0"/>
              <a:t>many cases, the </a:t>
            </a:r>
            <a:r>
              <a:rPr lang="en-US" dirty="0" smtClean="0"/>
              <a:t>amines can form Hydrogen bonds with water Amines with 6 carbon atoms are water soluble due to this </a:t>
            </a:r>
            <a:r>
              <a:rPr lang="en-US" dirty="0"/>
              <a:t>Hydrogen </a:t>
            </a:r>
            <a:r>
              <a:rPr lang="en-US" dirty="0" smtClean="0"/>
              <a:t>bonding. Water solubility decrease as the length of Hydrocarbon portion of the molecule increase.</a:t>
            </a:r>
          </a:p>
          <a:p>
            <a:pPr algn="just"/>
            <a:r>
              <a:rPr lang="en-US" dirty="0" smtClean="0"/>
              <a:t> Alternatively, a </a:t>
            </a:r>
            <a:r>
              <a:rPr lang="en-US" dirty="0"/>
              <a:t>strong ionic </a:t>
            </a:r>
            <a:r>
              <a:rPr lang="en-US" dirty="0" smtClean="0"/>
              <a:t>interaction may take place </a:t>
            </a:r>
            <a:r>
              <a:rPr lang="en-US" dirty="0"/>
              <a:t>with a carboxylate </a:t>
            </a:r>
            <a:r>
              <a:rPr lang="en-US" dirty="0" smtClean="0"/>
              <a:t>ion in </a:t>
            </a:r>
            <a:r>
              <a:rPr lang="en-US" dirty="0"/>
              <a:t>the binding </a:t>
            </a:r>
            <a:r>
              <a:rPr lang="en-US" dirty="0" smtClean="0"/>
              <a:t>site(Fig.3).</a:t>
            </a:r>
          </a:p>
          <a:p>
            <a:pPr algn="just"/>
            <a:r>
              <a:rPr lang="en-US" sz="1600" b="1" dirty="0" smtClean="0"/>
              <a:t>             </a:t>
            </a:r>
          </a:p>
          <a:p>
            <a:pPr algn="just"/>
            <a:endParaRPr lang="en-US" sz="1600" b="1" dirty="0"/>
          </a:p>
          <a:p>
            <a:pPr algn="just"/>
            <a:r>
              <a:rPr lang="en-US" sz="1600" b="1" dirty="0" smtClean="0"/>
              <a:t>  Fig.3: Hydrogen bonding of Amines.</a:t>
            </a:r>
            <a:endParaRPr lang="en-US" sz="1600" b="1" dirty="0"/>
          </a:p>
          <a:p>
            <a:pPr algn="just"/>
            <a:endParaRPr lang="en-US" dirty="0"/>
          </a:p>
        </p:txBody>
      </p:sp>
      <p:sp>
        <p:nvSpPr>
          <p:cNvPr id="7" name="Rectangle 6"/>
          <p:cNvSpPr/>
          <p:nvPr/>
        </p:nvSpPr>
        <p:spPr>
          <a:xfrm>
            <a:off x="152400" y="3926684"/>
            <a:ext cx="6553200" cy="3816429"/>
          </a:xfrm>
          <a:prstGeom prst="rect">
            <a:avLst/>
          </a:prstGeom>
        </p:spPr>
        <p:txBody>
          <a:bodyPr wrap="square">
            <a:spAutoFit/>
          </a:bodyPr>
          <a:lstStyle/>
          <a:p>
            <a:r>
              <a:rPr lang="en-US" u="sng" dirty="0"/>
              <a:t>Amine levels in different foods</a:t>
            </a:r>
          </a:p>
          <a:p>
            <a:r>
              <a:rPr lang="en-US" dirty="0"/>
              <a:t>Fish, cheese, some meats, some fruit such as bananas and avocados, some vegetables such as mushrooms, and fermented foods such as chocolate are just some of the foods that have been listed as containing varying levels of amines, but basically any protein food can contain amines depending on the way it is handled. The amine content of foods varies greatly due to differences in processing, age, handling, storage and many other factors. The new method of meat distribution in our supermarkets is a problem for amine responders. All meat is now vacuum packed, repacked and sold as fresh which means it can be up to ten weeks old when you eat it. Studies show that vacuum packing can inhibit the growth of bacteria but does nothing to retard the development of amines</a:t>
            </a:r>
          </a:p>
        </p:txBody>
      </p:sp>
      <p:pic>
        <p:nvPicPr>
          <p:cNvPr id="8" name="Picture 7" descr="Screen Clipping"/>
          <p:cNvPicPr>
            <a:picLocks noChangeAspect="1"/>
          </p:cNvPicPr>
          <p:nvPr/>
        </p:nvPicPr>
        <p:blipFill rotWithShape="1">
          <a:blip r:embed="rId2">
            <a:extLst>
              <a:ext uri="{28A0092B-C50C-407E-A947-70E740481C1C}">
                <a14:useLocalDpi xmlns:a14="http://schemas.microsoft.com/office/drawing/2010/main" val="0"/>
              </a:ext>
            </a:extLst>
          </a:blip>
          <a:srcRect l="2337" r="5452" b="32609"/>
          <a:stretch/>
        </p:blipFill>
        <p:spPr>
          <a:xfrm>
            <a:off x="3581400" y="2321717"/>
            <a:ext cx="3048000" cy="1564483"/>
          </a:xfrm>
          <a:prstGeom prst="rect">
            <a:avLst/>
          </a:prstGeom>
        </p:spPr>
      </p:pic>
    </p:spTree>
    <p:extLst>
      <p:ext uri="{BB962C8B-B14F-4D97-AF65-F5344CB8AC3E}">
        <p14:creationId xmlns:p14="http://schemas.microsoft.com/office/powerpoint/2010/main" val="24623386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52400" y="152400"/>
            <a:ext cx="6629400" cy="2031325"/>
          </a:xfrm>
          <a:prstGeom prst="rect">
            <a:avLst/>
          </a:prstGeom>
        </p:spPr>
        <p:txBody>
          <a:bodyPr wrap="square">
            <a:spAutoFit/>
          </a:bodyPr>
          <a:lstStyle/>
          <a:p>
            <a:r>
              <a:rPr lang="en-US" b="1" u="sng" dirty="0" smtClean="0"/>
              <a:t>The content of amines in foods:-</a:t>
            </a:r>
            <a:endParaRPr lang="en-US" b="1" u="sng" dirty="0"/>
          </a:p>
          <a:p>
            <a:r>
              <a:rPr lang="en-US" dirty="0"/>
              <a:t>Amines are present in many forms in human body (Proteins, DNA &amp; others),also in plants (food). Amines are an unavoidable food, that can’t</a:t>
            </a:r>
            <a:r>
              <a:rPr lang="en-US" dirty="0" smtClean="0"/>
              <a:t> </a:t>
            </a:r>
            <a:r>
              <a:rPr lang="en-US" dirty="0"/>
              <a:t>be removed from food. Simply, you can’t buy amine free food.  All foods are made up of hundreds of naturally occurring </a:t>
            </a:r>
            <a:r>
              <a:rPr lang="en-US" dirty="0" smtClean="0"/>
              <a:t>compounds </a:t>
            </a:r>
            <a:r>
              <a:rPr lang="en-US" dirty="0"/>
              <a:t>that can have varying effects on us, depending on how much we eat and how sensitive we </a:t>
            </a:r>
            <a:r>
              <a:rPr lang="en-US" dirty="0" smtClean="0"/>
              <a:t>are (Table -1). </a:t>
            </a:r>
            <a:endParaRPr lang="en-US" dirty="0"/>
          </a:p>
        </p:txBody>
      </p:sp>
      <p:grpSp>
        <p:nvGrpSpPr>
          <p:cNvPr id="4" name="Group 3"/>
          <p:cNvGrpSpPr/>
          <p:nvPr/>
        </p:nvGrpSpPr>
        <p:grpSpPr>
          <a:xfrm>
            <a:off x="838200" y="2286003"/>
            <a:ext cx="4343400" cy="2095500"/>
            <a:chOff x="1047748" y="2400300"/>
            <a:chExt cx="4819652" cy="2933700"/>
          </a:xfrm>
        </p:grpSpPr>
        <p:grpSp>
          <p:nvGrpSpPr>
            <p:cNvPr id="5" name="Group 4"/>
            <p:cNvGrpSpPr/>
            <p:nvPr/>
          </p:nvGrpSpPr>
          <p:grpSpPr>
            <a:xfrm>
              <a:off x="1047748" y="2400300"/>
              <a:ext cx="4819652" cy="2933700"/>
              <a:chOff x="152400" y="2362200"/>
              <a:chExt cx="4819652" cy="2933700"/>
            </a:xfrm>
          </p:grpSpPr>
          <p:grpSp>
            <p:nvGrpSpPr>
              <p:cNvPr id="7" name="Group 6"/>
              <p:cNvGrpSpPr/>
              <p:nvPr/>
            </p:nvGrpSpPr>
            <p:grpSpPr>
              <a:xfrm>
                <a:off x="152400" y="2362200"/>
                <a:ext cx="4819652" cy="2933700"/>
                <a:chOff x="838200" y="1190624"/>
                <a:chExt cx="3711686" cy="2933700"/>
              </a:xfrm>
            </p:grpSpPr>
            <p:grpSp>
              <p:nvGrpSpPr>
                <p:cNvPr id="9" name="Group 8"/>
                <p:cNvGrpSpPr/>
                <p:nvPr/>
              </p:nvGrpSpPr>
              <p:grpSpPr>
                <a:xfrm>
                  <a:off x="838200" y="1190624"/>
                  <a:ext cx="3711685" cy="1476376"/>
                  <a:chOff x="838200" y="1038224"/>
                  <a:chExt cx="3711685" cy="1476376"/>
                </a:xfrm>
              </p:grpSpPr>
              <p:pic>
                <p:nvPicPr>
                  <p:cNvPr id="12" name="Picture 11" descr="Screen Clipping"/>
                  <p:cNvPicPr>
                    <a:picLocks noChangeAspect="1"/>
                  </p:cNvPicPr>
                  <p:nvPr/>
                </p:nvPicPr>
                <p:blipFill rotWithShape="1">
                  <a:blip r:embed="rId2">
                    <a:extLst>
                      <a:ext uri="{28A0092B-C50C-407E-A947-70E740481C1C}">
                        <a14:useLocalDpi xmlns:a14="http://schemas.microsoft.com/office/drawing/2010/main" val="0"/>
                      </a:ext>
                    </a:extLst>
                  </a:blip>
                  <a:srcRect t="4398" r="27139" b="82767"/>
                  <a:stretch/>
                </p:blipFill>
                <p:spPr>
                  <a:xfrm>
                    <a:off x="838201" y="1038224"/>
                    <a:ext cx="3711684" cy="1028699"/>
                  </a:xfrm>
                  <a:prstGeom prst="rect">
                    <a:avLst/>
                  </a:prstGeom>
                </p:spPr>
              </p:pic>
              <p:pic>
                <p:nvPicPr>
                  <p:cNvPr id="13" name="Picture 12" descr="Screen Clipping"/>
                  <p:cNvPicPr>
                    <a:picLocks noChangeAspect="1"/>
                  </p:cNvPicPr>
                  <p:nvPr/>
                </p:nvPicPr>
                <p:blipFill rotWithShape="1">
                  <a:blip r:embed="rId2">
                    <a:extLst>
                      <a:ext uri="{28A0092B-C50C-407E-A947-70E740481C1C}">
                        <a14:useLocalDpi xmlns:a14="http://schemas.microsoft.com/office/drawing/2010/main" val="0"/>
                      </a:ext>
                    </a:extLst>
                  </a:blip>
                  <a:srcRect t="19848" r="27358" b="73497"/>
                  <a:stretch/>
                </p:blipFill>
                <p:spPr>
                  <a:xfrm>
                    <a:off x="838200" y="1981200"/>
                    <a:ext cx="3700491" cy="533400"/>
                  </a:xfrm>
                  <a:prstGeom prst="rect">
                    <a:avLst/>
                  </a:prstGeom>
                </p:spPr>
              </p:pic>
            </p:grpSp>
            <p:pic>
              <p:nvPicPr>
                <p:cNvPr id="10" name="Picture 9" descr="Screen Clipping"/>
                <p:cNvPicPr>
                  <a:picLocks noChangeAspect="1"/>
                </p:cNvPicPr>
                <p:nvPr/>
              </p:nvPicPr>
              <p:blipFill rotWithShape="1">
                <a:blip r:embed="rId2">
                  <a:extLst>
                    <a:ext uri="{28A0092B-C50C-407E-A947-70E740481C1C}">
                      <a14:useLocalDpi xmlns:a14="http://schemas.microsoft.com/office/drawing/2010/main" val="0"/>
                    </a:ext>
                  </a:extLst>
                </a:blip>
                <a:srcRect t="50298" r="27139" b="43582"/>
                <a:stretch/>
              </p:blipFill>
              <p:spPr>
                <a:xfrm>
                  <a:off x="838200" y="2867024"/>
                  <a:ext cx="3711686" cy="490538"/>
                </a:xfrm>
                <a:prstGeom prst="rect">
                  <a:avLst/>
                </a:prstGeom>
              </p:spPr>
            </p:pic>
            <p:pic>
              <p:nvPicPr>
                <p:cNvPr id="11" name="Picture 10" descr="Screen Clipping"/>
                <p:cNvPicPr>
                  <a:picLocks noChangeAspect="1"/>
                </p:cNvPicPr>
                <p:nvPr/>
              </p:nvPicPr>
              <p:blipFill rotWithShape="1">
                <a:blip r:embed="rId3">
                  <a:extLst>
                    <a:ext uri="{28A0092B-C50C-407E-A947-70E740481C1C}">
                      <a14:useLocalDpi xmlns:a14="http://schemas.microsoft.com/office/drawing/2010/main" val="0"/>
                    </a:ext>
                  </a:extLst>
                </a:blip>
                <a:srcRect t="3753" r="27620" b="78094"/>
                <a:stretch/>
              </p:blipFill>
              <p:spPr>
                <a:xfrm>
                  <a:off x="924766" y="3324224"/>
                  <a:ext cx="3625120" cy="800100"/>
                </a:xfrm>
                <a:prstGeom prst="rect">
                  <a:avLst/>
                </a:prstGeom>
              </p:spPr>
            </p:pic>
          </p:grpSp>
          <p:pic>
            <p:nvPicPr>
              <p:cNvPr id="8" name="Picture 7" descr="Screen Clipping"/>
              <p:cNvPicPr>
                <a:picLocks noChangeAspect="1"/>
              </p:cNvPicPr>
              <p:nvPr/>
            </p:nvPicPr>
            <p:blipFill rotWithShape="1">
              <a:blip r:embed="rId2">
                <a:extLst>
                  <a:ext uri="{28A0092B-C50C-407E-A947-70E740481C1C}">
                    <a14:useLocalDpi xmlns:a14="http://schemas.microsoft.com/office/drawing/2010/main" val="0"/>
                  </a:ext>
                </a:extLst>
              </a:blip>
              <a:srcRect t="44177" r="27139" b="52495"/>
              <a:stretch/>
            </p:blipFill>
            <p:spPr>
              <a:xfrm>
                <a:off x="152400" y="3810000"/>
                <a:ext cx="4819652" cy="266700"/>
              </a:xfrm>
              <a:prstGeom prst="rect">
                <a:avLst/>
              </a:prstGeom>
            </p:spPr>
          </p:pic>
        </p:grpSp>
        <p:cxnSp>
          <p:nvCxnSpPr>
            <p:cNvPr id="6" name="Straight Connector 5"/>
            <p:cNvCxnSpPr/>
            <p:nvPr/>
          </p:nvCxnSpPr>
          <p:spPr>
            <a:xfrm>
              <a:off x="5852864" y="2438400"/>
              <a:ext cx="0" cy="2895600"/>
            </a:xfrm>
            <a:prstGeom prst="line">
              <a:avLst/>
            </a:prstGeom>
          </p:spPr>
          <p:style>
            <a:lnRef idx="1">
              <a:schemeClr val="accent1"/>
            </a:lnRef>
            <a:fillRef idx="0">
              <a:schemeClr val="accent1"/>
            </a:fillRef>
            <a:effectRef idx="0">
              <a:schemeClr val="accent1"/>
            </a:effectRef>
            <a:fontRef idx="minor">
              <a:schemeClr val="tx1"/>
            </a:fontRef>
          </p:style>
        </p:cxnSp>
      </p:grpSp>
      <p:sp>
        <p:nvSpPr>
          <p:cNvPr id="14" name="Rectangle 13"/>
          <p:cNvSpPr/>
          <p:nvPr/>
        </p:nvSpPr>
        <p:spPr>
          <a:xfrm>
            <a:off x="1381598" y="2054428"/>
            <a:ext cx="3647602" cy="307777"/>
          </a:xfrm>
          <a:prstGeom prst="rect">
            <a:avLst/>
          </a:prstGeom>
        </p:spPr>
        <p:txBody>
          <a:bodyPr wrap="none">
            <a:spAutoFit/>
          </a:bodyPr>
          <a:lstStyle/>
          <a:p>
            <a:r>
              <a:rPr lang="en-US" sz="1400" dirty="0"/>
              <a:t>Table -</a:t>
            </a:r>
            <a:r>
              <a:rPr lang="en-US" sz="1400" dirty="0" smtClean="0"/>
              <a:t>1: Different contents of Amines in foods. </a:t>
            </a:r>
            <a:endParaRPr lang="en-US" sz="1400" dirty="0"/>
          </a:p>
        </p:txBody>
      </p:sp>
      <p:sp>
        <p:nvSpPr>
          <p:cNvPr id="15" name="Rectangle 14"/>
          <p:cNvSpPr/>
          <p:nvPr/>
        </p:nvSpPr>
        <p:spPr>
          <a:xfrm>
            <a:off x="152400" y="4618672"/>
            <a:ext cx="6553200" cy="1477328"/>
          </a:xfrm>
          <a:prstGeom prst="rect">
            <a:avLst/>
          </a:prstGeom>
        </p:spPr>
        <p:txBody>
          <a:bodyPr wrap="square">
            <a:spAutoFit/>
          </a:bodyPr>
          <a:lstStyle/>
          <a:p>
            <a:r>
              <a:rPr lang="en-US" b="1" u="sng" dirty="0"/>
              <a:t>Biogenic amines (BAs):- </a:t>
            </a:r>
            <a:r>
              <a:rPr lang="en-US" dirty="0"/>
              <a:t>Biogenic amines (BAs) are formed by the breakdown of proteins (in foods) by metabolism process with the help of enzymes. They can affect blood pressure, and body temperature. The fate of Biogenic amines (BAs) are  indicated in figure </a:t>
            </a:r>
            <a:r>
              <a:rPr lang="en-US" dirty="0" smtClean="0"/>
              <a:t>(4). </a:t>
            </a:r>
            <a:endParaRPr lang="en-US" dirty="0"/>
          </a:p>
        </p:txBody>
      </p:sp>
      <p:grpSp>
        <p:nvGrpSpPr>
          <p:cNvPr id="16" name="Group 15"/>
          <p:cNvGrpSpPr/>
          <p:nvPr/>
        </p:nvGrpSpPr>
        <p:grpSpPr>
          <a:xfrm>
            <a:off x="76200" y="5867400"/>
            <a:ext cx="6738414" cy="2895600"/>
            <a:chOff x="-413985" y="747619"/>
            <a:chExt cx="6034405" cy="3671981"/>
          </a:xfrm>
        </p:grpSpPr>
        <p:sp>
          <p:nvSpPr>
            <p:cNvPr id="17" name="Rectangle 16"/>
            <p:cNvSpPr/>
            <p:nvPr/>
          </p:nvSpPr>
          <p:spPr>
            <a:xfrm>
              <a:off x="-413985" y="2512168"/>
              <a:ext cx="4572000" cy="663508"/>
            </a:xfrm>
            <a:prstGeom prst="rect">
              <a:avLst/>
            </a:prstGeom>
          </p:spPr>
          <p:txBody>
            <a:bodyPr wrap="square">
              <a:spAutoFit/>
            </a:bodyPr>
            <a:lstStyle/>
            <a:p>
              <a:r>
                <a:rPr lang="en-US" sz="1400" b="1" dirty="0" smtClean="0"/>
                <a:t>Figure (4):- The </a:t>
              </a:r>
              <a:r>
                <a:rPr lang="en-US" sz="1400" b="1" dirty="0"/>
                <a:t>fate of </a:t>
              </a:r>
              <a:endParaRPr lang="en-US" sz="1400" b="1" dirty="0" smtClean="0"/>
            </a:p>
            <a:p>
              <a:r>
                <a:rPr lang="en-US" sz="1400" b="1" dirty="0" smtClean="0"/>
                <a:t>Biogenic amines </a:t>
              </a:r>
              <a:r>
                <a:rPr lang="en-US" sz="1400" b="1" dirty="0"/>
                <a:t>(BAs</a:t>
              </a:r>
              <a:r>
                <a:rPr lang="en-US" sz="1400" b="1" dirty="0" smtClean="0"/>
                <a:t>).</a:t>
              </a:r>
            </a:p>
          </p:txBody>
        </p:sp>
        <p:pic>
          <p:nvPicPr>
            <p:cNvPr id="18" name="Picture 17" descr="Screen Clipping"/>
            <p:cNvPicPr>
              <a:picLocks noChangeAspect="1"/>
            </p:cNvPicPr>
            <p:nvPr/>
          </p:nvPicPr>
          <p:blipFill rotWithShape="1">
            <a:blip r:embed="rId4">
              <a:extLst>
                <a:ext uri="{28A0092B-C50C-407E-A947-70E740481C1C}">
                  <a14:useLocalDpi xmlns:a14="http://schemas.microsoft.com/office/drawing/2010/main" val="0"/>
                </a:ext>
              </a:extLst>
            </a:blip>
            <a:srcRect t="12268"/>
            <a:stretch/>
          </p:blipFill>
          <p:spPr>
            <a:xfrm>
              <a:off x="1360225" y="747619"/>
              <a:ext cx="4260195" cy="3671981"/>
            </a:xfrm>
            <a:prstGeom prst="rect">
              <a:avLst/>
            </a:prstGeom>
          </p:spPr>
        </p:pic>
        <p:pic>
          <p:nvPicPr>
            <p:cNvPr id="19" name="Picture 18" descr="Screen Clipping"/>
            <p:cNvPicPr>
              <a:picLocks noChangeAspect="1"/>
            </p:cNvPicPr>
            <p:nvPr/>
          </p:nvPicPr>
          <p:blipFill rotWithShape="1">
            <a:blip r:embed="rId4">
              <a:extLst>
                <a:ext uri="{28A0092B-C50C-407E-A947-70E740481C1C}">
                  <a14:useLocalDpi xmlns:a14="http://schemas.microsoft.com/office/drawing/2010/main" val="0"/>
                </a:ext>
              </a:extLst>
            </a:blip>
            <a:srcRect l="49577" t="24605" r="48113" b="64125"/>
            <a:stretch/>
          </p:blipFill>
          <p:spPr>
            <a:xfrm>
              <a:off x="3270913" y="1905001"/>
              <a:ext cx="221594" cy="451934"/>
            </a:xfrm>
            <a:prstGeom prst="rect">
              <a:avLst/>
            </a:prstGeom>
          </p:spPr>
        </p:pic>
      </p:grpSp>
    </p:spTree>
    <p:extLst>
      <p:ext uri="{BB962C8B-B14F-4D97-AF65-F5344CB8AC3E}">
        <p14:creationId xmlns:p14="http://schemas.microsoft.com/office/powerpoint/2010/main" val="25316014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52400" y="152400"/>
            <a:ext cx="6553200" cy="1477328"/>
          </a:xfrm>
          <a:prstGeom prst="rect">
            <a:avLst/>
          </a:prstGeom>
        </p:spPr>
        <p:txBody>
          <a:bodyPr wrap="square">
            <a:spAutoFit/>
          </a:bodyPr>
          <a:lstStyle/>
          <a:p>
            <a:r>
              <a:rPr lang="en-US" b="1" u="sng" dirty="0" smtClean="0">
                <a:latin typeface="Algerian"/>
              </a:rPr>
              <a:t>∆  </a:t>
            </a:r>
            <a:r>
              <a:rPr lang="en-US" b="1" u="sng" dirty="0" smtClean="0"/>
              <a:t>The fate of Biogenic </a:t>
            </a:r>
            <a:r>
              <a:rPr lang="en-US" b="1" u="sng" dirty="0"/>
              <a:t>amines (BAs</a:t>
            </a:r>
            <a:r>
              <a:rPr lang="en-US" b="1" u="sng" dirty="0" smtClean="0"/>
              <a:t>):- </a:t>
            </a:r>
          </a:p>
          <a:p>
            <a:r>
              <a:rPr lang="en-US" b="1" dirty="0"/>
              <a:t> </a:t>
            </a:r>
            <a:r>
              <a:rPr lang="en-US" b="1" dirty="0" smtClean="0"/>
              <a:t>    </a:t>
            </a:r>
            <a:r>
              <a:rPr lang="en-US" dirty="0" smtClean="0"/>
              <a:t>The </a:t>
            </a:r>
            <a:r>
              <a:rPr lang="en-US" dirty="0"/>
              <a:t>fate of Biogenic amines (BAs)</a:t>
            </a:r>
            <a:r>
              <a:rPr lang="en-US" dirty="0" smtClean="0"/>
              <a:t> is appear when they absorbed </a:t>
            </a:r>
            <a:r>
              <a:rPr lang="en-US" dirty="0"/>
              <a:t>by intestinal microvilli's  to be converted </a:t>
            </a:r>
            <a:r>
              <a:rPr lang="en-US" dirty="0" smtClean="0"/>
              <a:t>directly into:</a:t>
            </a:r>
            <a:r>
              <a:rPr lang="en-US" b="1" dirty="0" smtClean="0"/>
              <a:t>            </a:t>
            </a:r>
          </a:p>
          <a:p>
            <a:r>
              <a:rPr lang="en-US" b="1" dirty="0"/>
              <a:t> </a:t>
            </a:r>
            <a:r>
              <a:rPr lang="en-US" b="1" dirty="0" smtClean="0"/>
              <a:t>                </a:t>
            </a:r>
          </a:p>
          <a:p>
            <a:r>
              <a:rPr lang="en-US" b="1" dirty="0" smtClean="0"/>
              <a:t>         1-                     </a:t>
            </a:r>
            <a:r>
              <a:rPr lang="en-US" b="1" dirty="0"/>
              <a:t>2-                             3-                 </a:t>
            </a:r>
          </a:p>
        </p:txBody>
      </p:sp>
      <p:grpSp>
        <p:nvGrpSpPr>
          <p:cNvPr id="11" name="Group 10"/>
          <p:cNvGrpSpPr/>
          <p:nvPr/>
        </p:nvGrpSpPr>
        <p:grpSpPr>
          <a:xfrm>
            <a:off x="1066803" y="1261040"/>
            <a:ext cx="3977401" cy="643960"/>
            <a:chOff x="609600" y="5257800"/>
            <a:chExt cx="3748801" cy="491906"/>
          </a:xfrm>
        </p:grpSpPr>
        <p:pic>
          <p:nvPicPr>
            <p:cNvPr id="22" name="Picture 21" descr="Screen Clipping"/>
            <p:cNvPicPr>
              <a:picLocks noChangeAspect="1"/>
            </p:cNvPicPr>
            <p:nvPr/>
          </p:nvPicPr>
          <p:blipFill rotWithShape="1">
            <a:blip r:embed="rId2">
              <a:extLst>
                <a:ext uri="{28A0092B-C50C-407E-A947-70E740481C1C}">
                  <a14:useLocalDpi xmlns:a14="http://schemas.microsoft.com/office/drawing/2010/main" val="0"/>
                </a:ext>
              </a:extLst>
            </a:blip>
            <a:srcRect l="54955" t="30636" r="36569" b="64284"/>
            <a:stretch/>
          </p:blipFill>
          <p:spPr>
            <a:xfrm>
              <a:off x="609600" y="5334000"/>
              <a:ext cx="595745" cy="352864"/>
            </a:xfrm>
            <a:prstGeom prst="rect">
              <a:avLst/>
            </a:prstGeom>
            <a:ln>
              <a:noFill/>
            </a:ln>
            <a:effectLst>
              <a:outerShdw blurRad="292100" dist="139700" dir="2700000" algn="tl" rotWithShape="0">
                <a:srgbClr val="333333">
                  <a:alpha val="65000"/>
                </a:srgbClr>
              </a:outerShdw>
            </a:effectLst>
          </p:spPr>
        </p:pic>
        <p:pic>
          <p:nvPicPr>
            <p:cNvPr id="23" name="Picture 22" descr="Screen Clipping"/>
            <p:cNvPicPr>
              <a:picLocks noChangeAspect="1"/>
            </p:cNvPicPr>
            <p:nvPr/>
          </p:nvPicPr>
          <p:blipFill rotWithShape="1">
            <a:blip r:embed="rId2">
              <a:extLst>
                <a:ext uri="{28A0092B-C50C-407E-A947-70E740481C1C}">
                  <a14:useLocalDpi xmlns:a14="http://schemas.microsoft.com/office/drawing/2010/main" val="0"/>
                </a:ext>
              </a:extLst>
            </a:blip>
            <a:srcRect l="58914" t="40773" r="29630" b="49079"/>
            <a:stretch/>
          </p:blipFill>
          <p:spPr>
            <a:xfrm>
              <a:off x="2057400" y="5257800"/>
              <a:ext cx="765890" cy="491906"/>
            </a:xfrm>
            <a:prstGeom prst="rect">
              <a:avLst/>
            </a:prstGeom>
            <a:ln>
              <a:noFill/>
            </a:ln>
            <a:effectLst>
              <a:outerShdw blurRad="292100" dist="139700" dir="2700000" algn="tl" rotWithShape="0">
                <a:srgbClr val="333333">
                  <a:alpha val="65000"/>
                </a:srgbClr>
              </a:outerShdw>
            </a:effectLst>
          </p:spPr>
        </p:pic>
        <p:pic>
          <p:nvPicPr>
            <p:cNvPr id="28" name="Picture 27" descr="Screen Clipping"/>
            <p:cNvPicPr>
              <a:picLocks noChangeAspect="1"/>
            </p:cNvPicPr>
            <p:nvPr/>
          </p:nvPicPr>
          <p:blipFill rotWithShape="1">
            <a:blip r:embed="rId2">
              <a:extLst>
                <a:ext uri="{28A0092B-C50C-407E-A947-70E740481C1C}">
                  <a14:useLocalDpi xmlns:a14="http://schemas.microsoft.com/office/drawing/2010/main" val="0"/>
                </a:ext>
              </a:extLst>
            </a:blip>
            <a:srcRect l="53976" t="55819" r="38049" b="37693"/>
            <a:stretch/>
          </p:blipFill>
          <p:spPr>
            <a:xfrm>
              <a:off x="3733800" y="5299294"/>
              <a:ext cx="624601" cy="415706"/>
            </a:xfrm>
            <a:prstGeom prst="rect">
              <a:avLst/>
            </a:prstGeom>
            <a:ln>
              <a:noFill/>
            </a:ln>
            <a:effectLst>
              <a:outerShdw blurRad="292100" dist="139700" dir="2700000" algn="tl" rotWithShape="0">
                <a:srgbClr val="333333">
                  <a:alpha val="65000"/>
                </a:srgbClr>
              </a:outerShdw>
            </a:effectLst>
          </p:spPr>
        </p:pic>
      </p:grpSp>
      <p:sp>
        <p:nvSpPr>
          <p:cNvPr id="10" name="Rectangle 9"/>
          <p:cNvSpPr/>
          <p:nvPr/>
        </p:nvSpPr>
        <p:spPr>
          <a:xfrm>
            <a:off x="152400" y="2077284"/>
            <a:ext cx="6553200" cy="4247317"/>
          </a:xfrm>
          <a:prstGeom prst="rect">
            <a:avLst/>
          </a:prstGeom>
        </p:spPr>
        <p:txBody>
          <a:bodyPr wrap="square">
            <a:spAutoFit/>
          </a:bodyPr>
          <a:lstStyle/>
          <a:p>
            <a:r>
              <a:rPr lang="en-US" i="1" u="sng" dirty="0" smtClean="0"/>
              <a:t>Physiological </a:t>
            </a:r>
            <a:r>
              <a:rPr lang="en-US" i="1" u="sng" dirty="0"/>
              <a:t>role of amines:-</a:t>
            </a:r>
          </a:p>
          <a:p>
            <a:r>
              <a:rPr lang="en-US" dirty="0"/>
              <a:t>Biogenic amines BAs play a number of crucial roles in the physiology and development of eukaryotic Cells, their physiological role is summarized in table </a:t>
            </a:r>
            <a:r>
              <a:rPr lang="en-US" dirty="0" smtClean="0"/>
              <a:t>2. </a:t>
            </a:r>
            <a:r>
              <a:rPr lang="en-US" dirty="0"/>
              <a:t>The most active example of Biogenic amines (BAs) is Histamine</a:t>
            </a:r>
            <a:r>
              <a:rPr lang="en-US" dirty="0" smtClean="0"/>
              <a:t>.</a:t>
            </a:r>
            <a:endParaRPr lang="en-US" dirty="0"/>
          </a:p>
          <a:p>
            <a:endParaRPr lang="en-US" dirty="0" smtClean="0"/>
          </a:p>
          <a:p>
            <a:endParaRPr lang="en-US" dirty="0"/>
          </a:p>
          <a:p>
            <a:r>
              <a:rPr lang="en-US" dirty="0" smtClean="0"/>
              <a:t> </a:t>
            </a:r>
          </a:p>
          <a:p>
            <a:endParaRPr lang="en-US" dirty="0" smtClean="0"/>
          </a:p>
          <a:p>
            <a:endParaRPr lang="en-US" dirty="0"/>
          </a:p>
          <a:p>
            <a:r>
              <a:rPr lang="en-US" dirty="0" smtClean="0"/>
              <a:t>Histamine </a:t>
            </a:r>
            <a:r>
              <a:rPr lang="en-US" dirty="0"/>
              <a:t>is present in many living tissues as a normal constituent of the body, and has multiple effects in different mammalian and invertebrate organs. In humans, it is found in different concentrations in the brain, lung, stomach, small and large intestine, uterus. </a:t>
            </a:r>
          </a:p>
        </p:txBody>
      </p:sp>
      <p:pic>
        <p:nvPicPr>
          <p:cNvPr id="29" name="Picture 28" descr="Screen Clippi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63487" y="3526765"/>
            <a:ext cx="1832314" cy="1426235"/>
          </a:xfrm>
          <a:prstGeom prst="rect">
            <a:avLst/>
          </a:prstGeom>
        </p:spPr>
      </p:pic>
      <p:graphicFrame>
        <p:nvGraphicFramePr>
          <p:cNvPr id="30" name="Table 29"/>
          <p:cNvGraphicFramePr>
            <a:graphicFrameLocks noGrp="1"/>
          </p:cNvGraphicFramePr>
          <p:nvPr>
            <p:extLst>
              <p:ext uri="{D42A27DB-BD31-4B8C-83A1-F6EECF244321}">
                <p14:modId xmlns:p14="http://schemas.microsoft.com/office/powerpoint/2010/main" val="2168696474"/>
              </p:ext>
            </p:extLst>
          </p:nvPr>
        </p:nvGraphicFramePr>
        <p:xfrm>
          <a:off x="228600" y="7117080"/>
          <a:ext cx="6400800" cy="1645920"/>
        </p:xfrm>
        <a:graphic>
          <a:graphicData uri="http://schemas.openxmlformats.org/drawingml/2006/table">
            <a:tbl>
              <a:tblPr firstRow="1" bandRow="1"/>
              <a:tblGrid>
                <a:gridCol w="3118337"/>
                <a:gridCol w="3282463"/>
              </a:tblGrid>
              <a:tr h="57912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1" dirty="0" smtClean="0"/>
                        <a:t>Physiological role of Histamine</a:t>
                      </a:r>
                    </a:p>
                    <a:p>
                      <a:pPr algn="l" rtl="0">
                        <a:lnSpc>
                          <a:spcPct val="100000"/>
                        </a:lnSpc>
                      </a:pPr>
                      <a:r>
                        <a:rPr lang="en-US" sz="1600" b="1" dirty="0" smtClean="0"/>
                        <a:t> </a:t>
                      </a:r>
                      <a:endParaRPr lang="en-US" sz="1600" b="1"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1" dirty="0" smtClean="0"/>
                        <a:t>Toxicology effect of Histamine</a:t>
                      </a:r>
                    </a:p>
                    <a:p>
                      <a:pPr algn="l" rtl="0">
                        <a:lnSpc>
                          <a:spcPct val="100000"/>
                        </a:lnSpc>
                      </a:pPr>
                      <a:r>
                        <a:rPr lang="en-US" sz="1600" b="1" dirty="0" smtClean="0"/>
                        <a:t> </a:t>
                      </a:r>
                      <a:endParaRPr lang="en-US" sz="1600" b="1" dirty="0"/>
                    </a:p>
                  </a:txBody>
                  <a:tcPr/>
                </a:tc>
              </a:tr>
              <a:tr h="1066800">
                <a:tc>
                  <a:txBody>
                    <a:bodyPr/>
                    <a:lstStyle/>
                    <a:p>
                      <a:r>
                        <a:rPr lang="en-US" sz="1600" dirty="0" smtClean="0"/>
                        <a:t>Local Hormone, cell growth,  neurotransmitance, regulation of body Temperature, Allergic reactions.</a:t>
                      </a:r>
                      <a:endParaRPr lang="en-US" sz="1600" dirty="0"/>
                    </a:p>
                  </a:txBody>
                  <a:tcPr/>
                </a:tc>
                <a:tc>
                  <a:txBody>
                    <a:bodyPr/>
                    <a:lstStyle/>
                    <a:p>
                      <a:r>
                        <a:rPr lang="en-US" sz="1600" dirty="0" smtClean="0"/>
                        <a:t>Headache, swelling, diarrhea,  blood pressure disorders.</a:t>
                      </a:r>
                      <a:endParaRPr lang="en-US" sz="1600" dirty="0"/>
                    </a:p>
                  </a:txBody>
                  <a:tcPr/>
                </a:tc>
              </a:tr>
            </a:tbl>
          </a:graphicData>
        </a:graphic>
      </p:graphicFrame>
      <p:graphicFrame>
        <p:nvGraphicFramePr>
          <p:cNvPr id="31" name="Table 30"/>
          <p:cNvGraphicFramePr>
            <a:graphicFrameLocks noGrp="1"/>
          </p:cNvGraphicFramePr>
          <p:nvPr>
            <p:extLst>
              <p:ext uri="{D42A27DB-BD31-4B8C-83A1-F6EECF244321}">
                <p14:modId xmlns:p14="http://schemas.microsoft.com/office/powerpoint/2010/main" val="287716126"/>
              </p:ext>
            </p:extLst>
          </p:nvPr>
        </p:nvGraphicFramePr>
        <p:xfrm>
          <a:off x="228600" y="6477000"/>
          <a:ext cx="6400800" cy="670560"/>
        </p:xfrm>
        <a:graphic>
          <a:graphicData uri="http://schemas.openxmlformats.org/drawingml/2006/table">
            <a:tbl>
              <a:tblPr firstRow="1" bandRow="1"/>
              <a:tblGrid>
                <a:gridCol w="6400800"/>
              </a:tblGrid>
              <a:tr h="67056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900" u="sng" dirty="0" smtClean="0"/>
                        <a:t>Table2           Example of Biogenic amines (BAs):- </a:t>
                      </a:r>
                    </a:p>
                    <a:p>
                      <a:pPr marL="0" marR="0" indent="0" algn="l" defTabSz="914400" rtl="0" eaLnBrk="1" fontAlgn="auto" latinLnBrk="0" hangingPunct="1">
                        <a:lnSpc>
                          <a:spcPct val="100000"/>
                        </a:lnSpc>
                        <a:spcBef>
                          <a:spcPts val="0"/>
                        </a:spcBef>
                        <a:spcAft>
                          <a:spcPts val="0"/>
                        </a:spcAft>
                        <a:buClrTx/>
                        <a:buSzTx/>
                        <a:buFontTx/>
                        <a:buNone/>
                        <a:tabLst/>
                        <a:defRPr/>
                      </a:pPr>
                      <a:r>
                        <a:rPr lang="en-US" sz="1900" u="none" dirty="0" smtClean="0"/>
                        <a:t>                                  </a:t>
                      </a:r>
                      <a:r>
                        <a:rPr lang="en-US" sz="1900" dirty="0" smtClean="0"/>
                        <a:t>Histamine  (in human body)</a:t>
                      </a:r>
                      <a:endParaRPr lang="en-US" sz="1900" dirty="0"/>
                    </a:p>
                  </a:txBody>
                  <a:tcPr/>
                </a:tc>
              </a:tr>
            </a:tbl>
          </a:graphicData>
        </a:graphic>
      </p:graphicFrame>
    </p:spTree>
    <p:extLst>
      <p:ext uri="{BB962C8B-B14F-4D97-AF65-F5344CB8AC3E}">
        <p14:creationId xmlns:p14="http://schemas.microsoft.com/office/powerpoint/2010/main" val="22759316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52401" y="-21310"/>
            <a:ext cx="6600824" cy="5355312"/>
          </a:xfrm>
          <a:prstGeom prst="rect">
            <a:avLst/>
          </a:prstGeom>
        </p:spPr>
        <p:txBody>
          <a:bodyPr wrap="square">
            <a:spAutoFit/>
          </a:bodyPr>
          <a:lstStyle/>
          <a:p>
            <a:pPr algn="just"/>
            <a:endParaRPr lang="en-US" b="1" dirty="0" smtClean="0"/>
          </a:p>
          <a:p>
            <a:pPr algn="just"/>
            <a:r>
              <a:rPr lang="en-US" b="1" dirty="0" smtClean="0"/>
              <a:t>Histamine  Functions :-</a:t>
            </a:r>
          </a:p>
          <a:p>
            <a:pPr algn="just"/>
            <a:r>
              <a:rPr lang="en-US" dirty="0" smtClean="0"/>
              <a:t>Histamine modulates a variety of functions by interacting with specific </a:t>
            </a:r>
            <a:r>
              <a:rPr lang="en-US" b="1" dirty="0" smtClean="0"/>
              <a:t>receptors</a:t>
            </a:r>
            <a:r>
              <a:rPr lang="en-US" dirty="0" smtClean="0"/>
              <a:t> on target cells, namely H1, H2 and H3, receptors of the G-protein</a:t>
            </a:r>
            <a:r>
              <a:rPr lang="en" dirty="0" smtClean="0"/>
              <a:t> </a:t>
            </a:r>
            <a:r>
              <a:rPr lang="en-US" dirty="0" smtClean="0"/>
              <a:t>coupled receptor of the cell.</a:t>
            </a:r>
          </a:p>
          <a:p>
            <a:pPr algn="just"/>
            <a:r>
              <a:rPr lang="en-US" b="1" u="sng" dirty="0" smtClean="0"/>
              <a:t>H1 receptors </a:t>
            </a:r>
            <a:r>
              <a:rPr lang="en-US" dirty="0" smtClean="0"/>
              <a:t>are found in the brain where they are involved in the control of the circadian rhythm, and attention , and in peripheral tissues where they mediate vascular and bronchial muscle responses to histamine in allergic processes. </a:t>
            </a:r>
          </a:p>
          <a:p>
            <a:pPr algn="just"/>
            <a:endParaRPr lang="en-US" b="1" u="sng" dirty="0" smtClean="0"/>
          </a:p>
          <a:p>
            <a:pPr algn="just"/>
            <a:r>
              <a:rPr lang="en-US" b="1" u="sng" dirty="0" smtClean="0"/>
              <a:t>H2 </a:t>
            </a:r>
            <a:r>
              <a:rPr lang="en-US" b="1" u="sng" dirty="0"/>
              <a:t>receptors</a:t>
            </a:r>
            <a:r>
              <a:rPr lang="en-US" dirty="0"/>
              <a:t>, although widely distributed in body tissues, seem to have a central role only in the regulation of acid secretion. </a:t>
            </a:r>
            <a:endParaRPr lang="en-US" dirty="0" smtClean="0"/>
          </a:p>
          <a:p>
            <a:pPr algn="just"/>
            <a:r>
              <a:rPr lang="en-US" dirty="0" smtClean="0"/>
              <a:t>They </a:t>
            </a:r>
            <a:r>
              <a:rPr lang="en-US" dirty="0"/>
              <a:t>respond to the presence of histamine, provoking  gastric acid secretion and the contraction of intestinal smooth muscle.</a:t>
            </a:r>
          </a:p>
          <a:p>
            <a:pPr algn="just"/>
            <a:endParaRPr lang="en-US" b="1" u="sng" dirty="0" smtClean="0"/>
          </a:p>
          <a:p>
            <a:pPr algn="just"/>
            <a:r>
              <a:rPr lang="en-US" b="1" u="sng" dirty="0" smtClean="0"/>
              <a:t>H3 </a:t>
            </a:r>
            <a:r>
              <a:rPr lang="en-US" b="1" u="sng" dirty="0"/>
              <a:t>receptors</a:t>
            </a:r>
            <a:r>
              <a:rPr lang="en-US" dirty="0"/>
              <a:t>, originally described as auto receptors on brain </a:t>
            </a:r>
            <a:r>
              <a:rPr lang="en-US" dirty="0" smtClean="0"/>
              <a:t>that </a:t>
            </a:r>
            <a:r>
              <a:rPr lang="en-US" dirty="0"/>
              <a:t>controlled histamine synthesis and </a:t>
            </a:r>
            <a:r>
              <a:rPr lang="en-US" dirty="0" smtClean="0"/>
              <a:t>release. They </a:t>
            </a:r>
            <a:r>
              <a:rPr lang="en-US" dirty="0"/>
              <a:t>have also been found on </a:t>
            </a:r>
            <a:r>
              <a:rPr lang="en-US" dirty="0" smtClean="0"/>
              <a:t>immune </a:t>
            </a:r>
            <a:r>
              <a:rPr lang="en-US" dirty="0"/>
              <a:t>cells and in smooth muscle where they have been associated with immediate and allergic </a:t>
            </a:r>
            <a:r>
              <a:rPr lang="en-US" dirty="0" smtClean="0"/>
              <a:t>hypersensitivity.</a:t>
            </a:r>
            <a:endParaRPr lang="en-US" dirty="0"/>
          </a:p>
        </p:txBody>
      </p:sp>
      <p:graphicFrame>
        <p:nvGraphicFramePr>
          <p:cNvPr id="10" name="Table 9"/>
          <p:cNvGraphicFramePr>
            <a:graphicFrameLocks noGrp="1"/>
          </p:cNvGraphicFramePr>
          <p:nvPr>
            <p:extLst>
              <p:ext uri="{D42A27DB-BD31-4B8C-83A1-F6EECF244321}">
                <p14:modId xmlns:p14="http://schemas.microsoft.com/office/powerpoint/2010/main" val="705245492"/>
              </p:ext>
            </p:extLst>
          </p:nvPr>
        </p:nvGraphicFramePr>
        <p:xfrm>
          <a:off x="152400" y="6858000"/>
          <a:ext cx="6553200" cy="2052088"/>
        </p:xfrm>
        <a:graphic>
          <a:graphicData uri="http://schemas.openxmlformats.org/drawingml/2006/table">
            <a:tbl>
              <a:tblPr firstRow="1" bandRow="1"/>
              <a:tblGrid>
                <a:gridCol w="912985"/>
                <a:gridCol w="1673805"/>
                <a:gridCol w="3966410"/>
              </a:tblGrid>
              <a:tr h="640080">
                <a:tc>
                  <a:txBody>
                    <a:bodyPr/>
                    <a:lstStyle/>
                    <a:p>
                      <a:r>
                        <a:rPr lang="en-US" sz="1200" b="1" dirty="0" smtClean="0"/>
                        <a:t>H1 receptors </a:t>
                      </a:r>
                      <a:endParaRPr lang="en-US" sz="1200" dirty="0"/>
                    </a:p>
                  </a:txBody>
                  <a:tcPr>
                    <a:lnT w="12700" cap="flat" cmpd="sng" algn="ctr">
                      <a:solidFill>
                        <a:schemeClr val="tx1"/>
                      </a:solidFill>
                      <a:prstDash val="solid"/>
                      <a:round/>
                      <a:headEnd type="none" w="med" len="med"/>
                      <a:tailEnd type="none" w="med" len="med"/>
                    </a:lnT>
                  </a:tcPr>
                </a:tc>
                <a:tc>
                  <a:txBody>
                    <a:bodyPr/>
                    <a:lstStyle/>
                    <a:p>
                      <a:r>
                        <a:rPr lang="en-US" sz="1200" b="1" dirty="0" smtClean="0">
                          <a:solidFill>
                            <a:srgbClr val="FF0000"/>
                          </a:solidFill>
                        </a:rPr>
                        <a:t>found in the brain. </a:t>
                      </a:r>
                      <a:endParaRPr lang="en-US" sz="1200" dirty="0"/>
                    </a:p>
                  </a:txBody>
                  <a:tcPr>
                    <a:lnT w="12700" cap="flat" cmpd="sng" algn="ctr">
                      <a:solidFill>
                        <a:schemeClr val="tx1"/>
                      </a:solidFill>
                      <a:prstDash val="solid"/>
                      <a:round/>
                      <a:headEnd type="none" w="med" len="med"/>
                      <a:tailEnd type="none" w="med" len="med"/>
                    </a:lnT>
                  </a:tcPr>
                </a:tc>
                <a:tc>
                  <a:txBody>
                    <a:bodyPr/>
                    <a:lstStyle/>
                    <a:p>
                      <a:r>
                        <a:rPr lang="en-US" sz="1200" b="1" dirty="0" smtClean="0"/>
                        <a:t>involved in the control of the peripheral tissues where they mediate vascular and bronchial muscle responses to histamine in allergic processes .</a:t>
                      </a:r>
                      <a:endParaRPr lang="en-US" sz="1200" dirty="0"/>
                    </a:p>
                  </a:txBody>
                  <a:tcPr>
                    <a:lnT w="12700" cap="flat" cmpd="sng" algn="ctr">
                      <a:solidFill>
                        <a:schemeClr val="tx1"/>
                      </a:solidFill>
                      <a:prstDash val="solid"/>
                      <a:round/>
                      <a:headEnd type="none" w="med" len="med"/>
                      <a:tailEnd type="none" w="med" len="med"/>
                    </a:lnT>
                  </a:tcPr>
                </a:tc>
              </a:tr>
              <a:tr h="822960">
                <a:tc>
                  <a:txBody>
                    <a:bodyPr/>
                    <a:lstStyle/>
                    <a:p>
                      <a:r>
                        <a:rPr lang="en-US" sz="1200" b="1" dirty="0" smtClean="0"/>
                        <a:t>H2  receptors </a:t>
                      </a:r>
                      <a:endParaRPr lang="en-US" sz="1200" dirty="0"/>
                    </a:p>
                  </a:txBody>
                  <a:tcPr/>
                </a:tc>
                <a:tc>
                  <a:txBody>
                    <a:bodyPr/>
                    <a:lstStyle/>
                    <a:p>
                      <a:r>
                        <a:rPr lang="en-US" sz="1200" b="1" dirty="0" smtClean="0">
                          <a:solidFill>
                            <a:srgbClr val="FF0000"/>
                          </a:solidFill>
                        </a:rPr>
                        <a:t>body tissues.</a:t>
                      </a:r>
                      <a:endParaRPr lang="en-US" sz="1200" dirty="0"/>
                    </a:p>
                  </a:txBody>
                  <a:tcPr/>
                </a:tc>
                <a:tc>
                  <a:txBody>
                    <a:bodyPr/>
                    <a:lstStyle/>
                    <a:p>
                      <a:r>
                        <a:rPr lang="en-US" sz="1200" b="1" dirty="0" smtClean="0"/>
                        <a:t>They respond to the presence of</a:t>
                      </a:r>
                    </a:p>
                    <a:p>
                      <a:r>
                        <a:rPr lang="en-US" sz="1200" b="1" dirty="0" smtClean="0"/>
                        <a:t>histamine, provoking gastric acid secretion and the contraction of intestinal smooth</a:t>
                      </a:r>
                    </a:p>
                    <a:p>
                      <a:r>
                        <a:rPr lang="en-US" sz="1200" b="1" dirty="0" smtClean="0"/>
                        <a:t>muscle.</a:t>
                      </a:r>
                      <a:endParaRPr lang="en-US" sz="1200" dirty="0"/>
                    </a:p>
                  </a:txBody>
                  <a:tcPr/>
                </a:tc>
              </a:tr>
              <a:tr h="589048">
                <a:tc>
                  <a:txBody>
                    <a:bodyPr/>
                    <a:lstStyle/>
                    <a:p>
                      <a:r>
                        <a:rPr lang="en-US" sz="1200" b="1" dirty="0" smtClean="0"/>
                        <a:t>H3 receptors </a:t>
                      </a:r>
                      <a:endParaRPr 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smtClean="0">
                          <a:solidFill>
                            <a:srgbClr val="FF0000"/>
                          </a:solidFill>
                        </a:rPr>
                        <a:t>found in the brain </a:t>
                      </a:r>
                      <a:endParaRPr lang="en-US" sz="1200" dirty="0" smtClean="0"/>
                    </a:p>
                    <a:p>
                      <a:endParaRPr lang="en-US" sz="1200" dirty="0"/>
                    </a:p>
                  </a:txBody>
                  <a:tcPr/>
                </a:tc>
                <a:tc>
                  <a:txBody>
                    <a:bodyPr/>
                    <a:lstStyle/>
                    <a:p>
                      <a:r>
                        <a:rPr lang="en-US" sz="1200" b="1" dirty="0" smtClean="0"/>
                        <a:t>controlled histamine synthesis and release.</a:t>
                      </a:r>
                      <a:r>
                        <a:rPr lang="en-US" sz="1200" b="1" dirty="0" smtClean="0">
                          <a:solidFill>
                            <a:srgbClr val="FF0000"/>
                          </a:solidFill>
                        </a:rPr>
                        <a:t> </a:t>
                      </a:r>
                      <a:endParaRPr lang="en-US" sz="1200" dirty="0"/>
                    </a:p>
                  </a:txBody>
                  <a:tcPr/>
                </a:tc>
              </a:tr>
            </a:tbl>
          </a:graphicData>
        </a:graphic>
      </p:graphicFrame>
      <p:sp>
        <p:nvSpPr>
          <p:cNvPr id="11" name="Rectangle 10"/>
          <p:cNvSpPr/>
          <p:nvPr/>
        </p:nvSpPr>
        <p:spPr>
          <a:xfrm>
            <a:off x="152400" y="5304475"/>
            <a:ext cx="6553200" cy="1477328"/>
          </a:xfrm>
          <a:prstGeom prst="rect">
            <a:avLst/>
          </a:prstGeom>
        </p:spPr>
        <p:txBody>
          <a:bodyPr wrap="square">
            <a:spAutoFit/>
          </a:bodyPr>
          <a:lstStyle/>
          <a:p>
            <a:pPr algn="just"/>
            <a:r>
              <a:rPr lang="en-US" b="1" dirty="0" smtClean="0">
                <a:latin typeface="Algerian"/>
              </a:rPr>
              <a:t>∆ </a:t>
            </a:r>
            <a:r>
              <a:rPr lang="en-US" dirty="0" smtClean="0"/>
              <a:t>When </a:t>
            </a:r>
            <a:r>
              <a:rPr lang="en-US" dirty="0"/>
              <a:t>histamine binds with these receptors they affect the contraction of smooth muscle cells, the dilation of blood vessels </a:t>
            </a:r>
            <a:r>
              <a:rPr lang="en-US" dirty="0" smtClean="0"/>
              <a:t>and, therefore</a:t>
            </a:r>
            <a:r>
              <a:rPr lang="en-US" dirty="0"/>
              <a:t>, an efflux of blood serum into the surrounding tissues (including the mucous membranes), initiating the inflammatory </a:t>
            </a:r>
            <a:r>
              <a:rPr lang="en-US" dirty="0" smtClean="0"/>
              <a:t>process.</a:t>
            </a:r>
            <a:endParaRPr lang="en-US" dirty="0"/>
          </a:p>
        </p:txBody>
      </p:sp>
      <p:sp>
        <p:nvSpPr>
          <p:cNvPr id="13" name="Rectangle 12"/>
          <p:cNvSpPr/>
          <p:nvPr/>
        </p:nvSpPr>
        <p:spPr>
          <a:xfrm>
            <a:off x="1790700" y="6553200"/>
            <a:ext cx="4076700" cy="523220"/>
          </a:xfrm>
          <a:prstGeom prst="rect">
            <a:avLst/>
          </a:prstGeom>
        </p:spPr>
        <p:txBody>
          <a:bodyPr wrap="square">
            <a:spAutoFit/>
          </a:bodyPr>
          <a:lstStyle/>
          <a:p>
            <a:r>
              <a:rPr lang="en-US" sz="1400" b="1" dirty="0" smtClean="0"/>
              <a:t> Table 3:- The </a:t>
            </a:r>
            <a:r>
              <a:rPr lang="en-US" sz="1400" b="1" dirty="0"/>
              <a:t>G-  protein-coupled receptor </a:t>
            </a:r>
            <a:r>
              <a:rPr lang="en-US" sz="1400" b="1" dirty="0" smtClean="0"/>
              <a:t>family.</a:t>
            </a:r>
            <a:endParaRPr lang="en-US" sz="1400" b="1" dirty="0"/>
          </a:p>
          <a:p>
            <a:endParaRPr lang="en-US" sz="1400" b="1" dirty="0"/>
          </a:p>
        </p:txBody>
      </p:sp>
    </p:spTree>
    <p:extLst>
      <p:ext uri="{BB962C8B-B14F-4D97-AF65-F5344CB8AC3E}">
        <p14:creationId xmlns:p14="http://schemas.microsoft.com/office/powerpoint/2010/main" val="145477707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1007</Words>
  <Application>Microsoft Office PowerPoint</Application>
  <PresentationFormat>On-screen Show (4:3)</PresentationFormat>
  <Paragraphs>72</Paragraphs>
  <Slides>5</Slides>
  <Notes>1</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delta AL neel</dc:creator>
  <cp:lastModifiedBy>DR.Ahmed Saker</cp:lastModifiedBy>
  <cp:revision>2</cp:revision>
  <dcterms:created xsi:type="dcterms:W3CDTF">2006-08-16T00:00:00Z</dcterms:created>
  <dcterms:modified xsi:type="dcterms:W3CDTF">2016-12-14T00:45:15Z</dcterms:modified>
</cp:coreProperties>
</file>