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60" r:id="rId3"/>
    <p:sldId id="261" r:id="rId4"/>
    <p:sldId id="262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714" y="45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8038B-2177-4ABB-84B1-D6D4F55F7575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0ABA2-B6AF-454D-A5B8-BBF2EA8FB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92CD7-65FF-4F23-A5F9-EE3F3658F84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21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95FE-A06A-4C66-95C6-94B3664A9227}" type="datetime1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33D9C-249F-4457-A1B4-FF0895CE32B5}" type="datetime1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F333-8E70-4785-B4C7-2D569329A920}" type="datetime1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404A-2EB3-4FAB-8937-767C57F17A23}" type="datetime1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804D-EC29-4AB3-B747-3D8428FFA2BF}" type="datetime1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8C3-B7F2-4262-B3F7-165974CECC65}" type="datetime1">
              <a:rPr lang="en-US" smtClean="0"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A562-85FD-4AFD-830B-D4BC3D0B00B2}" type="datetime1">
              <a:rPr lang="en-US" smtClean="0"/>
              <a:t>12/3/2016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F774-C55A-4636-8AE3-66FBD3CAFD43}" type="datetime1">
              <a:rPr lang="en-US" smtClean="0"/>
              <a:t>12/3/2016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5053-298D-4A2C-B4F1-F6F39D7B269B}" type="datetime1">
              <a:rPr lang="en-US" smtClean="0"/>
              <a:t>12/3/2016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4E74-168E-4C61-8054-47F6D7EC5B90}" type="datetime1">
              <a:rPr lang="en-US" smtClean="0"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117-B641-4605-A921-B81BDB5E7F87}" type="datetime1">
              <a:rPr lang="en-US" smtClean="0"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32596-41F6-4F95-8332-5879DDBC6BEC}" type="datetime1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609600"/>
            <a:ext cx="6400802" cy="2540000"/>
          </a:xfrm>
        </p:spPr>
        <p:txBody>
          <a:bodyPr>
            <a:noAutofit/>
          </a:bodyPr>
          <a:lstStyle/>
          <a:p>
            <a:pPr algn="just"/>
            <a:r>
              <a:rPr lang="en-US" sz="1800" b="1" i="1" dirty="0" smtClean="0"/>
              <a:t/>
            </a:r>
            <a:br>
              <a:rPr lang="en-US" sz="1800" b="1" i="1" dirty="0" smtClean="0"/>
            </a:br>
            <a:r>
              <a:rPr lang="en-US" sz="1800" b="1" i="1" dirty="0" smtClean="0"/>
              <a:t/>
            </a:r>
            <a:br>
              <a:rPr lang="en-US" sz="1800" b="1" i="1" dirty="0" smtClean="0"/>
            </a:br>
            <a:r>
              <a:rPr lang="en-US" sz="1800" b="1" i="1" dirty="0" smtClean="0"/>
              <a:t/>
            </a:r>
            <a:br>
              <a:rPr lang="en-US" sz="1800" b="1" i="1" dirty="0" smtClean="0"/>
            </a:br>
            <a:r>
              <a:rPr lang="en-US" sz="1800" b="1" i="1" dirty="0" smtClean="0"/>
              <a:t>                             </a:t>
            </a:r>
            <a:r>
              <a:rPr lang="en-US" sz="1800" i="1" dirty="0" smtClean="0"/>
              <a:t>In most organic compounds there is a substituents, they are a functional part of the molecule, and are the non- hydrocarbon part, specific </a:t>
            </a:r>
            <a:r>
              <a:rPr lang="en-US" sz="1800" i="1" dirty="0"/>
              <a:t>arrangement of </a:t>
            </a:r>
            <a:r>
              <a:rPr lang="en-US" sz="1800" i="1" dirty="0" smtClean="0"/>
              <a:t>atoms</a:t>
            </a:r>
            <a:r>
              <a:rPr lang="en-US" sz="1800" i="1" dirty="0"/>
              <a:t> </a:t>
            </a:r>
            <a:r>
              <a:rPr lang="en-US" sz="1800" i="1" dirty="0" smtClean="0"/>
              <a:t>often (contain </a:t>
            </a:r>
            <a:r>
              <a:rPr lang="en-US" sz="1800" i="1" dirty="0"/>
              <a:t>O, N, S, or </a:t>
            </a:r>
            <a:r>
              <a:rPr lang="en-US" sz="1800" i="1" dirty="0" smtClean="0"/>
              <a:t>P)in an organic compound called(Functional-group).Carbonyl group is a functional group of (Aldehyde, Ketone), and in carboxylic acid both carbonyl group and hydroxyl group are the</a:t>
            </a:r>
            <a:r>
              <a:rPr lang="en-US" sz="1800" i="1" dirty="0"/>
              <a:t> functional </a:t>
            </a:r>
            <a:r>
              <a:rPr lang="en-US" sz="1800" i="1" dirty="0" smtClean="0"/>
              <a:t>groups, figure(1</a:t>
            </a:r>
            <a:r>
              <a:rPr lang="en-US" sz="1800" i="1" dirty="0"/>
              <a:t>) </a:t>
            </a:r>
            <a:r>
              <a:rPr lang="en-US" sz="1800" i="1" dirty="0" smtClean="0"/>
              <a:t>indicate the carbonyl group. </a:t>
            </a:r>
            <a:r>
              <a:rPr lang="en-US" sz="1800" b="1" i="1" dirty="0" smtClean="0"/>
              <a:t/>
            </a:r>
            <a:br>
              <a:rPr lang="en-US" sz="1800" b="1" i="1" dirty="0" smtClean="0"/>
            </a:br>
            <a:r>
              <a:rPr lang="en-US" sz="1800" b="1" i="1" dirty="0" smtClean="0"/>
              <a:t> </a:t>
            </a:r>
            <a:br>
              <a:rPr lang="en-US" sz="1800" b="1" i="1" dirty="0" smtClean="0"/>
            </a:br>
            <a:endParaRPr lang="en-US" sz="1800" b="1" i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29572" y="4267200"/>
            <a:ext cx="6256149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smtClean="0"/>
              <a:t> Figure 1: The functional groups of Aldehyde , Ketone, and carboxylic acids.</a:t>
            </a:r>
            <a:r>
              <a:rPr lang="en-US" sz="1400" dirty="0"/>
              <a:t> Carbonyl group </a:t>
            </a:r>
            <a:r>
              <a:rPr lang="en-US" sz="1400" dirty="0" smtClean="0"/>
              <a:t>(&gt;C=O) is </a:t>
            </a:r>
            <a:r>
              <a:rPr lang="en-US" sz="1400" dirty="0"/>
              <a:t>a functional group of (Aldehyde, Ketone), and in carboxylic acid both carbonyl group and hydroxyl group </a:t>
            </a:r>
            <a:r>
              <a:rPr lang="en-US" sz="1400" dirty="0" smtClean="0"/>
              <a:t>(-OH)are </a:t>
            </a:r>
            <a:r>
              <a:rPr lang="en-US" sz="1400" dirty="0"/>
              <a:t>the functional groups functional </a:t>
            </a:r>
            <a:r>
              <a:rPr lang="en-US" sz="1400" dirty="0" smtClean="0"/>
              <a:t>group.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 </a:t>
            </a:r>
            <a:br>
              <a:rPr lang="en-US" sz="1400" dirty="0" smtClean="0"/>
            </a:br>
            <a:endParaRPr lang="en-US" sz="14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28599" y="4724400"/>
            <a:ext cx="6400801" cy="25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1800" b="1" i="1" u="sng" dirty="0" smtClean="0"/>
          </a:p>
          <a:p>
            <a:pPr algn="just"/>
            <a:endParaRPr lang="en-US" sz="1800" b="1" i="1" u="sng" dirty="0" smtClean="0"/>
          </a:p>
          <a:p>
            <a:pPr algn="just"/>
            <a:endParaRPr lang="en-US" sz="1800" b="1" i="1" u="sng" dirty="0"/>
          </a:p>
          <a:p>
            <a:pPr algn="just"/>
            <a:endParaRPr lang="en-US" sz="1800" b="1" i="1" u="sng" dirty="0" smtClean="0"/>
          </a:p>
          <a:p>
            <a:pPr algn="just"/>
            <a:endParaRPr lang="en-US" sz="1800" b="1" i="1" u="sng" dirty="0"/>
          </a:p>
          <a:p>
            <a:pPr algn="just"/>
            <a:endParaRPr lang="en-US" sz="1800" b="1" i="1" u="sng" dirty="0" smtClean="0"/>
          </a:p>
          <a:p>
            <a:pPr algn="just"/>
            <a:r>
              <a:rPr lang="en-US" sz="1800" b="1" i="1" u="sng" dirty="0" smtClean="0"/>
              <a:t>What are Carbonyl Compounds? </a:t>
            </a:r>
            <a:endParaRPr lang="en-US" sz="1800" i="1" u="sng" dirty="0" smtClean="0"/>
          </a:p>
          <a:p>
            <a:pPr algn="just"/>
            <a:r>
              <a:rPr lang="en-US" sz="1800" b="1" i="1" dirty="0" smtClean="0"/>
              <a:t>Aldehyde</a:t>
            </a:r>
            <a:r>
              <a:rPr lang="en-US" sz="1800" b="1" i="1" dirty="0"/>
              <a:t>, Ketone, and carboxylic acids</a:t>
            </a:r>
            <a:r>
              <a:rPr lang="en-US" sz="1800" i="1" dirty="0" smtClean="0"/>
              <a:t> are all of</a:t>
            </a:r>
            <a:r>
              <a:rPr lang="en-US" sz="1800" i="1" dirty="0"/>
              <a:t> carbonyl </a:t>
            </a:r>
            <a:r>
              <a:rPr lang="en-US" sz="1800" i="1" dirty="0" smtClean="0"/>
              <a:t>group, containing carbon- oxygen double bounded (&gt;C=O), so  they called</a:t>
            </a:r>
            <a:r>
              <a:rPr lang="en-US" sz="1800" b="1" i="1" dirty="0"/>
              <a:t> </a:t>
            </a:r>
            <a:r>
              <a:rPr lang="en-US" sz="1800" i="1" dirty="0"/>
              <a:t>Carbonyl Compounds</a:t>
            </a:r>
            <a:r>
              <a:rPr lang="en-US" sz="1800" i="1" dirty="0" smtClean="0"/>
              <a:t>. In Aldehyde a carbonyl group (&gt;C=O) bounded one carbon and one Hydrogen atom, while Ketones bounded  to two other carbon atoms. In carboxylic acid </a:t>
            </a:r>
            <a:r>
              <a:rPr lang="en-US" sz="1800" i="1" dirty="0"/>
              <a:t>the carbonyl group </a:t>
            </a:r>
            <a:r>
              <a:rPr lang="en-US" sz="1800" i="1" dirty="0" smtClean="0"/>
              <a:t>is bounded to carbon atom and hydroxyl group by the other side. Carbonyl </a:t>
            </a:r>
            <a:r>
              <a:rPr lang="en-US" sz="1800" i="1" dirty="0"/>
              <a:t>group </a:t>
            </a:r>
            <a:r>
              <a:rPr lang="en-US" sz="1800" i="1" dirty="0" smtClean="0"/>
              <a:t>is polar  or water soluble due to ability to form Hydrogen bonding as in, figure(2) bellow.                                                  </a:t>
            </a:r>
            <a:r>
              <a:rPr lang="en-US" sz="1800" i="1" dirty="0"/>
              <a:t/>
            </a:r>
            <a:br>
              <a:rPr lang="en-US" sz="1800" i="1" dirty="0"/>
            </a:br>
            <a:endParaRPr lang="en-US" sz="1800" i="1" dirty="0" smtClean="0"/>
          </a:p>
          <a:p>
            <a:pPr algn="just"/>
            <a:endParaRPr lang="en-US" sz="1800" b="1" i="1" u="sng" dirty="0" smtClean="0"/>
          </a:p>
          <a:p>
            <a:pPr algn="just"/>
            <a:endParaRPr lang="en-US" sz="1800" b="1" i="1" u="sng" dirty="0"/>
          </a:p>
          <a:p>
            <a:pPr algn="just"/>
            <a:endParaRPr lang="en-US" sz="1800" b="1" i="1" u="sng" dirty="0" smtClean="0"/>
          </a:p>
          <a:p>
            <a:pPr algn="just"/>
            <a:endParaRPr lang="en-US" sz="1800" b="1" i="1" u="sng" dirty="0"/>
          </a:p>
          <a:p>
            <a:pPr algn="just"/>
            <a:endParaRPr lang="en-US" sz="1800" i="1" dirty="0" smtClean="0"/>
          </a:p>
          <a:p>
            <a:pPr algn="just"/>
            <a:endParaRPr lang="en-US" sz="1800" i="1" dirty="0"/>
          </a:p>
        </p:txBody>
      </p:sp>
      <p:pic>
        <p:nvPicPr>
          <p:cNvPr id="16" name="Picture 15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1" y="7264400"/>
            <a:ext cx="2743199" cy="15748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90600" y="7769423"/>
            <a:ext cx="20789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figure(2): carbonyl group. 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801470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u="sng" dirty="0"/>
              <a:t>Functional group:</a:t>
            </a:r>
            <a:br>
              <a:rPr lang="en-US" b="1" i="1" u="sng" dirty="0"/>
            </a:br>
            <a:endParaRPr lang="en-US" b="1" i="1" u="sng" dirty="0"/>
          </a:p>
        </p:txBody>
      </p:sp>
      <p:sp>
        <p:nvSpPr>
          <p:cNvPr id="6" name="Rectangle 5"/>
          <p:cNvSpPr/>
          <p:nvPr/>
        </p:nvSpPr>
        <p:spPr>
          <a:xfrm>
            <a:off x="0" y="104002"/>
            <a:ext cx="14892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/>
              <a:t>Lecture three:</a:t>
            </a:r>
            <a:r>
              <a:rPr lang="ar-IQ" sz="1200" b="1" dirty="0"/>
              <a:t>عضوية</a:t>
            </a:r>
            <a:r>
              <a:rPr lang="en-US" sz="1200" b="1" dirty="0"/>
              <a:t> </a:t>
            </a:r>
            <a:endParaRPr lang="en-US" sz="1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2762416" y="3026133"/>
            <a:ext cx="2114384" cy="631467"/>
            <a:chOff x="2133600" y="2971800"/>
            <a:chExt cx="2114384" cy="631466"/>
          </a:xfrm>
        </p:grpSpPr>
        <p:pic>
          <p:nvPicPr>
            <p:cNvPr id="12" name="Picture 11" descr="Screen Clippi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82277"/>
            <a:stretch/>
          </p:blipFill>
          <p:spPr>
            <a:xfrm>
              <a:off x="2876067" y="2971801"/>
              <a:ext cx="368065" cy="609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Picture 13" descr="Screen Clippi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3920"/>
            <a:stretch/>
          </p:blipFill>
          <p:spPr>
            <a:xfrm>
              <a:off x="2133600" y="2971801"/>
              <a:ext cx="541670" cy="609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Picture 14" descr="Screen Clippi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698" t="58913" r="36114"/>
            <a:stretch/>
          </p:blipFill>
          <p:spPr>
            <a:xfrm>
              <a:off x="3148226" y="3352800"/>
              <a:ext cx="356974" cy="25046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Picture 16" descr="Screen Clippi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2374"/>
            <a:stretch/>
          </p:blipFill>
          <p:spPr>
            <a:xfrm>
              <a:off x="3649330" y="2971800"/>
              <a:ext cx="366079" cy="609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" name="Picture 17" descr="Screen Clippi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905" t="53588" r="1" b="-1"/>
            <a:stretch/>
          </p:blipFill>
          <p:spPr>
            <a:xfrm>
              <a:off x="3581400" y="3276600"/>
              <a:ext cx="666584" cy="28293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Rectangle 2"/>
          <p:cNvSpPr/>
          <p:nvPr/>
        </p:nvSpPr>
        <p:spPr>
          <a:xfrm>
            <a:off x="533400" y="304800"/>
            <a:ext cx="593329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i="1" cap="all" spc="0" dirty="0">
                <a:ln w="0"/>
                <a:effectLst>
                  <a:reflection blurRad="12700" stA="50000" endPos="50000" dist="5000" dir="5400000" sy="-100000" rotWithShape="0"/>
                </a:effectLst>
              </a:rPr>
              <a:t>Aldehyde, Ketone, and carboxylic acids</a:t>
            </a:r>
            <a:endParaRPr lang="en-US" sz="2400" b="1" cap="all" spc="0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96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457200"/>
            <a:ext cx="66675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1" u="sng" dirty="0" smtClean="0"/>
              <a:t>Properties</a:t>
            </a:r>
            <a:r>
              <a:rPr lang="en-US" b="1" i="1" dirty="0"/>
              <a:t>:</a:t>
            </a:r>
            <a:r>
              <a:rPr lang="en-US" i="1" dirty="0"/>
              <a:t> Aldehydes and ketones have special importance  by location  or their </a:t>
            </a:r>
            <a:r>
              <a:rPr lang="en-US" i="1" dirty="0" smtClean="0"/>
              <a:t>activity. They are act as</a:t>
            </a:r>
            <a:r>
              <a:rPr lang="en-US" b="1" i="1" dirty="0" smtClean="0"/>
              <a:t> </a:t>
            </a:r>
            <a:r>
              <a:rPr lang="en-US" i="1" dirty="0"/>
              <a:t>flavoring agents, and can used as a polar – non polar solvent (formaldehyde used as a preservative </a:t>
            </a:r>
            <a:r>
              <a:rPr lang="en-US" i="1" dirty="0" smtClean="0"/>
              <a:t>solution), </a:t>
            </a:r>
            <a:r>
              <a:rPr lang="en-US" i="1" dirty="0"/>
              <a:t>figure (3) bellow.</a:t>
            </a:r>
            <a:endParaRPr lang="en-US" dirty="0"/>
          </a:p>
          <a:p>
            <a:pPr algn="just"/>
            <a:endParaRPr lang="en-US" b="1" i="1" dirty="0" smtClean="0"/>
          </a:p>
          <a:p>
            <a:pPr algn="just"/>
            <a:endParaRPr lang="en-US" b="1" i="1" dirty="0"/>
          </a:p>
          <a:p>
            <a:pPr algn="just"/>
            <a:endParaRPr lang="en-US" b="1" i="1" dirty="0" smtClean="0"/>
          </a:p>
          <a:p>
            <a:pPr algn="just"/>
            <a:endParaRPr lang="en-US" b="1" i="1" dirty="0"/>
          </a:p>
          <a:p>
            <a:pPr algn="just"/>
            <a:endParaRPr lang="en-US" b="1" i="1" dirty="0"/>
          </a:p>
          <a:p>
            <a:pPr algn="just"/>
            <a:endParaRPr lang="en-US" b="1" i="1" dirty="0" smtClean="0"/>
          </a:p>
          <a:p>
            <a:pPr algn="just"/>
            <a:endParaRPr lang="en-US" b="1" i="1" dirty="0"/>
          </a:p>
          <a:p>
            <a:pPr algn="just"/>
            <a:endParaRPr lang="en-US" b="1" i="1" dirty="0" smtClean="0"/>
          </a:p>
          <a:p>
            <a:pPr algn="just"/>
            <a:r>
              <a:rPr lang="en-US" b="1" i="1" dirty="0" smtClean="0"/>
              <a:t>Biological </a:t>
            </a:r>
            <a:r>
              <a:rPr lang="en-US" b="1" i="1" dirty="0"/>
              <a:t>Significance of Ketone Bodies:</a:t>
            </a:r>
          </a:p>
          <a:p>
            <a:pPr algn="just"/>
            <a:r>
              <a:rPr lang="en-US" i="1" dirty="0"/>
              <a:t>Ketone Bodies replace glucose (glucose: is the major source of energy for brain, heart, and muscles.) during starvation figure(4) indicate the levels of Ketone Bodies &amp; </a:t>
            </a:r>
            <a:r>
              <a:rPr lang="en-US" i="1" dirty="0" smtClean="0"/>
              <a:t>glucose. Ketone </a:t>
            </a:r>
            <a:r>
              <a:rPr lang="en-US" i="1" dirty="0"/>
              <a:t>Bodies are accumulated in diabetic due to shortages cause the liver to increase the production of  Ketone Bodies from fatty acid oxidation  causing Ketosis</a:t>
            </a:r>
            <a:r>
              <a:rPr lang="en-US" i="1" dirty="0" smtClean="0"/>
              <a:t>.</a:t>
            </a:r>
          </a:p>
          <a:p>
            <a:pPr algn="just"/>
            <a:r>
              <a:rPr lang="en-US" i="1" dirty="0" smtClean="0"/>
              <a:t>Ketosis cause diabetes </a:t>
            </a:r>
            <a:r>
              <a:rPr lang="en-US" i="1" dirty="0"/>
              <a:t>mellitus or starvation, diabetic Ketosis consist of (Ketonemia, Ketonuria, Small of acetone in urine).</a:t>
            </a:r>
          </a:p>
          <a:p>
            <a:pPr algn="just"/>
            <a:endParaRPr lang="en-US" i="1" dirty="0"/>
          </a:p>
        </p:txBody>
      </p:sp>
      <p:sp>
        <p:nvSpPr>
          <p:cNvPr id="4" name="Rectangle 3"/>
          <p:cNvSpPr/>
          <p:nvPr/>
        </p:nvSpPr>
        <p:spPr>
          <a:xfrm>
            <a:off x="304800" y="2325469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figure (</a:t>
            </a:r>
            <a:r>
              <a:rPr lang="en-US" sz="1200" dirty="0" smtClean="0"/>
              <a:t>3):</a:t>
            </a:r>
          </a:p>
          <a:p>
            <a:r>
              <a:rPr lang="en-US" sz="1200" dirty="0" smtClean="0"/>
              <a:t>Aldehydes &amp; ketones </a:t>
            </a:r>
          </a:p>
          <a:p>
            <a:r>
              <a:rPr lang="en-US" sz="1200" dirty="0" smtClean="0"/>
              <a:t>are </a:t>
            </a:r>
            <a:r>
              <a:rPr lang="en-US" sz="1200" dirty="0"/>
              <a:t>flavoring </a:t>
            </a:r>
            <a:r>
              <a:rPr lang="en-US" sz="1200" dirty="0" smtClean="0"/>
              <a:t>agents.</a:t>
            </a:r>
            <a:endParaRPr lang="en-US" sz="1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2133600" y="1886635"/>
            <a:ext cx="4415808" cy="1847165"/>
            <a:chOff x="875953" y="2882663"/>
            <a:chExt cx="4334354" cy="2468381"/>
          </a:xfrm>
        </p:grpSpPr>
        <p:pic>
          <p:nvPicPr>
            <p:cNvPr id="12" name="Picture 11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57" t="2" b="72361"/>
            <a:stretch/>
          </p:blipFill>
          <p:spPr>
            <a:xfrm>
              <a:off x="881155" y="2882663"/>
              <a:ext cx="2243045" cy="933749"/>
            </a:xfrm>
            <a:prstGeom prst="rect">
              <a:avLst/>
            </a:prstGeom>
          </p:spPr>
        </p:pic>
        <p:pic>
          <p:nvPicPr>
            <p:cNvPr id="13" name="Picture 12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868" r="27652"/>
            <a:stretch/>
          </p:blipFill>
          <p:spPr>
            <a:xfrm>
              <a:off x="875953" y="3382470"/>
              <a:ext cx="1897059" cy="1558625"/>
            </a:xfrm>
            <a:prstGeom prst="rect">
              <a:avLst/>
            </a:prstGeom>
          </p:spPr>
        </p:pic>
        <p:pic>
          <p:nvPicPr>
            <p:cNvPr id="14" name="Picture 13" descr="Screen Clippi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9843"/>
            <a:stretch/>
          </p:blipFill>
          <p:spPr>
            <a:xfrm>
              <a:off x="2716790" y="2882663"/>
              <a:ext cx="2493517" cy="2468381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1839403" y="6019800"/>
            <a:ext cx="3602819" cy="2362200"/>
            <a:chOff x="3916788" y="6300921"/>
            <a:chExt cx="2636412" cy="2690679"/>
          </a:xfrm>
        </p:grpSpPr>
        <p:pic>
          <p:nvPicPr>
            <p:cNvPr id="16" name="Picture 15" descr="Screen Clippi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936"/>
            <a:stretch/>
          </p:blipFill>
          <p:spPr>
            <a:xfrm>
              <a:off x="3916788" y="8139660"/>
              <a:ext cx="2636412" cy="851940"/>
            </a:xfrm>
            <a:prstGeom prst="rect">
              <a:avLst/>
            </a:prstGeom>
          </p:spPr>
        </p:pic>
        <p:pic>
          <p:nvPicPr>
            <p:cNvPr id="17" name="Picture 16" descr="Screen Clippi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8977"/>
            <a:stretch/>
          </p:blipFill>
          <p:spPr>
            <a:xfrm>
              <a:off x="3916788" y="6300921"/>
              <a:ext cx="2636412" cy="1852479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/>
        </p:nvSpPr>
        <p:spPr>
          <a:xfrm>
            <a:off x="304801" y="8074223"/>
            <a:ext cx="64847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figure(4</a:t>
            </a:r>
            <a:r>
              <a:rPr lang="en-US" sz="1400" dirty="0" smtClean="0"/>
              <a:t>):Plasma concentration of Ketone </a:t>
            </a:r>
            <a:r>
              <a:rPr lang="en-US" sz="1400" dirty="0"/>
              <a:t>Bodies &amp; </a:t>
            </a:r>
            <a:r>
              <a:rPr lang="en-US" sz="1400" dirty="0" smtClean="0"/>
              <a:t>glucose in fed and starvation states.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0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250" y="228601"/>
            <a:ext cx="661035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b="1" i="1" u="sng" dirty="0" smtClean="0"/>
          </a:p>
          <a:p>
            <a:pPr algn="just"/>
            <a:endParaRPr lang="en-US" b="1" i="1" u="sng" dirty="0"/>
          </a:p>
          <a:p>
            <a:pPr algn="just"/>
            <a:r>
              <a:rPr lang="en-US" b="1" i="1" u="sng" dirty="0" smtClean="0"/>
              <a:t>The </a:t>
            </a:r>
            <a:r>
              <a:rPr lang="en-US" b="1" i="1" u="sng" dirty="0"/>
              <a:t>presence of Aldehyde, Ketone, and carboxylic acids:</a:t>
            </a:r>
          </a:p>
          <a:p>
            <a:pPr algn="just"/>
            <a:r>
              <a:rPr lang="en-US" b="1" i="1" dirty="0"/>
              <a:t>       </a:t>
            </a:r>
            <a:r>
              <a:rPr lang="en-US" i="1" dirty="0"/>
              <a:t> </a:t>
            </a:r>
            <a:endParaRPr lang="en-US" i="1" dirty="0" smtClean="0"/>
          </a:p>
          <a:p>
            <a:pPr algn="just"/>
            <a:r>
              <a:rPr lang="en-US" i="1" dirty="0"/>
              <a:t> </a:t>
            </a:r>
            <a:r>
              <a:rPr lang="en-US" i="1" dirty="0" smtClean="0"/>
              <a:t>     Aldehyde</a:t>
            </a:r>
            <a:r>
              <a:rPr lang="en-US" i="1" dirty="0"/>
              <a:t>, Ketone, and carboxylic acids are</a:t>
            </a:r>
            <a:r>
              <a:rPr lang="en-US" b="1" i="1" dirty="0"/>
              <a:t> </a:t>
            </a:r>
            <a:r>
              <a:rPr lang="en-US" i="1" dirty="0"/>
              <a:t>present in different compounds of human body, here is some of them:- </a:t>
            </a:r>
          </a:p>
          <a:p>
            <a:pPr algn="just"/>
            <a:endParaRPr lang="en-US" b="1" i="1" u="sng" dirty="0" smtClean="0"/>
          </a:p>
          <a:p>
            <a:pPr algn="just"/>
            <a:r>
              <a:rPr lang="en-US" b="1" i="1" u="sng" dirty="0" smtClean="0"/>
              <a:t>The presence of Aldehyde</a:t>
            </a:r>
            <a:r>
              <a:rPr lang="en-US" b="1" i="1" u="sng" dirty="0"/>
              <a:t>, Ketone, and carboxylic </a:t>
            </a:r>
            <a:r>
              <a:rPr lang="en-US" b="1" i="1" u="sng" dirty="0" smtClean="0"/>
              <a:t>acids:</a:t>
            </a:r>
          </a:p>
          <a:p>
            <a:pPr algn="just"/>
            <a:r>
              <a:rPr lang="en-US" b="1" i="1" dirty="0"/>
              <a:t> </a:t>
            </a:r>
            <a:r>
              <a:rPr lang="en-US" b="1" i="1" dirty="0" smtClean="0"/>
              <a:t>      </a:t>
            </a:r>
            <a:r>
              <a:rPr lang="en-US" i="1" dirty="0" smtClean="0"/>
              <a:t> Aldehyde</a:t>
            </a:r>
            <a:r>
              <a:rPr lang="en-US" i="1" dirty="0"/>
              <a:t>, Ketone, and </a:t>
            </a:r>
            <a:r>
              <a:rPr lang="en-US" i="1" dirty="0" smtClean="0"/>
              <a:t>carboxylic acids are</a:t>
            </a:r>
            <a:r>
              <a:rPr lang="en-US" b="1" i="1" dirty="0" smtClean="0"/>
              <a:t> </a:t>
            </a:r>
            <a:r>
              <a:rPr lang="en-US" i="1" dirty="0" smtClean="0"/>
              <a:t>present in different compounds of human body, here is some of them:- </a:t>
            </a:r>
          </a:p>
          <a:p>
            <a:pPr algn="just"/>
            <a:endParaRPr lang="en-US" i="1" dirty="0" smtClean="0"/>
          </a:p>
          <a:p>
            <a:pPr algn="just"/>
            <a:r>
              <a:rPr lang="en-US" i="1" dirty="0"/>
              <a:t>①</a:t>
            </a:r>
            <a:r>
              <a:rPr lang="en-US" i="1" dirty="0" smtClean="0"/>
              <a:t>-Monosaccharides: </a:t>
            </a:r>
          </a:p>
          <a:p>
            <a:pPr algn="just"/>
            <a:r>
              <a:rPr lang="en-US" i="1" dirty="0" smtClean="0"/>
              <a:t>Monosaccharide's </a:t>
            </a:r>
            <a:r>
              <a:rPr lang="en-US" i="1" dirty="0"/>
              <a:t>are carbohydrates </a:t>
            </a:r>
            <a:r>
              <a:rPr lang="en-US" i="1" dirty="0" smtClean="0"/>
              <a:t>which can not be hydrolyzed to small molecules, contain carbons with functional aldehyde or keto group are present in </a:t>
            </a:r>
            <a:r>
              <a:rPr lang="en-US" i="1" dirty="0"/>
              <a:t>nature. </a:t>
            </a:r>
            <a:r>
              <a:rPr lang="en-US" i="1" dirty="0" smtClean="0"/>
              <a:t>Aldohexose is glucose, Fructose is ketohexose respectively. Glucose </a:t>
            </a:r>
            <a:r>
              <a:rPr lang="en-US" i="1" dirty="0"/>
              <a:t>is present in our blood and gives rise </a:t>
            </a:r>
            <a:r>
              <a:rPr lang="en-US" i="1" dirty="0" smtClean="0"/>
              <a:t>to energy </a:t>
            </a:r>
            <a:r>
              <a:rPr lang="en-US" i="1" dirty="0"/>
              <a:t>on oxidation</a:t>
            </a:r>
            <a:r>
              <a:rPr lang="en-US" i="1" dirty="0" smtClean="0"/>
              <a:t>.</a:t>
            </a:r>
          </a:p>
          <a:p>
            <a:pPr algn="just"/>
            <a:endParaRPr lang="en-US" i="1" dirty="0"/>
          </a:p>
          <a:p>
            <a:pPr algn="just"/>
            <a:r>
              <a:rPr lang="en-US" i="1" dirty="0"/>
              <a:t>②- </a:t>
            </a:r>
            <a:r>
              <a:rPr lang="en-US" i="1" dirty="0" smtClean="0"/>
              <a:t>Aldopentose Ribose is constituent of nucleic acids monomer of DNA. </a:t>
            </a:r>
          </a:p>
          <a:p>
            <a:pPr algn="just"/>
            <a:endParaRPr lang="en-US" i="1" dirty="0" smtClean="0"/>
          </a:p>
          <a:p>
            <a:pPr algn="just"/>
            <a:r>
              <a:rPr lang="en-US" i="1" dirty="0"/>
              <a:t>③ </a:t>
            </a:r>
            <a:r>
              <a:rPr lang="en-US" i="1" dirty="0" smtClean="0"/>
              <a:t>-Ketone Bodies: </a:t>
            </a:r>
          </a:p>
          <a:p>
            <a:pPr algn="just"/>
            <a:r>
              <a:rPr lang="en-US" i="1" dirty="0"/>
              <a:t>Ketone </a:t>
            </a:r>
            <a:r>
              <a:rPr lang="en-US" i="1" dirty="0" smtClean="0"/>
              <a:t>Bodies</a:t>
            </a:r>
            <a:r>
              <a:rPr lang="en-US" i="1" dirty="0"/>
              <a:t> </a:t>
            </a:r>
            <a:r>
              <a:rPr lang="en-US" i="1" dirty="0" smtClean="0"/>
              <a:t>are </a:t>
            </a:r>
            <a:r>
              <a:rPr lang="en-US" i="1" dirty="0"/>
              <a:t>: </a:t>
            </a:r>
            <a:r>
              <a:rPr lang="en-US" i="1" dirty="0" smtClean="0"/>
              <a:t>acetoacetate, beta-hydroxybutyrate, &amp; acetone</a:t>
            </a:r>
            <a:r>
              <a:rPr lang="en-US" i="1" dirty="0"/>
              <a:t>. Ketone Bodies are </a:t>
            </a:r>
            <a:r>
              <a:rPr lang="en-US" dirty="0" smtClean="0"/>
              <a:t>water soluble fuels </a:t>
            </a:r>
            <a:r>
              <a:rPr lang="en-US" i="1" dirty="0" smtClean="0"/>
              <a:t>normally exported by the liver but overproduced during fasting or diabetes mellitus.</a:t>
            </a:r>
            <a:r>
              <a:rPr lang="en-US" i="1" dirty="0"/>
              <a:t> Ketone Bodies </a:t>
            </a:r>
            <a:r>
              <a:rPr lang="en-US" i="1" dirty="0" smtClean="0"/>
              <a:t>are formed in the hepatic mitochondria to be used as fuel for human activities.</a:t>
            </a:r>
          </a:p>
          <a:p>
            <a:pPr algn="just"/>
            <a:endParaRPr lang="en-US" i="1" dirty="0"/>
          </a:p>
          <a:p>
            <a:pPr algn="just"/>
            <a:endParaRPr lang="en-US" i="1" dirty="0" smtClean="0"/>
          </a:p>
          <a:p>
            <a:pPr algn="just"/>
            <a:endParaRPr lang="en-US" i="1" dirty="0"/>
          </a:p>
          <a:p>
            <a:pPr algn="just"/>
            <a:endParaRPr lang="en-US" i="1" dirty="0" smtClean="0"/>
          </a:p>
          <a:p>
            <a:pPr algn="just"/>
            <a:r>
              <a:rPr lang="en-US" i="1" dirty="0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7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6200" y="228601"/>
            <a:ext cx="6705600" cy="941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115050" algn="l"/>
              </a:tabLst>
            </a:pPr>
            <a:r>
              <a:rPr lang="en-US" i="1" dirty="0" smtClean="0"/>
              <a:t>    </a:t>
            </a:r>
          </a:p>
          <a:p>
            <a:pPr algn="just">
              <a:tabLst>
                <a:tab pos="6115050" algn="l"/>
              </a:tabLst>
            </a:pPr>
            <a:endParaRPr lang="en-US" i="1" dirty="0"/>
          </a:p>
          <a:p>
            <a:pPr algn="just">
              <a:tabLst>
                <a:tab pos="6115050" algn="l"/>
              </a:tabLst>
            </a:pPr>
            <a:endParaRPr lang="en-US" i="1" dirty="0" smtClean="0"/>
          </a:p>
          <a:p>
            <a:pPr algn="just">
              <a:tabLst>
                <a:tab pos="6115050" algn="l"/>
              </a:tabLst>
            </a:pPr>
            <a:r>
              <a:rPr lang="en-US" i="1" dirty="0" smtClean="0"/>
              <a:t>CARBOXYLIC ACIDS: Also have a carbonyl group(&gt;C=O), attached to a hydroxyl group to generate a carboxyl group R</a:t>
            </a:r>
            <a:r>
              <a:rPr lang="en-US" b="1" i="1" dirty="0" smtClean="0"/>
              <a:t>-COOH, </a:t>
            </a:r>
            <a:r>
              <a:rPr lang="en-US" i="1" dirty="0" smtClean="0"/>
              <a:t>it’s a weak acid. Acetic acid meaning Vinegar, the other example is are the human fatty acids.</a:t>
            </a:r>
          </a:p>
          <a:p>
            <a:pPr algn="ctr">
              <a:tabLst>
                <a:tab pos="6115050" algn="l"/>
              </a:tabLst>
            </a:pPr>
            <a:r>
              <a:rPr lang="en-US" b="1" i="1" dirty="0" smtClean="0"/>
              <a:t>The Normal Arterial pH in Human Body is (7.35-7.45).</a:t>
            </a:r>
          </a:p>
          <a:p>
            <a:pPr algn="just">
              <a:tabLst>
                <a:tab pos="6115050" algn="l"/>
              </a:tabLst>
            </a:pPr>
            <a:r>
              <a:rPr lang="en-US" i="1" dirty="0" smtClean="0"/>
              <a:t>The </a:t>
            </a:r>
            <a:r>
              <a:rPr lang="en-US" b="1" i="1" dirty="0" smtClean="0"/>
              <a:t>LOW Arterial  pH </a:t>
            </a:r>
            <a:r>
              <a:rPr lang="en-US" i="1" dirty="0" smtClean="0"/>
              <a:t>cause Metabolic  Acidosis refer to increase acid generation.</a:t>
            </a:r>
          </a:p>
          <a:p>
            <a:pPr algn="just">
              <a:tabLst>
                <a:tab pos="6115050" algn="l"/>
              </a:tabLst>
            </a:pPr>
            <a:r>
              <a:rPr lang="en-US" i="1" dirty="0" smtClean="0"/>
              <a:t> </a:t>
            </a:r>
            <a:r>
              <a:rPr lang="en-US" b="1" i="1" u="sng" dirty="0" smtClean="0"/>
              <a:t>Metabolic Acidosis cause: </a:t>
            </a:r>
          </a:p>
          <a:p>
            <a:pPr algn="just">
              <a:tabLst>
                <a:tab pos="6115050" algn="l"/>
              </a:tabLst>
            </a:pPr>
            <a:r>
              <a:rPr lang="en-US" sz="1600" b="1" i="1" dirty="0" smtClean="0"/>
              <a:t>Diabetes Mellitus (DM).</a:t>
            </a:r>
          </a:p>
          <a:p>
            <a:pPr algn="just">
              <a:tabLst>
                <a:tab pos="6115050" algn="l"/>
              </a:tabLst>
            </a:pPr>
            <a:r>
              <a:rPr lang="en-US" sz="1600" b="1" i="1" dirty="0" smtClean="0"/>
              <a:t>Alcoholic.</a:t>
            </a:r>
          </a:p>
          <a:p>
            <a:pPr algn="just">
              <a:tabLst>
                <a:tab pos="6115050" algn="l"/>
              </a:tabLst>
            </a:pPr>
            <a:r>
              <a:rPr lang="en-US" sz="1600" b="1" i="1" dirty="0" smtClean="0"/>
              <a:t>Starvation.</a:t>
            </a:r>
          </a:p>
          <a:p>
            <a:pPr algn="just">
              <a:tabLst>
                <a:tab pos="6115050" algn="l"/>
              </a:tabLst>
            </a:pPr>
            <a:r>
              <a:rPr lang="en-US" sz="1600" b="1" i="1" dirty="0" smtClean="0"/>
              <a:t>Ingestion Salicylates.</a:t>
            </a:r>
            <a:r>
              <a:rPr lang="en-US" b="1" i="1" dirty="0" smtClean="0"/>
              <a:t>     </a:t>
            </a:r>
          </a:p>
          <a:p>
            <a:pPr algn="just">
              <a:tabLst>
                <a:tab pos="6115050" algn="l"/>
              </a:tabLst>
            </a:pPr>
            <a:r>
              <a:rPr lang="en-US" b="1" i="1" dirty="0"/>
              <a:t> </a:t>
            </a:r>
            <a:r>
              <a:rPr lang="en-US" b="1" i="1" dirty="0" smtClean="0"/>
              <a:t>    </a:t>
            </a:r>
          </a:p>
          <a:p>
            <a:pPr algn="just">
              <a:tabLst>
                <a:tab pos="6115050" algn="l"/>
              </a:tabLst>
            </a:pPr>
            <a:r>
              <a:rPr lang="en-US" b="1" i="1" u="sng" dirty="0"/>
              <a:t> </a:t>
            </a:r>
            <a:r>
              <a:rPr lang="en-US" b="1" i="1" u="sng" dirty="0" smtClean="0"/>
              <a:t>The clinical Features evolved rapidly over 24 hours and early signs</a:t>
            </a:r>
            <a:r>
              <a:rPr lang="en-US" i="1" u="sng" dirty="0" smtClean="0"/>
              <a:t>: </a:t>
            </a:r>
            <a:r>
              <a:rPr lang="en-US" i="1" dirty="0" smtClean="0"/>
              <a:t>Cause nausea, vomiting, and abdominal pain.</a:t>
            </a:r>
          </a:p>
          <a:p>
            <a:pPr lvl="0" algn="just">
              <a:tabLst>
                <a:tab pos="6115050" algn="l"/>
              </a:tabLst>
            </a:pPr>
            <a:endParaRPr lang="en-US" dirty="0" smtClean="0">
              <a:ea typeface="Times New Roman" pitchFamily="18" charset="0"/>
              <a:cs typeface="Arial" pitchFamily="34" charset="0"/>
            </a:endParaRPr>
          </a:p>
          <a:p>
            <a:pPr lvl="0" algn="ctr">
              <a:tabLst>
                <a:tab pos="6115050" algn="l"/>
              </a:tabLst>
            </a:pPr>
            <a:r>
              <a:rPr lang="en-US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b="1" dirty="0" smtClean="0">
                <a:ea typeface="Times New Roman" pitchFamily="18" charset="0"/>
                <a:cs typeface="Arial" pitchFamily="34" charset="0"/>
              </a:rPr>
              <a:t>The Carboxylic Acid Derivatives </a:t>
            </a:r>
          </a:p>
          <a:p>
            <a:pPr lvl="0" algn="just">
              <a:tabLst>
                <a:tab pos="6115050" algn="l"/>
              </a:tabLst>
            </a:pPr>
            <a:r>
              <a:rPr lang="en-US" dirty="0" smtClean="0">
                <a:ea typeface="Times New Roman" pitchFamily="18" charset="0"/>
                <a:cs typeface="Arial" pitchFamily="34" charset="0"/>
              </a:rPr>
              <a:t>The </a:t>
            </a:r>
            <a:r>
              <a:rPr lang="en-US" dirty="0">
                <a:ea typeface="Times New Roman" pitchFamily="18" charset="0"/>
                <a:cs typeface="Arial" pitchFamily="34" charset="0"/>
              </a:rPr>
              <a:t>group (R</a:t>
            </a:r>
            <a:r>
              <a:rPr lang="ar-IQ" dirty="0">
                <a:ea typeface="Times New Roman" pitchFamily="18" charset="0"/>
                <a:cs typeface="Arial" pitchFamily="34" charset="0"/>
              </a:rPr>
              <a:t>ـــــ </a:t>
            </a:r>
            <a:r>
              <a:rPr lang="en-US" dirty="0">
                <a:ea typeface="Times New Roman" pitchFamily="18" charset="0"/>
                <a:cs typeface="Arial" pitchFamily="34" charset="0"/>
              </a:rPr>
              <a:t> CO) is called the acyl group, which </a:t>
            </a:r>
            <a:r>
              <a:rPr lang="en-US" dirty="0" smtClean="0">
                <a:ea typeface="Times New Roman" pitchFamily="18" charset="0"/>
                <a:cs typeface="Arial" pitchFamily="34" charset="0"/>
              </a:rPr>
              <a:t>is a </a:t>
            </a:r>
            <a:r>
              <a:rPr lang="en-US" dirty="0">
                <a:ea typeface="Times New Roman" pitchFamily="18" charset="0"/>
                <a:cs typeface="Arial" pitchFamily="34" charset="0"/>
              </a:rPr>
              <a:t>part of the functional group of the carboxylic acid </a:t>
            </a:r>
            <a:r>
              <a:rPr lang="en-US" dirty="0" smtClean="0">
                <a:ea typeface="Times New Roman" pitchFamily="18" charset="0"/>
                <a:cs typeface="Arial" pitchFamily="34" charset="0"/>
              </a:rPr>
              <a:t>derivatives, these </a:t>
            </a:r>
            <a:r>
              <a:rPr lang="en-US" dirty="0">
                <a:ea typeface="Times New Roman" pitchFamily="18" charset="0"/>
                <a:cs typeface="Arial" pitchFamily="34" charset="0"/>
              </a:rPr>
              <a:t>derivatives</a:t>
            </a:r>
            <a:r>
              <a:rPr lang="en-US" dirty="0" smtClean="0">
                <a:ea typeface="Times New Roman" pitchFamily="18" charset="0"/>
                <a:cs typeface="Arial" pitchFamily="34" charset="0"/>
              </a:rPr>
              <a:t> include, esters</a:t>
            </a:r>
            <a:r>
              <a:rPr lang="en-US" dirty="0">
                <a:ea typeface="Times New Roman" pitchFamily="18" charset="0"/>
                <a:cs typeface="Arial" pitchFamily="34" charset="0"/>
              </a:rPr>
              <a:t>, acid chlorides, </a:t>
            </a:r>
            <a:r>
              <a:rPr lang="en-US" dirty="0" smtClean="0">
                <a:ea typeface="Times New Roman" pitchFamily="18" charset="0"/>
                <a:cs typeface="Arial" pitchFamily="34" charset="0"/>
              </a:rPr>
              <a:t>and </a:t>
            </a:r>
            <a:r>
              <a:rPr lang="en-US" dirty="0">
                <a:ea typeface="Times New Roman" pitchFamily="18" charset="0"/>
                <a:cs typeface="Arial" pitchFamily="34" charset="0"/>
              </a:rPr>
              <a:t>amides</a:t>
            </a:r>
            <a:r>
              <a:rPr lang="en-US" dirty="0" smtClean="0"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algn="just">
              <a:tabLst>
                <a:tab pos="6115050" algn="l"/>
              </a:tabLst>
            </a:pPr>
            <a:endParaRPr lang="en-US" dirty="0" smtClean="0">
              <a:ea typeface="Times New Roman" pitchFamily="18" charset="0"/>
              <a:cs typeface="Arial" pitchFamily="34" charset="0"/>
            </a:endParaRPr>
          </a:p>
          <a:p>
            <a:pPr lvl="0" algn="just">
              <a:tabLst>
                <a:tab pos="6115050" algn="l"/>
              </a:tabLst>
            </a:pPr>
            <a:endParaRPr lang="en-US" i="1" dirty="0">
              <a:cs typeface="Arial" pitchFamily="34" charset="0"/>
            </a:endParaRPr>
          </a:p>
          <a:p>
            <a:pPr lvl="0" algn="just">
              <a:tabLst>
                <a:tab pos="6115050" algn="l"/>
              </a:tabLst>
            </a:pPr>
            <a:endParaRPr lang="en-US" i="1" dirty="0" smtClean="0">
              <a:cs typeface="Arial" pitchFamily="34" charset="0"/>
            </a:endParaRPr>
          </a:p>
          <a:p>
            <a:pPr lvl="0" algn="just">
              <a:tabLst>
                <a:tab pos="6115050" algn="l"/>
              </a:tabLst>
            </a:pPr>
            <a:endParaRPr lang="en-US" i="1" dirty="0">
              <a:cs typeface="Arial" pitchFamily="34" charset="0"/>
            </a:endParaRPr>
          </a:p>
          <a:p>
            <a:pPr lvl="0" algn="ctr">
              <a:tabLst>
                <a:tab pos="6115050" algn="l"/>
              </a:tabLst>
            </a:pPr>
            <a:endParaRPr lang="en-US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>
              <a:tabLst>
                <a:tab pos="6115050" algn="l"/>
              </a:tabLst>
            </a:pPr>
            <a:endParaRPr lang="en-US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>
              <a:tabLst>
                <a:tab pos="6115050" algn="l"/>
              </a:tabLst>
            </a:pPr>
            <a:endParaRPr lang="en-US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>
              <a:tabLst>
                <a:tab pos="6115050" algn="l"/>
              </a:tabLst>
            </a:pPr>
            <a:endParaRPr lang="en-US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>
              <a:tabLst>
                <a:tab pos="6115050" algn="l"/>
              </a:tabLst>
            </a:pPr>
            <a:endParaRPr lang="en-US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>
              <a:tabLst>
                <a:tab pos="6115050" algn="l"/>
              </a:tabLst>
            </a:pPr>
            <a:endParaRPr lang="en-US" i="1" dirty="0"/>
          </a:p>
        </p:txBody>
      </p:sp>
      <p:pic>
        <p:nvPicPr>
          <p:cNvPr id="18" name="Picture 17" descr="Screen Clippi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75"/>
          <a:stretch/>
        </p:blipFill>
        <p:spPr>
          <a:xfrm>
            <a:off x="5422127" y="199216"/>
            <a:ext cx="685800" cy="57305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795300"/>
              </p:ext>
            </p:extLst>
          </p:nvPr>
        </p:nvGraphicFramePr>
        <p:xfrm>
          <a:off x="1066800" y="6746240"/>
          <a:ext cx="45720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066800"/>
                <a:gridCol w="914400"/>
                <a:gridCol w="12954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The Carboxylic Acid Derivatives 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5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Carboxylic Acid Derivatives </a:t>
                      </a:r>
                      <a:endParaRPr lang="en-US" sz="1200" b="1" dirty="0" smtClean="0">
                        <a:latin typeface="+mn-lt"/>
                      </a:endParaRPr>
                    </a:p>
                    <a:p>
                      <a:r>
                        <a:rPr lang="en-US" sz="1200" b="1" dirty="0" smtClean="0"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Esters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acid chlorides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amides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smtClean="0">
                          <a:latin typeface="+mn-lt"/>
                        </a:rPr>
                        <a:t>RCOOH</a:t>
                      </a:r>
                    </a:p>
                    <a:p>
                      <a:r>
                        <a:rPr lang="en-US" sz="1200" b="1" smtClean="0"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Derivatives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n-lt"/>
                        </a:rPr>
                        <a:t>R-COOR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n-lt"/>
                        </a:rPr>
                        <a:t>RCOCL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n-lt"/>
                        </a:rPr>
                        <a:t>RCOCl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n-lt"/>
                        </a:rPr>
                        <a:t>Examples </a:t>
                      </a:r>
                      <a:r>
                        <a:rPr lang="en-US" sz="1200" b="1" dirty="0" smtClean="0"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in living systems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acetyl coenzyme A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n-lt"/>
                        </a:rPr>
                        <a:t>acetyl chloride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n-lt"/>
                        </a:rPr>
                        <a:t>Paracetamol, penicillin.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856768" y="304800"/>
            <a:ext cx="260167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i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CARBOXYLIC ACIDS</a:t>
            </a:r>
            <a:endParaRPr lang="en-U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87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699</Words>
  <Application>Microsoft Office PowerPoint</Application>
  <PresentationFormat>On-screen Show (4:3)</PresentationFormat>
  <Paragraphs>100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                             In most organic compounds there is a substituents, they are a functional part of the molecule, and are the non- hydrocarbon part, specific arrangement of atoms often (contain O, N, S, or P)in an organic compound called(Functional-group).Carbonyl group is a functional group of (Aldehyde, Ketone), and in carboxylic acid both carbonyl group and hydroxyl group are the functional groups, figure(1) indicate the carbonyl group.  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In most organic compounds there is a substituents, they are a functional part of the molecule, and are the non- hydrocarbon part,  A specific arrangement of atoms often(contain O, N, S, or P)in an organic compound called(Functional-group).Carbonyl group is a functional group of (Aldehyde, Ketone), and in carboxylic acid both carbonyl group and hydroxyl group are the functional groups, figure(1) indicate the carbonyl group.    </dc:title>
  <dc:creator>delta AL neel</dc:creator>
  <cp:lastModifiedBy>DR.Ahmed Saker</cp:lastModifiedBy>
  <cp:revision>12</cp:revision>
  <dcterms:created xsi:type="dcterms:W3CDTF">2006-08-16T00:00:00Z</dcterms:created>
  <dcterms:modified xsi:type="dcterms:W3CDTF">2016-12-03T19:15:26Z</dcterms:modified>
</cp:coreProperties>
</file>