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0"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2322"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48DE63-A0C8-4D4C-B182-299BAD706A15}" type="datetimeFigureOut">
              <a:rPr lang="en-US" smtClean="0"/>
              <a:t>11/28/2016</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C11E8B-03D6-4943-B149-4B4AAF5F688A}" type="slidenum">
              <a:rPr lang="en-US" smtClean="0"/>
              <a:t>‹#›</a:t>
            </a:fld>
            <a:endParaRPr lang="en-US"/>
          </a:p>
        </p:txBody>
      </p:sp>
    </p:spTree>
    <p:extLst>
      <p:ext uri="{BB962C8B-B14F-4D97-AF65-F5344CB8AC3E}">
        <p14:creationId xmlns:p14="http://schemas.microsoft.com/office/powerpoint/2010/main" val="2824147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C0281C-8D9C-41D2-A1FE-F569A1F4B9D6}" type="slidenum">
              <a:rPr lang="en-US" smtClean="0"/>
              <a:t>1</a:t>
            </a:fld>
            <a:endParaRPr lang="en-US"/>
          </a:p>
        </p:txBody>
      </p:sp>
    </p:spTree>
    <p:extLst>
      <p:ext uri="{BB962C8B-B14F-4D97-AF65-F5344CB8AC3E}">
        <p14:creationId xmlns:p14="http://schemas.microsoft.com/office/powerpoint/2010/main" val="4162701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C0281C-8D9C-41D2-A1FE-F569A1F4B9D6}" type="slidenum">
              <a:rPr lang="en-US" smtClean="0"/>
              <a:t>3</a:t>
            </a:fld>
            <a:endParaRPr lang="en-US" dirty="0"/>
          </a:p>
        </p:txBody>
      </p:sp>
    </p:spTree>
    <p:extLst>
      <p:ext uri="{BB962C8B-B14F-4D97-AF65-F5344CB8AC3E}">
        <p14:creationId xmlns:p14="http://schemas.microsoft.com/office/powerpoint/2010/main" val="341229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11/28/2016</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tmp"/><Relationship Id="rId1" Type="http://schemas.openxmlformats.org/officeDocument/2006/relationships/slideLayout" Target="../slideLayouts/slideLayout7.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0893"/>
            <a:ext cx="6324600" cy="3662541"/>
          </a:xfrm>
          <a:prstGeom prst="rect">
            <a:avLst/>
          </a:prstGeom>
        </p:spPr>
        <p:txBody>
          <a:bodyPr wrap="square">
            <a:spAutoFit/>
          </a:bodyPr>
          <a:lstStyle/>
          <a:p>
            <a:pPr algn="just"/>
            <a:r>
              <a:rPr lang="en-US" sz="1200" dirty="0"/>
              <a:t>Lecture </a:t>
            </a:r>
            <a:r>
              <a:rPr lang="en-US" sz="1200" dirty="0" smtClean="0"/>
              <a:t>two:</a:t>
            </a:r>
            <a:r>
              <a:rPr lang="ar-IQ" sz="1200" dirty="0" smtClean="0"/>
              <a:t> عضوية </a:t>
            </a:r>
            <a:endParaRPr lang="en-US" sz="1200" dirty="0"/>
          </a:p>
          <a:p>
            <a:pPr algn="ctr"/>
            <a:r>
              <a:rPr lang="en-US" sz="2800" b="1" u="sng" dirty="0" smtClean="0"/>
              <a:t>Alcohols </a:t>
            </a:r>
          </a:p>
          <a:p>
            <a:pPr algn="just"/>
            <a:r>
              <a:rPr lang="en-US" sz="1600" dirty="0" smtClean="0"/>
              <a:t>   </a:t>
            </a:r>
          </a:p>
          <a:p>
            <a:pPr algn="just"/>
            <a:r>
              <a:rPr lang="en-US" sz="1600" dirty="0"/>
              <a:t> </a:t>
            </a:r>
            <a:r>
              <a:rPr lang="en-US" sz="1600" dirty="0" smtClean="0"/>
              <a:t>        Alcohols are some of the most important molecules in organic chemistry. They contain the hydroxyl functional group(-OH), bonded to a carbon atom of an alkyl or substituted alkyl group. The electronegativity of oxygen is greater than that of carbon and hydrogen, this group has two reactive covalent bonds, the C–O bond and the O–H bond. Consequently, the covalent bonds of this functional group are polarized so that oxygen is electron rich and both carbon and hydrogen are electrophilic, as shown in Figure (1) below</a:t>
            </a:r>
            <a:r>
              <a:rPr lang="en-US" sz="1600" dirty="0"/>
              <a:t>. </a:t>
            </a:r>
            <a:r>
              <a:rPr lang="en-US" sz="1600" dirty="0" smtClean="0"/>
              <a:t>Alcohol </a:t>
            </a:r>
            <a:r>
              <a:rPr lang="en-US" sz="1600" dirty="0"/>
              <a:t>is created when grains, fruits, or vegetables are fermented. Fermentation is a process that uses yeast or bacteria to change the sugars in the food into alcohol. Fermentation is used to produce many necessary items </a:t>
            </a:r>
            <a:r>
              <a:rPr lang="en-US" sz="1600" dirty="0" smtClean="0"/>
              <a:t> </a:t>
            </a:r>
            <a:r>
              <a:rPr lang="en-US" sz="1600" dirty="0"/>
              <a:t>everything from cheese to medications. </a:t>
            </a:r>
          </a:p>
        </p:txBody>
      </p:sp>
      <p:pic>
        <p:nvPicPr>
          <p:cNvPr id="3" name="Picture 2" descr="Properties of Alcohols - Chemistry LibreTexts - Baidu Browser"/>
          <p:cNvPicPr>
            <a:picLocks noChangeAspect="1"/>
          </p:cNvPicPr>
          <p:nvPr/>
        </p:nvPicPr>
        <p:blipFill rotWithShape="1">
          <a:blip r:embed="rId3">
            <a:extLst>
              <a:ext uri="{28A0092B-C50C-407E-A947-70E740481C1C}">
                <a14:useLocalDpi xmlns:a14="http://schemas.microsoft.com/office/drawing/2010/main" val="0"/>
              </a:ext>
            </a:extLst>
          </a:blip>
          <a:srcRect l="43127" t="44376" r="44076" b="40518"/>
          <a:stretch/>
        </p:blipFill>
        <p:spPr>
          <a:xfrm>
            <a:off x="3276600" y="3508178"/>
            <a:ext cx="2133600" cy="911423"/>
          </a:xfrm>
          <a:prstGeom prst="rect">
            <a:avLst/>
          </a:prstGeom>
        </p:spPr>
      </p:pic>
      <p:sp>
        <p:nvSpPr>
          <p:cNvPr id="4" name="Rectangle 3"/>
          <p:cNvSpPr/>
          <p:nvPr/>
        </p:nvSpPr>
        <p:spPr>
          <a:xfrm>
            <a:off x="209550" y="3825390"/>
            <a:ext cx="3581400" cy="276999"/>
          </a:xfrm>
          <a:prstGeom prst="rect">
            <a:avLst/>
          </a:prstGeom>
        </p:spPr>
        <p:txBody>
          <a:bodyPr wrap="square">
            <a:spAutoFit/>
          </a:bodyPr>
          <a:lstStyle/>
          <a:p>
            <a:r>
              <a:rPr lang="en-US" sz="1200" dirty="0" smtClean="0"/>
              <a:t>Figure (1): The dipolar nature of the O–H bond</a:t>
            </a:r>
            <a:endParaRPr lang="en-US" sz="1200" dirty="0"/>
          </a:p>
        </p:txBody>
      </p:sp>
      <p:sp>
        <p:nvSpPr>
          <p:cNvPr id="5" name="Rectangle 4"/>
          <p:cNvSpPr/>
          <p:nvPr/>
        </p:nvSpPr>
        <p:spPr>
          <a:xfrm>
            <a:off x="228600" y="4343401"/>
            <a:ext cx="6400800" cy="4770537"/>
          </a:xfrm>
          <a:prstGeom prst="rect">
            <a:avLst/>
          </a:prstGeom>
        </p:spPr>
        <p:txBody>
          <a:bodyPr wrap="square">
            <a:spAutoFit/>
          </a:bodyPr>
          <a:lstStyle/>
          <a:p>
            <a:pPr algn="just"/>
            <a:r>
              <a:rPr lang="en-US" sz="1600" b="1" i="1" u="sng" dirty="0"/>
              <a:t>Alcohols Uses : </a:t>
            </a:r>
            <a:r>
              <a:rPr lang="en-US" sz="1600" i="1" dirty="0"/>
              <a:t>The important uses of simple alcohols, such as methanol, and ethanol. </a:t>
            </a:r>
          </a:p>
          <a:p>
            <a:pPr algn="just"/>
            <a:r>
              <a:rPr lang="ar-IQ" sz="1600" b="1" i="1" dirty="0"/>
              <a:t>    </a:t>
            </a:r>
            <a:r>
              <a:rPr lang="en-US" sz="1600" b="1" i="1" u="sng" dirty="0"/>
              <a:t>Ethanol:</a:t>
            </a:r>
            <a:endParaRPr lang="en-US" sz="1600" i="1" dirty="0"/>
          </a:p>
          <a:p>
            <a:pPr marL="285750" indent="-285750" algn="just">
              <a:buFontTx/>
              <a:buChar char="-"/>
            </a:pPr>
            <a:r>
              <a:rPr lang="en-US" sz="1600" i="1" dirty="0" smtClean="0"/>
              <a:t>Industrial </a:t>
            </a:r>
            <a:r>
              <a:rPr lang="en-US" sz="1600" i="1" dirty="0"/>
              <a:t>methylated spirits: its usually sold as industrial methylated spirits, which is ethanol with a small quantity of methanol and possibly some color added. Because methanol is poisonous, industrial methylated spirits are unfit to drink</a:t>
            </a:r>
            <a:r>
              <a:rPr lang="en-US" sz="1600" i="1" dirty="0" smtClean="0"/>
              <a:t>.</a:t>
            </a:r>
          </a:p>
          <a:p>
            <a:pPr marL="285750" indent="-285750" algn="just">
              <a:buFontTx/>
              <a:buChar char="-"/>
            </a:pPr>
            <a:r>
              <a:rPr lang="en-US" sz="1600" i="1" dirty="0" smtClean="0"/>
              <a:t>Alcoholic </a:t>
            </a:r>
            <a:r>
              <a:rPr lang="en-US" sz="1600" i="1" dirty="0"/>
              <a:t>Drinks: The word "alcohol" in alcoholic drinks refers                                                                                                   to presence of ethanol  (CH3CH2OH).</a:t>
            </a:r>
          </a:p>
          <a:p>
            <a:pPr marL="285750" indent="-285750" algn="just">
              <a:buFontTx/>
              <a:buChar char="-"/>
            </a:pPr>
            <a:r>
              <a:rPr lang="en-US" sz="1600" i="1" dirty="0"/>
              <a:t>Use of ethanol as a fuel: Ethanol burns to produce carbon dioxide and water, as shown in the equation below, and can be used as a fuel. </a:t>
            </a:r>
            <a:r>
              <a:rPr lang="en-US" sz="1600" b="1" i="1" dirty="0" smtClean="0"/>
              <a:t>                             </a:t>
            </a:r>
          </a:p>
          <a:p>
            <a:pPr algn="just"/>
            <a:r>
              <a:rPr lang="en-US" sz="1600" b="1" i="1" dirty="0"/>
              <a:t> </a:t>
            </a:r>
            <a:r>
              <a:rPr lang="en-US" sz="1600" b="1" i="1" dirty="0" smtClean="0"/>
              <a:t>                               CH</a:t>
            </a:r>
            <a:r>
              <a:rPr lang="en-US" sz="1600" b="1" i="1" dirty="0"/>
              <a:t>₃CH₂OH + 3O₂ → 2CO₂+ 3H₂O</a:t>
            </a:r>
            <a:r>
              <a:rPr lang="en-US" sz="1600" b="1" i="1" dirty="0" smtClean="0"/>
              <a:t>.</a:t>
            </a:r>
          </a:p>
          <a:p>
            <a:pPr algn="just"/>
            <a:endParaRPr lang="en-US" sz="1600" b="1" i="1" dirty="0"/>
          </a:p>
          <a:p>
            <a:pPr marL="285750" indent="-285750" algn="just">
              <a:buFontTx/>
              <a:buChar char="-"/>
            </a:pPr>
            <a:r>
              <a:rPr lang="en-US" sz="1600" b="1" i="1" dirty="0"/>
              <a:t> </a:t>
            </a:r>
            <a:r>
              <a:rPr lang="en-US" sz="1600" i="1" dirty="0" smtClean="0"/>
              <a:t>Ethanol </a:t>
            </a:r>
            <a:r>
              <a:rPr lang="en-US" sz="1600" i="1" dirty="0"/>
              <a:t>as a solvent: its widely used as a solvent, relatively safe and can be used to dissolve many organic compounds that are insoluble in water. It is second only to water in importance as a solvent in medicine and is used particularly to extract active constituents from inert parts of crude drugs, besides It is used, in paints, many perfumes and cosmetics.</a:t>
            </a:r>
          </a:p>
          <a:p>
            <a:pPr marL="285750" indent="-285750" algn="just">
              <a:buFontTx/>
              <a:buChar char="-"/>
            </a:pPr>
            <a:endParaRPr lang="en-US" sz="1600" i="1" dirty="0"/>
          </a:p>
        </p:txBody>
      </p:sp>
      <p:sp>
        <p:nvSpPr>
          <p:cNvPr id="13" name="Slide Number Placeholder 12"/>
          <p:cNvSpPr>
            <a:spLocks noGrp="1"/>
          </p:cNvSpPr>
          <p:nvPr>
            <p:ph type="sldNum" sz="quarter" idx="12"/>
          </p:nvPr>
        </p:nvSpPr>
        <p:spPr/>
        <p:txBody>
          <a:bodyPr/>
          <a:lstStyle/>
          <a:p>
            <a:fld id="{CE40520F-E7DA-42FF-A2EB-E53AB0A3AAC2}" type="slidenum">
              <a:rPr lang="en-US" smtClean="0"/>
              <a:t>1</a:t>
            </a:fld>
            <a:endParaRPr lang="en-US"/>
          </a:p>
        </p:txBody>
      </p:sp>
    </p:spTree>
    <p:extLst>
      <p:ext uri="{BB962C8B-B14F-4D97-AF65-F5344CB8AC3E}">
        <p14:creationId xmlns:p14="http://schemas.microsoft.com/office/powerpoint/2010/main" val="4106484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52460"/>
            <a:ext cx="6477000" cy="8217634"/>
          </a:xfrm>
          <a:prstGeom prst="rect">
            <a:avLst/>
          </a:prstGeom>
        </p:spPr>
        <p:txBody>
          <a:bodyPr wrap="square">
            <a:spAutoFit/>
          </a:bodyPr>
          <a:lstStyle/>
          <a:p>
            <a:pPr algn="just"/>
            <a:r>
              <a:rPr lang="en-US" sz="1600" b="1" i="1" u="sng" dirty="0" smtClean="0"/>
              <a:t>Methanol</a:t>
            </a:r>
            <a:r>
              <a:rPr lang="en-US" sz="1600" i="1" u="sng" dirty="0" smtClean="0"/>
              <a:t> :</a:t>
            </a:r>
          </a:p>
          <a:p>
            <a:pPr marL="285750" indent="-285750" algn="just">
              <a:buFontTx/>
              <a:buChar char="-"/>
            </a:pPr>
            <a:r>
              <a:rPr lang="en-US" sz="1600" i="1" dirty="0" smtClean="0"/>
              <a:t>Methanol as a fuel: Methanol also burns to form carbon dioxide and water:</a:t>
            </a:r>
          </a:p>
          <a:p>
            <a:pPr algn="just"/>
            <a:r>
              <a:rPr lang="en-US" sz="1600" b="1" i="1" dirty="0"/>
              <a:t> </a:t>
            </a:r>
            <a:r>
              <a:rPr lang="en-US" sz="1600" b="1" i="1" dirty="0" smtClean="0"/>
              <a:t>                           2CH₃OH </a:t>
            </a:r>
            <a:r>
              <a:rPr lang="en-US" sz="1600" b="1" i="1" dirty="0"/>
              <a:t>+ 3O₂ → 2CO₂ </a:t>
            </a:r>
            <a:r>
              <a:rPr lang="en-US" sz="1600" b="1" i="1" dirty="0" smtClean="0"/>
              <a:t>+  4H</a:t>
            </a:r>
            <a:r>
              <a:rPr lang="en-US" sz="1600" b="1" i="1" dirty="0"/>
              <a:t>₂</a:t>
            </a:r>
            <a:r>
              <a:rPr lang="en-US" sz="1600" b="1" i="1" dirty="0" smtClean="0"/>
              <a:t>O.</a:t>
            </a:r>
          </a:p>
          <a:p>
            <a:pPr algn="just"/>
            <a:endParaRPr lang="en-US" sz="1600" b="1" i="1" u="sng" dirty="0" smtClean="0"/>
          </a:p>
          <a:p>
            <a:pPr algn="just"/>
            <a:r>
              <a:rPr lang="en-US" sz="1600" b="1" i="1" u="sng" dirty="0" smtClean="0"/>
              <a:t>The </a:t>
            </a:r>
            <a:r>
              <a:rPr lang="en-US" sz="1600" b="1" i="1" u="sng" dirty="0"/>
              <a:t>Effect Of Alcohol on human system:</a:t>
            </a:r>
          </a:p>
          <a:p>
            <a:pPr algn="just"/>
            <a:r>
              <a:rPr lang="en-US" sz="1600" i="1" dirty="0"/>
              <a:t>Alcohol swallowed  by mouth then to the stomach a small amount pass by stomach wall to the blood stream, while most alcohol through intestine  then to blood stream  (</a:t>
            </a:r>
            <a:r>
              <a:rPr lang="en-US" sz="1600" i="1" dirty="0" smtClean="0"/>
              <a:t>then </a:t>
            </a:r>
            <a:r>
              <a:rPr lang="en-US" sz="1600" i="1" dirty="0"/>
              <a:t>to all over the body by blood). </a:t>
            </a:r>
            <a:endParaRPr lang="en-US" sz="1600" i="1" dirty="0" smtClean="0"/>
          </a:p>
          <a:p>
            <a:pPr algn="just"/>
            <a:endParaRPr lang="en-US" sz="1600" i="1" dirty="0"/>
          </a:p>
          <a:p>
            <a:pPr algn="just"/>
            <a:r>
              <a:rPr lang="en-US" sz="1600" b="1" i="1" u="sng" dirty="0" smtClean="0"/>
              <a:t>1-The </a:t>
            </a:r>
            <a:r>
              <a:rPr lang="en-US" sz="1600" b="1" i="1" u="sng" dirty="0"/>
              <a:t>Effect Of Alcohol On Brain :</a:t>
            </a:r>
          </a:p>
          <a:p>
            <a:pPr algn="just"/>
            <a:r>
              <a:rPr lang="en-US" sz="1600" i="1" dirty="0"/>
              <a:t>   Alcohol can reach the brain </a:t>
            </a:r>
            <a:r>
              <a:rPr lang="en-US" sz="1600" i="1" dirty="0" smtClean="0"/>
              <a:t>in a </a:t>
            </a:r>
            <a:r>
              <a:rPr lang="en-US" sz="1600" i="1" dirty="0"/>
              <a:t>short </a:t>
            </a:r>
            <a:r>
              <a:rPr lang="en-US" sz="1600" i="1" dirty="0" smtClean="0"/>
              <a:t>time. </a:t>
            </a:r>
            <a:r>
              <a:rPr lang="en-US" sz="1600" i="1" dirty="0"/>
              <a:t>Alcohol interferes with the brain’s communication pathways, and can affect the way </a:t>
            </a:r>
            <a:r>
              <a:rPr lang="en-US" sz="1600" i="1" dirty="0" smtClean="0"/>
              <a:t>of the </a:t>
            </a:r>
            <a:r>
              <a:rPr lang="en-US" sz="1600" i="1" dirty="0"/>
              <a:t>brain looks and works. These disruptions can change mood and behavior, and make the brains ability to control the body greatly affect, speech, vision and harder to think clearly</a:t>
            </a:r>
            <a:r>
              <a:rPr lang="en-US" sz="1600" i="1" dirty="0" smtClean="0"/>
              <a:t>.</a:t>
            </a:r>
          </a:p>
          <a:p>
            <a:pPr algn="just"/>
            <a:endParaRPr lang="en-US" sz="1600" b="1" i="1" u="sng" dirty="0" smtClean="0"/>
          </a:p>
          <a:p>
            <a:pPr algn="just"/>
            <a:r>
              <a:rPr lang="en-US" sz="1600" b="1" i="1" u="sng" dirty="0" smtClean="0"/>
              <a:t>2-The </a:t>
            </a:r>
            <a:r>
              <a:rPr lang="en-US" sz="1600" b="1" i="1" u="sng" dirty="0"/>
              <a:t>Effect Of Alcohol On Nervous </a:t>
            </a:r>
            <a:r>
              <a:rPr lang="en-US" sz="1600" b="1" i="1" u="sng" dirty="0" smtClean="0"/>
              <a:t>system (CNS) </a:t>
            </a:r>
            <a:r>
              <a:rPr lang="en-US" sz="1600" b="1" i="1" u="sng" dirty="0"/>
              <a:t>:</a:t>
            </a:r>
            <a:endParaRPr lang="en-US" sz="1600" i="1" u="sng" dirty="0"/>
          </a:p>
          <a:p>
            <a:r>
              <a:rPr lang="en-US" sz="1600" i="1" dirty="0"/>
              <a:t>The nervous system CNS: slow down CNS function, and cause </a:t>
            </a:r>
          </a:p>
          <a:p>
            <a:r>
              <a:rPr lang="en-US" sz="1600" i="1" dirty="0"/>
              <a:t>High blood pressure: Alcohol can disrupt the </a:t>
            </a:r>
            <a:r>
              <a:rPr lang="en-US" sz="1600" i="1" dirty="0" smtClean="0"/>
              <a:t>sympathetic </a:t>
            </a:r>
            <a:r>
              <a:rPr lang="en-US" sz="1600" i="1" dirty="0"/>
              <a:t>nervous system (damage nervous cells). sympathetic nervous system controls the constriction and dilation of blood vessels in response to heavy drinking causing blood pressure to rise. Over time, this effect can become chronic. High blood pressure can lead to many other health problems, including kidney disease, heart disease</a:t>
            </a:r>
            <a:r>
              <a:rPr lang="en-US" sz="1600" i="1" dirty="0" smtClean="0"/>
              <a:t>.</a:t>
            </a:r>
          </a:p>
          <a:p>
            <a:endParaRPr lang="en-US" sz="1600" i="1" dirty="0"/>
          </a:p>
          <a:p>
            <a:pPr algn="just"/>
            <a:r>
              <a:rPr lang="en-US" sz="1600" b="1" i="1" u="sng" dirty="0" smtClean="0"/>
              <a:t>3-</a:t>
            </a:r>
            <a:r>
              <a:rPr lang="en-US" sz="1600" b="1" i="1" u="sng" dirty="0"/>
              <a:t>The Effect Of Alcohol On Heart :</a:t>
            </a:r>
          </a:p>
          <a:p>
            <a:pPr algn="just"/>
            <a:r>
              <a:rPr lang="en-US" sz="1600" i="1" dirty="0"/>
              <a:t>  Alcohol causes the heart rate to increase and expanding of blood vessels. Heavy drinking, makes platelets more likely to clump together into blood clots, which can lead to heart attack &amp; doubled the risk of death. Heavy drinking can also cause Cardiomyopathy – Stretching, a potentially deadly condition in which the heart muscle weakens and fails, and  in the absence of immediate treatment, cause sudden death</a:t>
            </a:r>
            <a:r>
              <a:rPr lang="en-US" sz="1600" i="1" dirty="0" smtClean="0"/>
              <a:t>.</a:t>
            </a:r>
            <a:endParaRPr lang="en-US" sz="1600" i="1" dirty="0"/>
          </a:p>
        </p:txBody>
      </p:sp>
      <p:sp>
        <p:nvSpPr>
          <p:cNvPr id="10" name="Slide Number Placeholder 9"/>
          <p:cNvSpPr>
            <a:spLocks noGrp="1"/>
          </p:cNvSpPr>
          <p:nvPr>
            <p:ph type="sldNum" sz="quarter" idx="12"/>
          </p:nvPr>
        </p:nvSpPr>
        <p:spPr/>
        <p:txBody>
          <a:bodyPr/>
          <a:lstStyle/>
          <a:p>
            <a:fld id="{CE40520F-E7DA-42FF-A2EB-E53AB0A3AAC2}" type="slidenum">
              <a:rPr lang="en-US" smtClean="0"/>
              <a:t>2</a:t>
            </a:fld>
            <a:endParaRPr lang="en-US"/>
          </a:p>
        </p:txBody>
      </p:sp>
    </p:spTree>
    <p:extLst>
      <p:ext uri="{BB962C8B-B14F-4D97-AF65-F5344CB8AC3E}">
        <p14:creationId xmlns:p14="http://schemas.microsoft.com/office/powerpoint/2010/main" val="760037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76286"/>
            <a:ext cx="6477000" cy="6247864"/>
          </a:xfrm>
          <a:prstGeom prst="rect">
            <a:avLst/>
          </a:prstGeom>
        </p:spPr>
        <p:txBody>
          <a:bodyPr wrap="square">
            <a:spAutoFit/>
          </a:bodyPr>
          <a:lstStyle/>
          <a:p>
            <a:pPr algn="just"/>
            <a:r>
              <a:rPr lang="en-US" sz="1600" i="1" dirty="0" smtClean="0"/>
              <a:t> </a:t>
            </a:r>
            <a:r>
              <a:rPr lang="en-US" sz="1600" b="1" i="1" u="sng" dirty="0" smtClean="0"/>
              <a:t>4-The </a:t>
            </a:r>
            <a:r>
              <a:rPr lang="en-US" sz="1600" b="1" i="1" u="sng" dirty="0"/>
              <a:t>Effect Of Alcohol On Liver:</a:t>
            </a:r>
          </a:p>
          <a:p>
            <a:pPr algn="just"/>
            <a:r>
              <a:rPr lang="en-US" sz="1600" i="1" dirty="0"/>
              <a:t>       When a liver is working well, it cleans the blood, helps digest food </a:t>
            </a:r>
            <a:r>
              <a:rPr lang="en-US" sz="1600" i="1" dirty="0" smtClean="0"/>
              <a:t>. </a:t>
            </a:r>
            <a:r>
              <a:rPr lang="en-US" sz="1600" i="1" dirty="0"/>
              <a:t>It is </a:t>
            </a:r>
            <a:r>
              <a:rPr lang="en-US" sz="1600" i="1" dirty="0" smtClean="0"/>
              <a:t>a </a:t>
            </a:r>
            <a:r>
              <a:rPr lang="en-US" sz="1600" i="1" dirty="0"/>
              <a:t>bodily superhero, it has the power to regenerate when it has been damaged, replacing old tissue with new cells. “Anything that keeps your liver from doing its job — or from growing back after injury — may put your life in danger”. Alcohol interferes with the liver</a:t>
            </a:r>
            <a:r>
              <a:rPr lang="en-US" sz="1600" b="1" i="1" dirty="0"/>
              <a:t>‘</a:t>
            </a:r>
            <a:r>
              <a:rPr lang="en-US" sz="1600" i="1" dirty="0"/>
              <a:t>s ability to function properly, so the liver unable to break down fats creating fatty acids, and the </a:t>
            </a:r>
            <a:r>
              <a:rPr lang="en-US" sz="1600" i="1" dirty="0" smtClean="0"/>
              <a:t>liver </a:t>
            </a:r>
            <a:r>
              <a:rPr lang="en-US" sz="1600" i="1" dirty="0"/>
              <a:t>is damaged, possibly resulting in Cirrhosis. Cirrhosis is a condition in which liver tissue is destroyed and then replaced with scarred tissue. (scarred that it is unable to function,  no blood flow in scared area.) </a:t>
            </a:r>
            <a:r>
              <a:rPr lang="en-US" sz="1600" i="1" dirty="0" smtClean="0"/>
              <a:t>Most </a:t>
            </a:r>
            <a:r>
              <a:rPr lang="en-US" sz="1600" i="1" dirty="0"/>
              <a:t>peoples die due to Cirrhosis are heavy drinkers</a:t>
            </a:r>
            <a:r>
              <a:rPr lang="en-US" sz="1600" i="1" dirty="0" smtClean="0"/>
              <a:t>.</a:t>
            </a:r>
          </a:p>
          <a:p>
            <a:pPr algn="just">
              <a:tabLst>
                <a:tab pos="457200" algn="l"/>
              </a:tabLst>
            </a:pPr>
            <a:endParaRPr lang="en-US" sz="1600" i="1" u="sng" dirty="0" smtClean="0"/>
          </a:p>
          <a:p>
            <a:pPr algn="just">
              <a:tabLst>
                <a:tab pos="457200" algn="l"/>
              </a:tabLst>
            </a:pPr>
            <a:r>
              <a:rPr lang="en-US" sz="1600" b="1" i="1" u="sng" dirty="0" smtClean="0"/>
              <a:t>Symptoms </a:t>
            </a:r>
            <a:r>
              <a:rPr lang="en-US" sz="1600" b="1" i="1" u="sng" dirty="0"/>
              <a:t>of Cirrhosis </a:t>
            </a:r>
            <a:r>
              <a:rPr lang="en-US" sz="1600" b="1" i="1" u="sng" dirty="0" smtClean="0"/>
              <a:t>:</a:t>
            </a:r>
            <a:endParaRPr lang="en-US" sz="1600" b="1" i="1" u="sng" dirty="0"/>
          </a:p>
          <a:p>
            <a:pPr algn="just">
              <a:tabLst>
                <a:tab pos="457200" algn="l"/>
              </a:tabLst>
            </a:pPr>
            <a:r>
              <a:rPr lang="en-US" sz="1600" i="1" dirty="0"/>
              <a:t>-High blood pressure, and abdominal swelling.</a:t>
            </a:r>
          </a:p>
          <a:p>
            <a:pPr algn="just">
              <a:tabLst>
                <a:tab pos="457200" algn="l"/>
              </a:tabLst>
            </a:pPr>
            <a:r>
              <a:rPr lang="en-US" sz="1600" i="1" dirty="0"/>
              <a:t>-jaundice yellowing skins and eyes. </a:t>
            </a:r>
          </a:p>
          <a:p>
            <a:pPr algn="just">
              <a:tabLst>
                <a:tab pos="457200" algn="l"/>
              </a:tabLst>
            </a:pPr>
            <a:r>
              <a:rPr lang="en-US" sz="1600" i="1" dirty="0"/>
              <a:t>-destruction of the liver.</a:t>
            </a:r>
          </a:p>
          <a:p>
            <a:pPr algn="just">
              <a:tabLst>
                <a:tab pos="457200" algn="l"/>
              </a:tabLst>
            </a:pPr>
            <a:r>
              <a:rPr lang="en-US" sz="1600" i="1" dirty="0"/>
              <a:t>-IRREVERSIBLE.</a:t>
            </a:r>
          </a:p>
          <a:p>
            <a:pPr algn="just"/>
            <a:endParaRPr lang="en-US" sz="1600" i="1" dirty="0"/>
          </a:p>
          <a:p>
            <a:pPr algn="just">
              <a:tabLst>
                <a:tab pos="457200" algn="l"/>
              </a:tabLst>
            </a:pPr>
            <a:r>
              <a:rPr lang="en-US" sz="1600" b="1" i="1" u="sng" dirty="0" smtClean="0"/>
              <a:t>5-</a:t>
            </a:r>
            <a:r>
              <a:rPr lang="en-US" sz="1600" b="1" i="1" u="sng" dirty="0"/>
              <a:t>The Effect Of Alcohol On Gastro intestinal tract(GIT) :</a:t>
            </a:r>
          </a:p>
          <a:p>
            <a:pPr>
              <a:tabLst>
                <a:tab pos="457200" algn="l"/>
              </a:tabLst>
            </a:pPr>
            <a:r>
              <a:rPr lang="en-US" sz="1600" i="1" dirty="0"/>
              <a:t>The gastrointestinal system is </a:t>
            </a:r>
            <a:r>
              <a:rPr lang="en-US" sz="1600" i="1" dirty="0" smtClean="0"/>
              <a:t>damaged </a:t>
            </a:r>
            <a:r>
              <a:rPr lang="en-US" sz="1600" i="1" dirty="0"/>
              <a:t>by alcohol. Thus it is less able to absorb nutrients, which can lead to malnutrition. Because alcohol supplies calories, alcoholic drinks can be very fattening. Alcohol is absorbed so quickly that its energy is available almost immediately. This energy is burned first, so the body fuel that would normally be used for energy is instead stored as fat</a:t>
            </a:r>
            <a:r>
              <a:rPr lang="en-US" sz="1600" i="1" dirty="0" smtClean="0"/>
              <a:t>.</a:t>
            </a:r>
            <a:endParaRPr lang="en-US" sz="1600" i="1" dirty="0"/>
          </a:p>
        </p:txBody>
      </p:sp>
      <p:sp>
        <p:nvSpPr>
          <p:cNvPr id="10" name="Slide Number Placeholder 9"/>
          <p:cNvSpPr>
            <a:spLocks noGrp="1"/>
          </p:cNvSpPr>
          <p:nvPr>
            <p:ph type="sldNum" sz="quarter" idx="12"/>
          </p:nvPr>
        </p:nvSpPr>
        <p:spPr/>
        <p:txBody>
          <a:bodyPr/>
          <a:lstStyle/>
          <a:p>
            <a:fld id="{CE40520F-E7DA-42FF-A2EB-E53AB0A3AAC2}" type="slidenum">
              <a:rPr lang="en-US" smtClean="0"/>
              <a:t>3</a:t>
            </a:fld>
            <a:endParaRPr lang="en-US"/>
          </a:p>
        </p:txBody>
      </p:sp>
      <p:grpSp>
        <p:nvGrpSpPr>
          <p:cNvPr id="3" name="Group 2"/>
          <p:cNvGrpSpPr/>
          <p:nvPr/>
        </p:nvGrpSpPr>
        <p:grpSpPr>
          <a:xfrm>
            <a:off x="685801" y="6705601"/>
            <a:ext cx="5165366" cy="1734521"/>
            <a:chOff x="730250" y="6996729"/>
            <a:chExt cx="5165366" cy="1734521"/>
          </a:xfrm>
        </p:grpSpPr>
        <p:pic>
          <p:nvPicPr>
            <p:cNvPr id="4" name="Picture 3" descr="Screen Clipping"/>
            <p:cNvPicPr>
              <a:picLocks noChangeAspect="1"/>
            </p:cNvPicPr>
            <p:nvPr/>
          </p:nvPicPr>
          <p:blipFill rotWithShape="1">
            <a:blip r:embed="rId3">
              <a:extLst>
                <a:ext uri="{BEBA8EAE-BF5A-486C-A8C5-ECC9F3942E4B}">
                  <a14:imgProps xmlns:a14="http://schemas.microsoft.com/office/drawing/2010/main">
                    <a14:imgLayer r:embed="rId4">
                      <a14:imgEffect>
                        <a14:saturation sat="300000"/>
                      </a14:imgEffect>
                    </a14:imgLayer>
                  </a14:imgProps>
                </a:ext>
                <a:ext uri="{28A0092B-C50C-407E-A947-70E740481C1C}">
                  <a14:useLocalDpi xmlns:a14="http://schemas.microsoft.com/office/drawing/2010/main" val="0"/>
                </a:ext>
              </a:extLst>
            </a:blip>
            <a:srcRect t="29508" b="62932"/>
            <a:stretch/>
          </p:blipFill>
          <p:spPr>
            <a:xfrm>
              <a:off x="730250" y="8534400"/>
              <a:ext cx="5165366" cy="196850"/>
            </a:xfrm>
            <a:prstGeom prst="rect">
              <a:avLst/>
            </a:prstGeom>
          </p:spPr>
        </p:pic>
        <p:pic>
          <p:nvPicPr>
            <p:cNvPr id="5" name="Picture 4" descr="Screen Clipping"/>
            <p:cNvPicPr>
              <a:picLocks noChangeAspect="1"/>
            </p:cNvPicPr>
            <p:nvPr/>
          </p:nvPicPr>
          <p:blipFill rotWithShape="1">
            <a:blip r:embed="rId3">
              <a:extLst>
                <a:ext uri="{BEBA8EAE-BF5A-486C-A8C5-ECC9F3942E4B}">
                  <a14:imgProps xmlns:a14="http://schemas.microsoft.com/office/drawing/2010/main">
                    <a14:imgLayer r:embed="rId4">
                      <a14:imgEffect>
                        <a14:saturation sat="300000"/>
                      </a14:imgEffect>
                    </a14:imgLayer>
                  </a14:imgProps>
                </a:ext>
                <a:ext uri="{28A0092B-C50C-407E-A947-70E740481C1C}">
                  <a14:useLocalDpi xmlns:a14="http://schemas.microsoft.com/office/drawing/2010/main" val="0"/>
                </a:ext>
              </a:extLst>
            </a:blip>
            <a:srcRect r="71479" b="84355"/>
            <a:stretch/>
          </p:blipFill>
          <p:spPr>
            <a:xfrm>
              <a:off x="2531883" y="6996729"/>
              <a:ext cx="1473200" cy="407371"/>
            </a:xfrm>
            <a:prstGeom prst="rect">
              <a:avLst/>
            </a:prstGeom>
          </p:spPr>
        </p:pic>
        <p:pic>
          <p:nvPicPr>
            <p:cNvPr id="6" name="Picture 5" descr="Screen Clipping"/>
            <p:cNvPicPr>
              <a:picLocks noChangeAspect="1"/>
            </p:cNvPicPr>
            <p:nvPr/>
          </p:nvPicPr>
          <p:blipFill rotWithShape="1">
            <a:blip r:embed="rId3">
              <a:extLst>
                <a:ext uri="{BEBA8EAE-BF5A-486C-A8C5-ECC9F3942E4B}">
                  <a14:imgProps xmlns:a14="http://schemas.microsoft.com/office/drawing/2010/main">
                    <a14:imgLayer r:embed="rId4">
                      <a14:imgEffect>
                        <a14:saturation sat="300000"/>
                      </a14:imgEffect>
                    </a14:imgLayer>
                  </a14:imgProps>
                </a:ext>
                <a:ext uri="{28A0092B-C50C-407E-A947-70E740481C1C}">
                  <a14:useLocalDpi xmlns:a14="http://schemas.microsoft.com/office/drawing/2010/main" val="0"/>
                </a:ext>
              </a:extLst>
            </a:blip>
            <a:srcRect t="13207" b="42166"/>
            <a:stretch/>
          </p:blipFill>
          <p:spPr>
            <a:xfrm>
              <a:off x="730250" y="7372350"/>
              <a:ext cx="5165366" cy="1162050"/>
            </a:xfrm>
            <a:prstGeom prst="rect">
              <a:avLst/>
            </a:prstGeom>
          </p:spPr>
        </p:pic>
      </p:grpSp>
    </p:spTree>
    <p:extLst>
      <p:ext uri="{BB962C8B-B14F-4D97-AF65-F5344CB8AC3E}">
        <p14:creationId xmlns:p14="http://schemas.microsoft.com/office/powerpoint/2010/main" val="2247902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1"/>
            <a:ext cx="6553200" cy="6494085"/>
          </a:xfrm>
          <a:prstGeom prst="rect">
            <a:avLst/>
          </a:prstGeom>
        </p:spPr>
        <p:txBody>
          <a:bodyPr wrap="square">
            <a:spAutoFit/>
          </a:bodyPr>
          <a:lstStyle/>
          <a:p>
            <a:pPr algn="just">
              <a:tabLst>
                <a:tab pos="457200" algn="l"/>
              </a:tabLst>
            </a:pPr>
            <a:r>
              <a:rPr lang="en-US" sz="1600" b="1" i="1" u="sng" dirty="0" smtClean="0"/>
              <a:t>Alcoholism</a:t>
            </a:r>
            <a:r>
              <a:rPr lang="en-US" sz="1600" i="1" u="sng" dirty="0"/>
              <a:t>:</a:t>
            </a:r>
            <a:r>
              <a:rPr lang="en-US" sz="1600" i="1" dirty="0"/>
              <a:t> </a:t>
            </a:r>
            <a:endParaRPr lang="en-US" sz="1600" i="1" dirty="0" smtClean="0"/>
          </a:p>
          <a:p>
            <a:pPr algn="just">
              <a:tabLst>
                <a:tab pos="457200" algn="l"/>
              </a:tabLst>
            </a:pPr>
            <a:r>
              <a:rPr lang="en-US" sz="1600" i="1" dirty="0"/>
              <a:t> </a:t>
            </a:r>
            <a:r>
              <a:rPr lang="en-US" sz="1600" i="1" dirty="0" smtClean="0"/>
              <a:t>      A </a:t>
            </a:r>
            <a:r>
              <a:rPr lang="en-US" sz="1600" i="1" dirty="0"/>
              <a:t>disease in which a person has a physical or psychological dependence on drinks  alcohol, characterized as an impaired ability to work or socialize normally</a:t>
            </a:r>
            <a:r>
              <a:rPr lang="en-US" sz="1600" i="1" dirty="0" smtClean="0"/>
              <a:t>.</a:t>
            </a:r>
          </a:p>
          <a:p>
            <a:pPr algn="just">
              <a:tabLst>
                <a:tab pos="457200" algn="l"/>
              </a:tabLst>
            </a:pPr>
            <a:endParaRPr lang="en-US" sz="1600" i="1" dirty="0"/>
          </a:p>
          <a:p>
            <a:pPr>
              <a:tabLst>
                <a:tab pos="457200" algn="l"/>
              </a:tabLst>
            </a:pPr>
            <a:r>
              <a:rPr lang="en-US" sz="1600" b="1" i="1" u="sng" dirty="0"/>
              <a:t>The relation of Alcohol and Blood pressure:</a:t>
            </a:r>
          </a:p>
          <a:p>
            <a:pPr>
              <a:tabLst>
                <a:tab pos="457200" algn="l"/>
              </a:tabLst>
            </a:pPr>
            <a:r>
              <a:rPr lang="en-US" sz="1600" i="1" dirty="0"/>
              <a:t>      Alcohol can disrupt the nervous system, which, among other things, controls the constriction and dilation of blood vessels in response to stress, temperature, etc. Heavy drinking makes platelets more likely to clump together into blood clots, which can lead to blood pressure to rise &amp; doubled the risk of death among people who initially survived a heart attack.  </a:t>
            </a:r>
          </a:p>
          <a:p>
            <a:pPr>
              <a:tabLst>
                <a:tab pos="457200" algn="l"/>
              </a:tabLst>
            </a:pPr>
            <a:endParaRPr lang="en-US" sz="1600" b="1" i="1" dirty="0" smtClean="0"/>
          </a:p>
          <a:p>
            <a:pPr>
              <a:tabLst>
                <a:tab pos="457200" algn="l"/>
              </a:tabLst>
            </a:pPr>
            <a:r>
              <a:rPr lang="en-US" sz="1600" b="1" i="1" u="sng" dirty="0" smtClean="0"/>
              <a:t>Blood </a:t>
            </a:r>
            <a:r>
              <a:rPr lang="en-US" sz="1600" b="1" i="1" u="sng" dirty="0"/>
              <a:t>Alcohol Concentration(ABC):</a:t>
            </a:r>
          </a:p>
          <a:p>
            <a:pPr>
              <a:tabLst>
                <a:tab pos="457200" algn="l"/>
              </a:tabLst>
            </a:pPr>
            <a:r>
              <a:rPr lang="en-US" sz="1600" i="1" dirty="0"/>
              <a:t>Blood Alcohol Concentration ABC : a content  of alcohol in human system compared to the content  of alcohol  in total blood.8% is the legal driving limit</a:t>
            </a:r>
            <a:r>
              <a:rPr lang="en-US" sz="1600" i="1" dirty="0" smtClean="0"/>
              <a:t>.</a:t>
            </a:r>
          </a:p>
          <a:p>
            <a:pPr>
              <a:tabLst>
                <a:tab pos="457200" algn="l"/>
              </a:tabLst>
            </a:pPr>
            <a:endParaRPr lang="en-US" sz="1600" i="1" dirty="0"/>
          </a:p>
          <a:p>
            <a:pPr>
              <a:tabLst>
                <a:tab pos="457200" algn="l"/>
              </a:tabLst>
            </a:pPr>
            <a:r>
              <a:rPr lang="en-US" sz="1600" b="1" i="1" u="sng" dirty="0"/>
              <a:t>The breathalyzer </a:t>
            </a:r>
            <a:r>
              <a:rPr lang="en-US" sz="1600" i="1" u="sng" dirty="0"/>
              <a:t>: </a:t>
            </a:r>
            <a:endParaRPr lang="en-US" sz="1600" i="1" u="sng" dirty="0" smtClean="0"/>
          </a:p>
          <a:p>
            <a:pPr>
              <a:tabLst>
                <a:tab pos="457200" algn="l"/>
              </a:tabLst>
            </a:pPr>
            <a:r>
              <a:rPr lang="en-US" sz="1600" i="1" dirty="0" smtClean="0"/>
              <a:t>     To </a:t>
            </a:r>
            <a:r>
              <a:rPr lang="en-US" sz="1600" i="1" dirty="0"/>
              <a:t>test the amount of alcohol consumed, a sample of the patient’s breath  releases it into an optical cavity</a:t>
            </a:r>
            <a:r>
              <a:rPr lang="en-US" sz="1600" b="1" i="1" dirty="0"/>
              <a:t> </a:t>
            </a:r>
            <a:r>
              <a:rPr lang="en-US" sz="1600" i="1" dirty="0"/>
              <a:t>figure(2) breathalyzer. A near-infrared laser is used to calculate the concentration of alcohol</a:t>
            </a:r>
            <a:r>
              <a:rPr lang="en-US" sz="1600" i="1" dirty="0" smtClean="0"/>
              <a:t>.</a:t>
            </a:r>
          </a:p>
          <a:p>
            <a:pPr>
              <a:tabLst>
                <a:tab pos="457200" algn="l"/>
              </a:tabLst>
            </a:pPr>
            <a:r>
              <a:rPr lang="en-US" sz="1600" i="1" dirty="0" smtClean="0"/>
              <a:t> </a:t>
            </a:r>
            <a:endParaRPr lang="en-US" sz="1600" i="1" dirty="0"/>
          </a:p>
          <a:p>
            <a:endParaRPr lang="en-US" sz="1600" i="1" dirty="0"/>
          </a:p>
          <a:p>
            <a:pPr algn="just"/>
            <a:endParaRPr lang="en-US" sz="1600" i="1" dirty="0" smtClean="0"/>
          </a:p>
          <a:p>
            <a:pPr algn="just"/>
            <a:endParaRPr lang="en-US" sz="1600" i="1" dirty="0"/>
          </a:p>
          <a:p>
            <a:pPr algn="just"/>
            <a:endParaRPr lang="en-US" sz="1600" i="1" dirty="0"/>
          </a:p>
        </p:txBody>
      </p:sp>
      <p:sp>
        <p:nvSpPr>
          <p:cNvPr id="6" name="Rectangle 5"/>
          <p:cNvSpPr/>
          <p:nvPr/>
        </p:nvSpPr>
        <p:spPr>
          <a:xfrm>
            <a:off x="2832372" y="7952601"/>
            <a:ext cx="1587229" cy="276999"/>
          </a:xfrm>
          <a:prstGeom prst="rect">
            <a:avLst/>
          </a:prstGeom>
        </p:spPr>
        <p:txBody>
          <a:bodyPr wrap="none">
            <a:spAutoFit/>
          </a:bodyPr>
          <a:lstStyle/>
          <a:p>
            <a:r>
              <a:rPr lang="en-US" sz="1200" dirty="0"/>
              <a:t>figure(2) breathalyzer. </a:t>
            </a:r>
          </a:p>
        </p:txBody>
      </p:sp>
      <p:sp>
        <p:nvSpPr>
          <p:cNvPr id="12" name="Slide Number Placeholder 11"/>
          <p:cNvSpPr>
            <a:spLocks noGrp="1"/>
          </p:cNvSpPr>
          <p:nvPr>
            <p:ph type="sldNum" sz="quarter" idx="12"/>
          </p:nvPr>
        </p:nvSpPr>
        <p:spPr/>
        <p:txBody>
          <a:bodyPr/>
          <a:lstStyle/>
          <a:p>
            <a:fld id="{CE40520F-E7DA-42FF-A2EB-E53AB0A3AAC2}" type="slidenum">
              <a:rPr lang="en-US" smtClean="0"/>
              <a:t>4</a:t>
            </a:fld>
            <a:endParaRPr lang="en-US"/>
          </a:p>
        </p:txBody>
      </p:sp>
      <p:pic>
        <p:nvPicPr>
          <p:cNvPr id="7" name="Picture 6" descr="Researchers develop 'breathalyzer' that can detect diabetes - ExtremeTech - Baidu Browser"/>
          <p:cNvPicPr>
            <a:picLocks noChangeAspect="1"/>
          </p:cNvPicPr>
          <p:nvPr/>
        </p:nvPicPr>
        <p:blipFill rotWithShape="1">
          <a:blip r:embed="rId2">
            <a:extLst>
              <a:ext uri="{28A0092B-C50C-407E-A947-70E740481C1C}">
                <a14:useLocalDpi xmlns:a14="http://schemas.microsoft.com/office/drawing/2010/main" val="0"/>
              </a:ext>
            </a:extLst>
          </a:blip>
          <a:srcRect l="19190" t="40440" r="39488" b="13226"/>
          <a:stretch/>
        </p:blipFill>
        <p:spPr>
          <a:xfrm>
            <a:off x="2596486" y="5774141"/>
            <a:ext cx="2204114" cy="1693460"/>
          </a:xfrm>
          <a:prstGeom prst="rect">
            <a:avLst/>
          </a:prstGeom>
        </p:spPr>
      </p:pic>
      <p:pic>
        <p:nvPicPr>
          <p:cNvPr id="8" name="Picture 2" descr="Image result for breathalyz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876925"/>
            <a:ext cx="1524000" cy="13620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breathalyz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3000" y="5876924"/>
            <a:ext cx="990600" cy="136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812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679</Words>
  <Application>Microsoft Office PowerPoint</Application>
  <PresentationFormat>On-screen Show (4:3)</PresentationFormat>
  <Paragraphs>61</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delta AL neel</dc:creator>
  <cp:lastModifiedBy>DR.Ahmed Saker</cp:lastModifiedBy>
  <cp:revision>2</cp:revision>
  <dcterms:created xsi:type="dcterms:W3CDTF">2006-08-16T00:00:00Z</dcterms:created>
  <dcterms:modified xsi:type="dcterms:W3CDTF">2016-11-28T19:06:40Z</dcterms:modified>
</cp:coreProperties>
</file>