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81" r:id="rId6"/>
    <p:sldId id="260" r:id="rId7"/>
    <p:sldId id="282" r:id="rId8"/>
    <p:sldId id="280" r:id="rId9"/>
    <p:sldId id="261" r:id="rId10"/>
    <p:sldId id="283" r:id="rId11"/>
    <p:sldId id="262" r:id="rId12"/>
    <p:sldId id="263" r:id="rId13"/>
    <p:sldId id="264" r:id="rId14"/>
    <p:sldId id="265" r:id="rId15"/>
    <p:sldId id="266" r:id="rId16"/>
    <p:sldId id="267" r:id="rId17"/>
    <p:sldId id="268" r:id="rId18"/>
    <p:sldId id="269" r:id="rId19"/>
    <p:sldId id="270" r:id="rId20"/>
    <p:sldId id="271" r:id="rId21"/>
    <p:sldId id="284" r:id="rId22"/>
    <p:sldId id="272" r:id="rId23"/>
    <p:sldId id="273" r:id="rId24"/>
    <p:sldId id="274" r:id="rId25"/>
    <p:sldId id="276" r:id="rId26"/>
    <p:sldId id="277" r:id="rId27"/>
    <p:sldId id="278" r:id="rId28"/>
    <p:sldId id="279" r:id="rId29"/>
    <p:sldId id="27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10/4/2015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10/4/2015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2286000"/>
            <a:ext cx="7487947" cy="1323439"/>
          </a:xfrm>
          <a:prstGeom prst="rect">
            <a:avLst/>
          </a:prstGeom>
          <a:noFill/>
        </p:spPr>
        <p:txBody>
          <a:bodyPr wrap="none" rtlCol="1">
            <a:spAutoFit/>
          </a:bodyPr>
          <a:lstStyle/>
          <a:p>
            <a:r>
              <a:rPr lang="ar-IQ" sz="8000" dirty="0" smtClean="0"/>
              <a:t>بسم الله الرحمن الرحيم</a:t>
            </a:r>
            <a:endParaRPr lang="ar-IQ" sz="8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المهندس للحاسبات 3\Desktop\Capture66.PNG"/>
          <p:cNvPicPr>
            <a:picLocks noChangeAspect="1" noChangeArrowheads="1"/>
          </p:cNvPicPr>
          <p:nvPr/>
        </p:nvPicPr>
        <p:blipFill>
          <a:blip r:embed="rId2" cstate="print"/>
          <a:srcRect/>
          <a:stretch>
            <a:fillRect/>
          </a:stretch>
        </p:blipFill>
        <p:spPr bwMode="auto">
          <a:xfrm>
            <a:off x="838200" y="533400"/>
            <a:ext cx="7772400" cy="4629150"/>
          </a:xfrm>
          <a:prstGeom prst="rect">
            <a:avLst/>
          </a:prstGeom>
          <a:noFill/>
        </p:spPr>
      </p:pic>
      <p:sp>
        <p:nvSpPr>
          <p:cNvPr id="5" name="TextBox 4"/>
          <p:cNvSpPr txBox="1"/>
          <p:nvPr/>
        </p:nvSpPr>
        <p:spPr>
          <a:xfrm>
            <a:off x="838200" y="5257800"/>
            <a:ext cx="6348212" cy="1200329"/>
          </a:xfrm>
          <a:prstGeom prst="rect">
            <a:avLst/>
          </a:prstGeom>
          <a:noFill/>
        </p:spPr>
        <p:txBody>
          <a:bodyPr wrap="none" rtlCol="1">
            <a:spAutoFit/>
          </a:bodyPr>
          <a:lstStyle/>
          <a:p>
            <a:r>
              <a:rPr lang="en-GB" b="1" dirty="0" smtClean="0"/>
              <a:t>Figure3: abdominal incisions, </a:t>
            </a:r>
            <a:r>
              <a:rPr lang="en-GB" dirty="0" smtClean="0"/>
              <a:t>1, Midline; 2, Kocher’s;</a:t>
            </a:r>
          </a:p>
          <a:p>
            <a:r>
              <a:rPr lang="en-GB" dirty="0" smtClean="0"/>
              <a:t>3, thoracoabdominal; 4, rectus split; 5, paramedian; 6, transverse;</a:t>
            </a:r>
          </a:p>
          <a:p>
            <a:r>
              <a:rPr lang="en-GB" dirty="0" smtClean="0"/>
              <a:t>7, McBurney’s gridiron; 8, inguinal; 9, pfannenstiel; 10, McEvedy;</a:t>
            </a:r>
          </a:p>
          <a:p>
            <a:r>
              <a:rPr lang="en-GB" dirty="0" smtClean="0"/>
              <a:t>11, Rutherford Morison.</a:t>
            </a:r>
            <a:endParaRPr lang="ar-IQ" b="1"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91000" cy="1143000"/>
          </a:xfrm>
        </p:spPr>
        <p:txBody>
          <a:bodyPr/>
          <a:lstStyle/>
          <a:p>
            <a:r>
              <a:rPr lang="en-US" dirty="0" smtClean="0"/>
              <a:t>Examples:</a:t>
            </a:r>
            <a:endParaRPr lang="ar-IQ" dirty="0"/>
          </a:p>
        </p:txBody>
      </p:sp>
      <p:sp>
        <p:nvSpPr>
          <p:cNvPr id="3" name="Content Placeholder 2"/>
          <p:cNvSpPr>
            <a:spLocks noGrp="1"/>
          </p:cNvSpPr>
          <p:nvPr>
            <p:ph idx="1"/>
          </p:nvPr>
        </p:nvSpPr>
        <p:spPr/>
        <p:txBody>
          <a:bodyPr/>
          <a:lstStyle/>
          <a:p>
            <a:pPr marL="514350" indent="-514350" algn="l" rtl="0"/>
            <a:r>
              <a:rPr lang="en-US" dirty="0" smtClean="0"/>
              <a:t>Midline incision: from xiphisternum to the symphisis pubis. </a:t>
            </a:r>
          </a:p>
          <a:p>
            <a:pPr marL="514350" indent="-514350" algn="l" rtl="0">
              <a:buNone/>
            </a:pPr>
            <a:r>
              <a:rPr lang="en-US" dirty="0" smtClean="0"/>
              <a:t>It can be shortened into either</a:t>
            </a:r>
          </a:p>
          <a:p>
            <a:pPr marL="514350" indent="-514350" algn="l" rtl="0">
              <a:buAutoNum type="alphaUcParenR"/>
            </a:pPr>
            <a:r>
              <a:rPr lang="en-US" dirty="0" smtClean="0"/>
              <a:t>Upper midline</a:t>
            </a:r>
          </a:p>
          <a:p>
            <a:pPr marL="514350" indent="-514350" algn="l" rtl="0">
              <a:buAutoNum type="alphaUcParenR"/>
            </a:pPr>
            <a:r>
              <a:rPr lang="en-US" dirty="0" smtClean="0"/>
              <a:t>Lower midline    </a:t>
            </a:r>
          </a:p>
          <a:p>
            <a:pPr marL="514350" indent="-514350" algn="l" rtl="0">
              <a:buNone/>
            </a:pPr>
            <a:endParaRPr lang="en-US" dirty="0" smtClean="0"/>
          </a:p>
          <a:p>
            <a:pPr marL="514350" indent="-514350" algn="l" rtl="0">
              <a:buNone/>
            </a:pPr>
            <a:r>
              <a:rPr lang="en-US" dirty="0" smtClean="0"/>
              <a:t> </a:t>
            </a:r>
          </a:p>
          <a:p>
            <a:pPr marL="514350" indent="-514350" algn="l" rtl="0">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1524000"/>
            <a:ext cx="7292189" cy="2554545"/>
          </a:xfrm>
          <a:prstGeom prst="rect">
            <a:avLst/>
          </a:prstGeom>
          <a:noFill/>
        </p:spPr>
        <p:txBody>
          <a:bodyPr wrap="none" rtlCol="1">
            <a:spAutoFit/>
          </a:bodyPr>
          <a:lstStyle/>
          <a:p>
            <a:pPr>
              <a:buFont typeface="Arial" pitchFamily="34" charset="0"/>
              <a:buChar char="•"/>
            </a:pPr>
            <a:r>
              <a:rPr lang="en-US" sz="3200" dirty="0" smtClean="0"/>
              <a:t>Kocher's incision: right sub costal incision.</a:t>
            </a:r>
          </a:p>
          <a:p>
            <a:pPr>
              <a:buFont typeface="Arial" pitchFamily="34" charset="0"/>
              <a:buChar char="•"/>
            </a:pPr>
            <a:r>
              <a:rPr lang="en-US" sz="3200" dirty="0" smtClean="0"/>
              <a:t>Paramedin incision(right or left).</a:t>
            </a:r>
          </a:p>
          <a:p>
            <a:pPr>
              <a:buFont typeface="Arial" pitchFamily="34" charset="0"/>
              <a:buChar char="•"/>
            </a:pPr>
            <a:r>
              <a:rPr lang="en-US" sz="3200" dirty="0" smtClean="0"/>
              <a:t>Pfannenstiel incision( lower transverse)</a:t>
            </a:r>
          </a:p>
          <a:p>
            <a:pPr>
              <a:buFont typeface="Arial" pitchFamily="34" charset="0"/>
              <a:buChar char="•"/>
            </a:pPr>
            <a:r>
              <a:rPr lang="en-US" sz="3200" dirty="0" smtClean="0"/>
              <a:t>Upper transverse (rooftop)</a:t>
            </a:r>
          </a:p>
          <a:p>
            <a:pPr>
              <a:buFont typeface="Arial" pitchFamily="34" charset="0"/>
              <a:buChar char="•"/>
            </a:pPr>
            <a:r>
              <a:rPr lang="en-US" sz="3200" dirty="0" smtClean="0"/>
              <a:t>Grid iron incision.</a:t>
            </a:r>
            <a:endParaRPr lang="ar-IQ" sz="3200" dirty="0"/>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Wound closure</a:t>
            </a:r>
            <a:endParaRPr lang="ar-IQ" dirty="0"/>
          </a:p>
        </p:txBody>
      </p:sp>
      <p:sp>
        <p:nvSpPr>
          <p:cNvPr id="3" name="Content Placeholder 2"/>
          <p:cNvSpPr>
            <a:spLocks noGrp="1"/>
          </p:cNvSpPr>
          <p:nvPr>
            <p:ph idx="1"/>
          </p:nvPr>
        </p:nvSpPr>
        <p:spPr/>
        <p:txBody>
          <a:bodyPr/>
          <a:lstStyle/>
          <a:p>
            <a:pPr algn="l" rtl="0"/>
            <a:r>
              <a:rPr lang="en-US" dirty="0" smtClean="0"/>
              <a:t>There is no ideal wound closure technique for all situations and the ideal suture has yet to be produced.</a:t>
            </a:r>
          </a:p>
          <a:p>
            <a:pPr algn="l" rtl="0"/>
            <a:r>
              <a:rPr lang="en-US" dirty="0" smtClean="0"/>
              <a:t>Factors for good wound closure :</a:t>
            </a:r>
          </a:p>
          <a:p>
            <a:pPr marL="514350" indent="-514350" algn="l" rtl="0">
              <a:buAutoNum type="arabicPeriod"/>
            </a:pPr>
            <a:r>
              <a:rPr lang="en-US" dirty="0" smtClean="0"/>
              <a:t>Adequate and proper incision and operative technique</a:t>
            </a:r>
          </a:p>
          <a:p>
            <a:pPr marL="514350" indent="-514350" algn="l" rtl="0">
              <a:buAutoNum type="arabicPeriod"/>
            </a:pPr>
            <a:r>
              <a:rPr lang="en-US" dirty="0" smtClean="0"/>
              <a:t>Correct choice of suture material and technique.</a:t>
            </a: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600200"/>
            <a:ext cx="7010400" cy="1077218"/>
          </a:xfrm>
          <a:prstGeom prst="rect">
            <a:avLst/>
          </a:prstGeom>
          <a:noFill/>
        </p:spPr>
        <p:txBody>
          <a:bodyPr wrap="square" rtlCol="1">
            <a:spAutoFit/>
          </a:bodyPr>
          <a:lstStyle/>
          <a:p>
            <a:r>
              <a:rPr lang="en-US" sz="3200" dirty="0" smtClean="0"/>
              <a:t>3. Good blood supply without any tension at closure.</a:t>
            </a:r>
            <a:endParaRPr lang="ar-IQ" sz="3200" dirty="0"/>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Suturing</a:t>
            </a:r>
            <a:endParaRPr lang="ar-IQ" dirty="0"/>
          </a:p>
        </p:txBody>
      </p:sp>
      <p:sp>
        <p:nvSpPr>
          <p:cNvPr id="3" name="Content Placeholder 2"/>
          <p:cNvSpPr>
            <a:spLocks noGrp="1"/>
          </p:cNvSpPr>
          <p:nvPr>
            <p:ph idx="1"/>
          </p:nvPr>
        </p:nvSpPr>
        <p:spPr/>
        <p:txBody>
          <a:bodyPr/>
          <a:lstStyle/>
          <a:p>
            <a:pPr algn="l" rtl="0"/>
            <a:r>
              <a:rPr lang="en-US" dirty="0" smtClean="0"/>
              <a:t>The use of suture material differ from one surgery to another , also differing throughout the stages of same surgery, this depend on:</a:t>
            </a:r>
          </a:p>
          <a:p>
            <a:pPr algn="l" rtl="0"/>
            <a:r>
              <a:rPr lang="en-US" dirty="0" smtClean="0"/>
              <a:t>Site</a:t>
            </a:r>
          </a:p>
          <a:p>
            <a:pPr algn="l" rtl="0"/>
            <a:r>
              <a:rPr lang="en-US" dirty="0" smtClean="0"/>
              <a:t>Type of surgery and technique.</a:t>
            </a:r>
          </a:p>
          <a:p>
            <a:pPr algn="l" rtl="0"/>
            <a:r>
              <a:rPr lang="en-US" dirty="0" smtClean="0"/>
              <a:t>State of the wound.</a:t>
            </a:r>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Suture characteristics</a:t>
            </a:r>
            <a:endParaRPr lang="ar-IQ" dirty="0"/>
          </a:p>
        </p:txBody>
      </p:sp>
      <p:sp>
        <p:nvSpPr>
          <p:cNvPr id="3" name="Content Placeholder 2"/>
          <p:cNvSpPr>
            <a:spLocks noGrp="1"/>
          </p:cNvSpPr>
          <p:nvPr>
            <p:ph idx="1"/>
          </p:nvPr>
        </p:nvSpPr>
        <p:spPr/>
        <p:txBody>
          <a:bodyPr/>
          <a:lstStyle/>
          <a:p>
            <a:pPr marL="514350" indent="-514350" algn="l" rtl="0">
              <a:buFont typeface="+mj-lt"/>
              <a:buAutoNum type="arabicPeriod"/>
            </a:pPr>
            <a:r>
              <a:rPr lang="en-US" dirty="0" smtClean="0">
                <a:solidFill>
                  <a:srgbClr val="FFFF00"/>
                </a:solidFill>
              </a:rPr>
              <a:t>Physical structure</a:t>
            </a:r>
            <a:r>
              <a:rPr lang="en-US" dirty="0" smtClean="0"/>
              <a:t> into:</a:t>
            </a:r>
          </a:p>
          <a:p>
            <a:pPr marL="514350" indent="-514350" algn="l" rtl="0">
              <a:buNone/>
            </a:pPr>
            <a:r>
              <a:rPr lang="en-US" dirty="0" smtClean="0"/>
              <a:t>      </a:t>
            </a:r>
            <a:r>
              <a:rPr lang="en-US" dirty="0" smtClean="0">
                <a:solidFill>
                  <a:srgbClr val="FFFF00"/>
                </a:solidFill>
              </a:rPr>
              <a:t>a</a:t>
            </a:r>
            <a:r>
              <a:rPr lang="en-US" dirty="0" smtClean="0"/>
              <a:t>. Monofilament, that is smooth, slide through the tissues but difficult to knot effectively and easily damaged by needle holder.</a:t>
            </a:r>
          </a:p>
          <a:p>
            <a:pPr marL="514350" indent="-514350" algn="l" rtl="0">
              <a:buNone/>
            </a:pPr>
            <a:r>
              <a:rPr lang="en-US" dirty="0" smtClean="0"/>
              <a:t>    </a:t>
            </a:r>
            <a:r>
              <a:rPr lang="en-US" dirty="0" smtClean="0">
                <a:solidFill>
                  <a:srgbClr val="FFFF00"/>
                </a:solidFill>
              </a:rPr>
              <a:t> b</a:t>
            </a:r>
            <a:r>
              <a:rPr lang="en-US" dirty="0" smtClean="0"/>
              <a:t>. Multifilament (braided) which is easier to knot and has a large surface area predisposing to persistent infection.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990600"/>
            <a:ext cx="7239000" cy="5016758"/>
          </a:xfrm>
          <a:prstGeom prst="rect">
            <a:avLst/>
          </a:prstGeom>
          <a:noFill/>
        </p:spPr>
        <p:txBody>
          <a:bodyPr wrap="square" rtlCol="1">
            <a:spAutoFit/>
          </a:bodyPr>
          <a:lstStyle/>
          <a:p>
            <a:r>
              <a:rPr lang="en-US" sz="3200" dirty="0" smtClean="0"/>
              <a:t>2. </a:t>
            </a:r>
            <a:r>
              <a:rPr lang="en-US" sz="3200" dirty="0" smtClean="0">
                <a:solidFill>
                  <a:srgbClr val="FFFF00"/>
                </a:solidFill>
              </a:rPr>
              <a:t>Strength</a:t>
            </a:r>
            <a:r>
              <a:rPr lang="en-US" sz="3200" dirty="0" smtClean="0"/>
              <a:t>:</a:t>
            </a:r>
          </a:p>
          <a:p>
            <a:r>
              <a:rPr lang="en-US" sz="3200" dirty="0" smtClean="0"/>
              <a:t>The strength of suture depend upon its constituent material, its thickness and how its handled in the tissue.</a:t>
            </a:r>
          </a:p>
          <a:p>
            <a:endParaRPr lang="en-US" sz="3200" dirty="0" smtClean="0"/>
          </a:p>
          <a:p>
            <a:r>
              <a:rPr lang="en-US" sz="3200" dirty="0" smtClean="0"/>
              <a:t>The tensile strength of the suture can be expressed as the force required to break it when pulling the two ends apart.</a:t>
            </a:r>
          </a:p>
          <a:p>
            <a:endParaRPr lang="ar-IQ"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47801" y="1600200"/>
            <a:ext cx="7086600" cy="3046988"/>
          </a:xfrm>
          <a:prstGeom prst="rect">
            <a:avLst/>
          </a:prstGeom>
          <a:noFill/>
        </p:spPr>
        <p:txBody>
          <a:bodyPr wrap="square" rtlCol="1">
            <a:spAutoFit/>
          </a:bodyPr>
          <a:lstStyle/>
          <a:p>
            <a:r>
              <a:rPr lang="en-US" sz="3200" dirty="0" smtClean="0">
                <a:solidFill>
                  <a:srgbClr val="FFFF00"/>
                </a:solidFill>
              </a:rPr>
              <a:t>3.Tensile behavior</a:t>
            </a:r>
            <a:r>
              <a:rPr lang="en-US" sz="3200" dirty="0" smtClean="0"/>
              <a:t>:</a:t>
            </a:r>
          </a:p>
          <a:p>
            <a:r>
              <a:rPr lang="en-US" sz="3200" dirty="0" smtClean="0"/>
              <a:t>Flexibility and coiling, the suture lose 50% of its strength at the knot</a:t>
            </a:r>
            <a:r>
              <a:rPr lang="en-US" sz="3200" dirty="0" smtClean="0"/>
              <a:t>.</a:t>
            </a:r>
          </a:p>
          <a:p>
            <a:endParaRPr lang="en-US" sz="3200" dirty="0" smtClean="0"/>
          </a:p>
          <a:p>
            <a:r>
              <a:rPr lang="en-US" sz="3200" dirty="0" smtClean="0"/>
              <a:t>4. </a:t>
            </a:r>
            <a:r>
              <a:rPr lang="en-US" sz="3200" dirty="0" smtClean="0">
                <a:solidFill>
                  <a:srgbClr val="FFFF00"/>
                </a:solidFill>
              </a:rPr>
              <a:t>absorbability</a:t>
            </a:r>
            <a:r>
              <a:rPr lang="en-US" sz="3200" dirty="0" smtClean="0"/>
              <a:t>: it reflect the fate of the suture, its use depend on the site.</a:t>
            </a:r>
            <a:endParaRPr lang="ar-IQ"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1295400"/>
            <a:ext cx="7010400" cy="6001643"/>
          </a:xfrm>
          <a:prstGeom prst="rect">
            <a:avLst/>
          </a:prstGeom>
          <a:noFill/>
        </p:spPr>
        <p:txBody>
          <a:bodyPr wrap="square" rtlCol="1">
            <a:spAutoFit/>
          </a:bodyPr>
          <a:lstStyle/>
          <a:p>
            <a:r>
              <a:rPr lang="en-US" sz="3200" dirty="0" smtClean="0"/>
              <a:t>5. </a:t>
            </a:r>
            <a:r>
              <a:rPr lang="en-US" sz="3200" dirty="0" smtClean="0">
                <a:solidFill>
                  <a:srgbClr val="FFFF00"/>
                </a:solidFill>
              </a:rPr>
              <a:t>Biological behavior</a:t>
            </a:r>
            <a:r>
              <a:rPr lang="en-US" sz="3200" dirty="0" smtClean="0"/>
              <a:t>:</a:t>
            </a:r>
          </a:p>
          <a:p>
            <a:r>
              <a:rPr lang="en-US" sz="3200" dirty="0" smtClean="0"/>
              <a:t>The Biological behavior of the suture depend on its raw material.</a:t>
            </a:r>
          </a:p>
          <a:p>
            <a:r>
              <a:rPr lang="en-US" sz="3200" dirty="0" smtClean="0"/>
              <a:t>Natural synthetic suture such as catgut are proteolyzed and its degradation is not predictable so causing local irritation and its rarely used nowadays.</a:t>
            </a:r>
          </a:p>
          <a:p>
            <a:r>
              <a:rPr lang="en-US" sz="3200" dirty="0" smtClean="0"/>
              <a:t>While man made synthetic polymers are hydrolyzed and are more predictable.</a:t>
            </a:r>
          </a:p>
          <a:p>
            <a:endParaRPr lang="ar-IQ"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28800"/>
            <a:ext cx="8457764" cy="2308324"/>
          </a:xfrm>
          <a:prstGeom prst="rect">
            <a:avLst/>
          </a:prstGeom>
          <a:noFill/>
        </p:spPr>
        <p:txBody>
          <a:bodyPr wrap="none" rtlCol="1">
            <a:spAutoFit/>
          </a:bodyPr>
          <a:lstStyle/>
          <a:p>
            <a:r>
              <a:rPr lang="en-US" sz="4800" dirty="0" smtClean="0"/>
              <a:t>          Introduction to surgery</a:t>
            </a:r>
          </a:p>
          <a:p>
            <a:r>
              <a:rPr lang="en-US" sz="4800" dirty="0" smtClean="0"/>
              <a:t>         Abdominal </a:t>
            </a:r>
            <a:r>
              <a:rPr lang="en-US" sz="4800" dirty="0" smtClean="0"/>
              <a:t>incision and </a:t>
            </a:r>
            <a:endParaRPr lang="en-US" sz="4800" dirty="0" smtClean="0"/>
          </a:p>
          <a:p>
            <a:r>
              <a:rPr lang="en-US" sz="4800" dirty="0" smtClean="0"/>
              <a:t> </a:t>
            </a:r>
            <a:r>
              <a:rPr lang="en-US" sz="4800" dirty="0" smtClean="0"/>
              <a:t>                  </a:t>
            </a:r>
            <a:r>
              <a:rPr lang="en-US" sz="4800" dirty="0" smtClean="0"/>
              <a:t>suturing</a:t>
            </a:r>
            <a:endParaRPr lang="ar-IQ" sz="4800" dirty="0"/>
          </a:p>
        </p:txBody>
      </p:sp>
      <p:graphicFrame>
        <p:nvGraphicFramePr>
          <p:cNvPr id="3" name="Object 2"/>
          <p:cNvGraphicFramePr>
            <a:graphicFrameLocks/>
          </p:cNvGraphicFramePr>
          <p:nvPr/>
        </p:nvGraphicFramePr>
        <p:xfrm>
          <a:off x="1524000" y="1397000"/>
          <a:ext cx="6096000" cy="4064000"/>
        </p:xfrm>
        <a:graphic>
          <a:graphicData uri="http://schemas.openxmlformats.org/presentationml/2006/ole">
            <p:oleObj spid="_x0000_s1026" name="Bitmap Image" r:id="rId3" imgW="0" imgH="0" progId="PBrush">
              <p:embed/>
            </p:oleObj>
          </a:graphicData>
        </a:graphic>
      </p:graphicFrame>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Suturing technique</a:t>
            </a:r>
            <a:endParaRPr lang="ar-IQ" dirty="0"/>
          </a:p>
        </p:txBody>
      </p:sp>
      <p:sp>
        <p:nvSpPr>
          <p:cNvPr id="3" name="Content Placeholder 2"/>
          <p:cNvSpPr>
            <a:spLocks noGrp="1"/>
          </p:cNvSpPr>
          <p:nvPr>
            <p:ph idx="1"/>
          </p:nvPr>
        </p:nvSpPr>
        <p:spPr/>
        <p:txBody>
          <a:bodyPr/>
          <a:lstStyle/>
          <a:p>
            <a:pPr marL="514350" indent="-514350" algn="l" rtl="0">
              <a:buFont typeface="+mj-lt"/>
              <a:buAutoNum type="arabicPeriod"/>
            </a:pPr>
            <a:r>
              <a:rPr lang="en-US" dirty="0" smtClean="0">
                <a:solidFill>
                  <a:srgbClr val="FFFF00"/>
                </a:solidFill>
              </a:rPr>
              <a:t>Interrupted suture </a:t>
            </a:r>
            <a:r>
              <a:rPr lang="en-US" dirty="0" smtClean="0"/>
              <a:t>, the distance of suture entrance and exit should be equal, which is half the distance between two sutures. </a:t>
            </a:r>
            <a:endParaRPr lang="ar-IQ" dirty="0"/>
          </a:p>
        </p:txBody>
      </p:sp>
      <p:pic>
        <p:nvPicPr>
          <p:cNvPr id="18434" name="Picture 2" descr="C:\Users\المهندس للحاسبات 3\Desktop\Capture 77.PNG"/>
          <p:cNvPicPr>
            <a:picLocks noChangeAspect="1" noChangeArrowheads="1"/>
          </p:cNvPicPr>
          <p:nvPr/>
        </p:nvPicPr>
        <p:blipFill>
          <a:blip r:embed="rId2" cstate="print"/>
          <a:srcRect/>
          <a:stretch>
            <a:fillRect/>
          </a:stretch>
        </p:blipFill>
        <p:spPr bwMode="auto">
          <a:xfrm>
            <a:off x="4114800" y="3352800"/>
            <a:ext cx="4286250" cy="3105150"/>
          </a:xfrm>
          <a:prstGeom prst="rect">
            <a:avLst/>
          </a:prstGeom>
          <a:noFill/>
        </p:spPr>
      </p:pic>
      <p:sp>
        <p:nvSpPr>
          <p:cNvPr id="5" name="TextBox 4"/>
          <p:cNvSpPr txBox="1"/>
          <p:nvPr/>
        </p:nvSpPr>
        <p:spPr>
          <a:xfrm>
            <a:off x="381000" y="4038600"/>
            <a:ext cx="2883225" cy="369332"/>
          </a:xfrm>
          <a:prstGeom prst="rect">
            <a:avLst/>
          </a:prstGeom>
          <a:noFill/>
        </p:spPr>
        <p:txBody>
          <a:bodyPr wrap="none" rtlCol="1">
            <a:spAutoFit/>
          </a:bodyPr>
          <a:lstStyle/>
          <a:p>
            <a:r>
              <a:rPr lang="en-US" b="1" dirty="0" smtClean="0"/>
              <a:t>Figure 4:</a:t>
            </a:r>
            <a:r>
              <a:rPr lang="en-US" dirty="0" smtClean="0"/>
              <a:t> interrupted sutures</a:t>
            </a:r>
            <a:endParaRPr lang="ar-IQ"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Users\المهندس للحاسبات 3\Desktop\Capture88.PNG"/>
          <p:cNvPicPr>
            <a:picLocks noChangeAspect="1" noChangeArrowheads="1"/>
          </p:cNvPicPr>
          <p:nvPr/>
        </p:nvPicPr>
        <p:blipFill>
          <a:blip r:embed="rId2" cstate="print"/>
          <a:srcRect/>
          <a:stretch>
            <a:fillRect/>
          </a:stretch>
        </p:blipFill>
        <p:spPr bwMode="auto">
          <a:xfrm>
            <a:off x="838200" y="838200"/>
            <a:ext cx="7619999" cy="4343399"/>
          </a:xfrm>
          <a:prstGeom prst="rect">
            <a:avLst/>
          </a:prstGeom>
          <a:noFill/>
        </p:spPr>
      </p:pic>
      <p:sp>
        <p:nvSpPr>
          <p:cNvPr id="5" name="TextBox 4"/>
          <p:cNvSpPr txBox="1"/>
          <p:nvPr/>
        </p:nvSpPr>
        <p:spPr>
          <a:xfrm>
            <a:off x="1066800" y="5562600"/>
            <a:ext cx="2963439" cy="369332"/>
          </a:xfrm>
          <a:prstGeom prst="rect">
            <a:avLst/>
          </a:prstGeom>
          <a:noFill/>
        </p:spPr>
        <p:txBody>
          <a:bodyPr wrap="none" rtlCol="1">
            <a:spAutoFit/>
          </a:bodyPr>
          <a:lstStyle/>
          <a:p>
            <a:r>
              <a:rPr lang="en-US" b="1" dirty="0" smtClean="0"/>
              <a:t>Figure 5: </a:t>
            </a:r>
            <a:r>
              <a:rPr lang="en-US" dirty="0" smtClean="0"/>
              <a:t>the sitting of suture.</a:t>
            </a:r>
            <a:endParaRPr lang="ar-IQ"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2600" y="1447800"/>
            <a:ext cx="6781800" cy="2062103"/>
          </a:xfrm>
          <a:prstGeom prst="rect">
            <a:avLst/>
          </a:prstGeom>
          <a:noFill/>
        </p:spPr>
        <p:txBody>
          <a:bodyPr wrap="square" rtlCol="1">
            <a:spAutoFit/>
          </a:bodyPr>
          <a:lstStyle/>
          <a:p>
            <a:r>
              <a:rPr lang="en-US" sz="3200" dirty="0" smtClean="0"/>
              <a:t>2. </a:t>
            </a:r>
            <a:r>
              <a:rPr lang="en-US" sz="3200" dirty="0" smtClean="0">
                <a:solidFill>
                  <a:srgbClr val="FFFF00"/>
                </a:solidFill>
              </a:rPr>
              <a:t>Continuous suture</a:t>
            </a:r>
          </a:p>
          <a:p>
            <a:r>
              <a:rPr lang="en-US" sz="3200" dirty="0" smtClean="0"/>
              <a:t>The suture should be at least 3-4 times the length of the wound.</a:t>
            </a:r>
          </a:p>
          <a:p>
            <a:r>
              <a:rPr lang="en-US" sz="3200" dirty="0" smtClean="0"/>
              <a:t>There is risk of tension or loosening.</a:t>
            </a:r>
            <a:endParaRPr lang="ar-IQ" sz="3200" dirty="0"/>
          </a:p>
        </p:txBody>
      </p:sp>
      <p:pic>
        <p:nvPicPr>
          <p:cNvPr id="19459" name="Picture 3" descr="C:\Users\المهندس للحاسبات 3\Desktop\99.PNG"/>
          <p:cNvPicPr>
            <a:picLocks noChangeAspect="1" noChangeArrowheads="1"/>
          </p:cNvPicPr>
          <p:nvPr/>
        </p:nvPicPr>
        <p:blipFill>
          <a:blip r:embed="rId2" cstate="print"/>
          <a:srcRect/>
          <a:stretch>
            <a:fillRect/>
          </a:stretch>
        </p:blipFill>
        <p:spPr bwMode="auto">
          <a:xfrm>
            <a:off x="1828800" y="3657600"/>
            <a:ext cx="6248400" cy="2057400"/>
          </a:xfrm>
          <a:prstGeom prst="rect">
            <a:avLst/>
          </a:prstGeom>
          <a:noFill/>
        </p:spPr>
      </p:pic>
      <p:sp>
        <p:nvSpPr>
          <p:cNvPr id="5" name="TextBox 4"/>
          <p:cNvSpPr txBox="1"/>
          <p:nvPr/>
        </p:nvSpPr>
        <p:spPr>
          <a:xfrm>
            <a:off x="1600200" y="5943600"/>
            <a:ext cx="2898870" cy="369332"/>
          </a:xfrm>
          <a:prstGeom prst="rect">
            <a:avLst/>
          </a:prstGeom>
          <a:noFill/>
        </p:spPr>
        <p:txBody>
          <a:bodyPr wrap="none" rtlCol="1">
            <a:spAutoFit/>
          </a:bodyPr>
          <a:lstStyle/>
          <a:p>
            <a:r>
              <a:rPr lang="en-US" b="1" dirty="0" smtClean="0"/>
              <a:t>Figure 6:</a:t>
            </a:r>
            <a:r>
              <a:rPr lang="en-US" dirty="0" smtClean="0"/>
              <a:t> Continuous </a:t>
            </a:r>
            <a:r>
              <a:rPr lang="en-US" dirty="0" smtClean="0"/>
              <a:t>suture. </a:t>
            </a:r>
            <a:endParaRPr lang="ar-IQ"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066800"/>
            <a:ext cx="7010400" cy="2062103"/>
          </a:xfrm>
          <a:prstGeom prst="rect">
            <a:avLst/>
          </a:prstGeom>
          <a:noFill/>
        </p:spPr>
        <p:txBody>
          <a:bodyPr wrap="square" rtlCol="1">
            <a:spAutoFit/>
          </a:bodyPr>
          <a:lstStyle/>
          <a:p>
            <a:r>
              <a:rPr lang="en-US" sz="3200" dirty="0" smtClean="0"/>
              <a:t>3. </a:t>
            </a:r>
            <a:r>
              <a:rPr lang="en-US" sz="3200" dirty="0" smtClean="0">
                <a:solidFill>
                  <a:srgbClr val="FFFF00"/>
                </a:solidFill>
              </a:rPr>
              <a:t>Mattress suture</a:t>
            </a:r>
            <a:r>
              <a:rPr lang="en-US" sz="3200" dirty="0" smtClean="0"/>
              <a:t>:</a:t>
            </a:r>
          </a:p>
          <a:p>
            <a:r>
              <a:rPr lang="en-US" sz="3200" dirty="0" smtClean="0"/>
              <a:t>Either vertical or horizontal.</a:t>
            </a:r>
          </a:p>
          <a:p>
            <a:r>
              <a:rPr lang="en-US" sz="3200" dirty="0" smtClean="0"/>
              <a:t>Produce accurate approximation of wound  edges</a:t>
            </a:r>
            <a:endParaRPr lang="ar-IQ" sz="3200" dirty="0"/>
          </a:p>
        </p:txBody>
      </p:sp>
      <p:pic>
        <p:nvPicPr>
          <p:cNvPr id="21506" name="Picture 2" descr="C:\Users\المهندس للحاسبات 3\Desktop\343.PNG"/>
          <p:cNvPicPr>
            <a:picLocks noChangeAspect="1" noChangeArrowheads="1"/>
          </p:cNvPicPr>
          <p:nvPr/>
        </p:nvPicPr>
        <p:blipFill>
          <a:blip r:embed="rId2" cstate="print"/>
          <a:srcRect/>
          <a:stretch>
            <a:fillRect/>
          </a:stretch>
        </p:blipFill>
        <p:spPr bwMode="auto">
          <a:xfrm>
            <a:off x="3810000" y="3124200"/>
            <a:ext cx="4448175" cy="3543300"/>
          </a:xfrm>
          <a:prstGeom prst="rect">
            <a:avLst/>
          </a:prstGeom>
          <a:noFill/>
        </p:spPr>
      </p:pic>
      <p:sp>
        <p:nvSpPr>
          <p:cNvPr id="4" name="TextBox 3"/>
          <p:cNvSpPr txBox="1"/>
          <p:nvPr/>
        </p:nvSpPr>
        <p:spPr>
          <a:xfrm>
            <a:off x="762000" y="4114800"/>
            <a:ext cx="2584810" cy="923330"/>
          </a:xfrm>
          <a:prstGeom prst="rect">
            <a:avLst/>
          </a:prstGeom>
          <a:noFill/>
        </p:spPr>
        <p:txBody>
          <a:bodyPr wrap="none" rtlCol="1">
            <a:spAutoFit/>
          </a:bodyPr>
          <a:lstStyle/>
          <a:p>
            <a:r>
              <a:rPr lang="en-US" b="1" dirty="0" smtClean="0"/>
              <a:t>Figure 7:  </a:t>
            </a:r>
            <a:r>
              <a:rPr lang="en-US" dirty="0" smtClean="0"/>
              <a:t>mattress suture</a:t>
            </a:r>
          </a:p>
          <a:p>
            <a:r>
              <a:rPr lang="en-US" dirty="0" smtClean="0"/>
              <a:t>a: vertical</a:t>
            </a:r>
          </a:p>
          <a:p>
            <a:r>
              <a:rPr lang="en-US" dirty="0" smtClean="0"/>
              <a:t>b: horizontal</a:t>
            </a: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143000"/>
            <a:ext cx="4358886" cy="1077218"/>
          </a:xfrm>
          <a:prstGeom prst="rect">
            <a:avLst/>
          </a:prstGeom>
          <a:noFill/>
        </p:spPr>
        <p:txBody>
          <a:bodyPr wrap="none" rtlCol="1">
            <a:spAutoFit/>
          </a:bodyPr>
          <a:lstStyle/>
          <a:p>
            <a:r>
              <a:rPr lang="en-US" sz="3200" dirty="0" smtClean="0"/>
              <a:t>4. </a:t>
            </a:r>
            <a:r>
              <a:rPr lang="en-US" sz="3200" dirty="0" smtClean="0">
                <a:solidFill>
                  <a:srgbClr val="FFFF00"/>
                </a:solidFill>
              </a:rPr>
              <a:t>Subcuticular suture</a:t>
            </a:r>
            <a:r>
              <a:rPr lang="en-US" sz="3200" dirty="0" smtClean="0"/>
              <a:t>: </a:t>
            </a:r>
          </a:p>
          <a:p>
            <a:r>
              <a:rPr lang="en-US" sz="3200" dirty="0" smtClean="0"/>
              <a:t>For cosmetic purposes.</a:t>
            </a:r>
            <a:endParaRPr lang="ar-IQ" sz="3200" dirty="0"/>
          </a:p>
        </p:txBody>
      </p:sp>
      <p:pic>
        <p:nvPicPr>
          <p:cNvPr id="22530" name="Picture 2" descr="C:\Users\المهندس للحاسبات 3\Desktop\1122.PNG"/>
          <p:cNvPicPr>
            <a:picLocks noChangeAspect="1" noChangeArrowheads="1"/>
          </p:cNvPicPr>
          <p:nvPr/>
        </p:nvPicPr>
        <p:blipFill>
          <a:blip r:embed="rId2" cstate="print"/>
          <a:srcRect/>
          <a:stretch>
            <a:fillRect/>
          </a:stretch>
        </p:blipFill>
        <p:spPr bwMode="auto">
          <a:xfrm>
            <a:off x="1066800" y="2624138"/>
            <a:ext cx="6781799" cy="2405062"/>
          </a:xfrm>
          <a:prstGeom prst="rect">
            <a:avLst/>
          </a:prstGeom>
          <a:noFill/>
        </p:spPr>
      </p:pic>
      <p:sp>
        <p:nvSpPr>
          <p:cNvPr id="4" name="TextBox 3"/>
          <p:cNvSpPr txBox="1"/>
          <p:nvPr/>
        </p:nvSpPr>
        <p:spPr>
          <a:xfrm>
            <a:off x="1066800" y="5181600"/>
            <a:ext cx="2862514" cy="369332"/>
          </a:xfrm>
          <a:prstGeom prst="rect">
            <a:avLst/>
          </a:prstGeom>
          <a:noFill/>
        </p:spPr>
        <p:txBody>
          <a:bodyPr wrap="none" rtlCol="1">
            <a:spAutoFit/>
          </a:bodyPr>
          <a:lstStyle/>
          <a:p>
            <a:r>
              <a:rPr lang="en-US" b="1" dirty="0" smtClean="0"/>
              <a:t>Figure 8:</a:t>
            </a:r>
            <a:r>
              <a:rPr lang="en-US" dirty="0" smtClean="0"/>
              <a:t> Subcuticular suture</a:t>
            </a:r>
            <a:endParaRPr lang="ar-IQ"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to suturing</a:t>
            </a:r>
            <a:endParaRPr lang="ar-IQ" dirty="0"/>
          </a:p>
        </p:txBody>
      </p:sp>
      <p:sp>
        <p:nvSpPr>
          <p:cNvPr id="3" name="Content Placeholder 2"/>
          <p:cNvSpPr>
            <a:spLocks noGrp="1"/>
          </p:cNvSpPr>
          <p:nvPr>
            <p:ph idx="1"/>
          </p:nvPr>
        </p:nvSpPr>
        <p:spPr/>
        <p:txBody>
          <a:bodyPr>
            <a:normAutofit/>
          </a:bodyPr>
          <a:lstStyle/>
          <a:p>
            <a:pPr marL="514350" indent="-514350" algn="l" rtl="0">
              <a:buFont typeface="+mj-lt"/>
              <a:buAutoNum type="arabicPeriod"/>
            </a:pPr>
            <a:r>
              <a:rPr lang="en-US" dirty="0" smtClean="0"/>
              <a:t>Skin adhesive strips:</a:t>
            </a:r>
          </a:p>
          <a:p>
            <a:pPr marL="514350" indent="-514350" algn="l" rtl="0">
              <a:buNone/>
            </a:pPr>
            <a:r>
              <a:rPr lang="en-US" dirty="0" smtClean="0"/>
              <a:t> </a:t>
            </a:r>
            <a:r>
              <a:rPr lang="en-US" dirty="0" smtClean="0"/>
              <a:t>     there should be no tension and not to much moisture, its used in areas of soft skin for example in face or breast, its also used to decrease spread of scar.</a:t>
            </a:r>
          </a:p>
          <a:p>
            <a:pPr marL="514350" indent="-514350" algn="l" rtl="0">
              <a:buAutoNum type="arabicPeriod" startAt="2"/>
            </a:pPr>
            <a:r>
              <a:rPr lang="en-US" dirty="0" smtClean="0"/>
              <a:t>Tissue glue:</a:t>
            </a:r>
          </a:p>
          <a:p>
            <a:pPr marL="514350" indent="-514350" algn="l" rtl="0">
              <a:buNone/>
            </a:pPr>
            <a:r>
              <a:rPr lang="en-US" dirty="0" smtClean="0"/>
              <a:t> </a:t>
            </a:r>
            <a:r>
              <a:rPr lang="en-US" dirty="0" smtClean="0"/>
              <a:t>     it’s a solution of n-butyl 2- cyanoacrylate monomer, when its applied to the skin it polymerize to form a firm adhesive band.</a:t>
            </a:r>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4525963"/>
          </a:xfrm>
        </p:spPr>
        <p:txBody>
          <a:bodyPr/>
          <a:lstStyle/>
          <a:p>
            <a:pPr algn="l" rtl="0"/>
            <a:r>
              <a:rPr lang="en-US" dirty="0" smtClean="0"/>
              <a:t>But the wound need to be dry with near perfect homeostasis, clean and under no tension.</a:t>
            </a:r>
          </a:p>
          <a:p>
            <a:pPr algn="l" rtl="0"/>
            <a:r>
              <a:rPr lang="en-US" dirty="0" smtClean="0"/>
              <a:t>Advantage:</a:t>
            </a:r>
          </a:p>
          <a:p>
            <a:pPr marL="514350" indent="-514350" algn="l" rtl="0">
              <a:buFont typeface="+mj-lt"/>
              <a:buAutoNum type="arabicPeriod"/>
            </a:pPr>
            <a:r>
              <a:rPr lang="en-US" dirty="0" smtClean="0"/>
              <a:t>Quick to use</a:t>
            </a:r>
          </a:p>
          <a:p>
            <a:pPr marL="514350" indent="-514350" algn="l" rtl="0">
              <a:buFont typeface="+mj-lt"/>
              <a:buAutoNum type="arabicPeriod"/>
            </a:pPr>
            <a:r>
              <a:rPr lang="en-US" dirty="0" smtClean="0"/>
              <a:t>Does not delay wound healing</a:t>
            </a:r>
          </a:p>
          <a:p>
            <a:pPr marL="514350" indent="-514350" algn="l" rtl="0">
              <a:buFont typeface="+mj-lt"/>
              <a:buAutoNum type="arabicPeriod"/>
            </a:pPr>
            <a:r>
              <a:rPr lang="en-US" dirty="0" smtClean="0"/>
              <a:t>Low infection rate</a:t>
            </a:r>
          </a:p>
          <a:p>
            <a:pPr marL="514350" indent="-514350" algn="l" rtl="0">
              <a:buNone/>
            </a:pPr>
            <a:r>
              <a:rPr lang="en-US" dirty="0" smtClean="0"/>
              <a:t> </a:t>
            </a:r>
            <a:r>
              <a:rPr lang="en-US" dirty="0" smtClean="0"/>
              <a:t>   but its expensive. </a:t>
            </a:r>
            <a:endParaRPr lang="ar-IQ"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dirty="0" smtClean="0"/>
              <a:t>The other one is fibrin glue which work on the principle of converting fibrinogen to fibrin thus accelerating homeostasis, so its used to achieve homeostasis in liver, spleen and ENT surgery.</a:t>
            </a:r>
            <a:endParaRPr lang="ar-IQ"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l" rtl="0">
              <a:buNone/>
            </a:pPr>
            <a:r>
              <a:rPr lang="en-US" dirty="0" smtClean="0"/>
              <a:t>3. Clips:</a:t>
            </a:r>
          </a:p>
          <a:p>
            <a:pPr algn="l" rtl="0"/>
            <a:r>
              <a:rPr lang="en-US" dirty="0" smtClean="0"/>
              <a:t> </a:t>
            </a:r>
            <a:r>
              <a:rPr lang="en-US" dirty="0" smtClean="0"/>
              <a:t>  it produce a very near scar, good wound eversion and minimal cross hatching effect.</a:t>
            </a:r>
          </a:p>
          <a:p>
            <a:pPr algn="l" rtl="0"/>
            <a:r>
              <a:rPr lang="en-US" dirty="0" smtClean="0"/>
              <a:t>it can be placed faster than sutures.</a:t>
            </a:r>
          </a:p>
          <a:p>
            <a:pPr algn="l" rtl="0"/>
            <a:r>
              <a:rPr lang="en-US" dirty="0" smtClean="0"/>
              <a:t>Having lower risk of infection.</a:t>
            </a:r>
          </a:p>
          <a:p>
            <a:pPr algn="l" rtl="0"/>
            <a:r>
              <a:rPr lang="en-US" dirty="0" smtClean="0"/>
              <a:t>Disadvantage:</a:t>
            </a:r>
          </a:p>
          <a:p>
            <a:pPr marL="514350" indent="-514350" algn="l" rtl="0">
              <a:buFont typeface="+mj-lt"/>
              <a:buAutoNum type="arabicPeriod"/>
            </a:pPr>
            <a:r>
              <a:rPr lang="en-US" dirty="0" smtClean="0"/>
              <a:t>Can be uncomfortable to the patient.</a:t>
            </a:r>
          </a:p>
          <a:p>
            <a:pPr marL="514350" indent="-514350" algn="l" rtl="0">
              <a:buFont typeface="+mj-lt"/>
              <a:buAutoNum type="arabicPeriod"/>
            </a:pPr>
            <a:r>
              <a:rPr lang="en-US" dirty="0" smtClean="0"/>
              <a:t>Require special instrument to remove it.</a:t>
            </a:r>
          </a:p>
          <a:p>
            <a:pPr marL="514350" indent="-514350" algn="l" rtl="0">
              <a:buFont typeface="+mj-lt"/>
              <a:buAutoNum type="arabicPeriod"/>
            </a:pPr>
            <a:r>
              <a:rPr lang="en-US" dirty="0" smtClean="0"/>
              <a:t>But more expensive.</a:t>
            </a:r>
          </a:p>
          <a:p>
            <a:pPr algn="l" rtl="0">
              <a:buNone/>
            </a:pPr>
            <a:r>
              <a:rPr lang="en-US" dirty="0" smtClean="0"/>
              <a:t> </a:t>
            </a:r>
            <a:r>
              <a:rPr lang="en-US" dirty="0"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2362200"/>
            <a:ext cx="4057906" cy="1200329"/>
          </a:xfrm>
          <a:prstGeom prst="rect">
            <a:avLst/>
          </a:prstGeom>
          <a:noFill/>
        </p:spPr>
        <p:txBody>
          <a:bodyPr wrap="none" rtlCol="1">
            <a:spAutoFit/>
          </a:bodyPr>
          <a:lstStyle/>
          <a:p>
            <a:r>
              <a:rPr lang="en-GB" sz="7200" dirty="0" smtClean="0"/>
              <a:t>Thank you</a:t>
            </a:r>
            <a:endParaRPr lang="ar-IQ" sz="7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962400" cy="1143000"/>
          </a:xfrm>
        </p:spPr>
        <p:txBody>
          <a:bodyPr>
            <a:normAutofit fontScale="90000"/>
          </a:bodyPr>
          <a:lstStyle/>
          <a:p>
            <a:r>
              <a:rPr lang="en-US" dirty="0" smtClean="0"/>
              <a:t>Skin incisions  </a:t>
            </a:r>
            <a:endParaRPr lang="ar-IQ" dirty="0"/>
          </a:p>
        </p:txBody>
      </p:sp>
      <p:sp>
        <p:nvSpPr>
          <p:cNvPr id="3" name="Content Placeholder 2"/>
          <p:cNvSpPr>
            <a:spLocks noGrp="1"/>
          </p:cNvSpPr>
          <p:nvPr>
            <p:ph idx="1"/>
          </p:nvPr>
        </p:nvSpPr>
        <p:spPr/>
        <p:txBody>
          <a:bodyPr/>
          <a:lstStyle/>
          <a:p>
            <a:pPr algn="l" rtl="0"/>
            <a:r>
              <a:rPr lang="en-US" dirty="0" smtClean="0"/>
              <a:t>Incising the skin is the first step in most surgeries.</a:t>
            </a:r>
          </a:p>
          <a:p>
            <a:pPr algn="l" rtl="0"/>
            <a:r>
              <a:rPr lang="en-US" dirty="0" smtClean="0"/>
              <a:t>In order to begin our operation correctly, we should do the incision in the right way.</a:t>
            </a:r>
          </a:p>
          <a:p>
            <a:pPr algn="l" rtl="0"/>
            <a:endParaRPr lang="ar-IQ"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1" y="1295400"/>
            <a:ext cx="7315200" cy="2062103"/>
          </a:xfrm>
          <a:prstGeom prst="rect">
            <a:avLst/>
          </a:prstGeom>
          <a:noFill/>
        </p:spPr>
        <p:txBody>
          <a:bodyPr wrap="square" rtlCol="1">
            <a:spAutoFit/>
          </a:bodyPr>
          <a:lstStyle/>
          <a:p>
            <a:r>
              <a:rPr lang="en-US" sz="3200" dirty="0" smtClean="0"/>
              <a:t>The skin incision is made with a scalpel with the blade being pressed firmly on skin at a right angle.</a:t>
            </a:r>
          </a:p>
          <a:p>
            <a:r>
              <a:rPr lang="en-US" sz="3200" dirty="0" smtClean="0"/>
              <a:t>Then draw it gently over the skin.</a:t>
            </a:r>
            <a:endParaRPr lang="ar-IQ" sz="3200"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المهندس للحاسبات 3\Desktop\Capture 34.PNG"/>
          <p:cNvPicPr>
            <a:picLocks noChangeAspect="1" noChangeArrowheads="1"/>
          </p:cNvPicPr>
          <p:nvPr/>
        </p:nvPicPr>
        <p:blipFill>
          <a:blip r:embed="rId2" cstate="print"/>
          <a:srcRect/>
          <a:stretch>
            <a:fillRect/>
          </a:stretch>
        </p:blipFill>
        <p:spPr bwMode="auto">
          <a:xfrm>
            <a:off x="1295400" y="762000"/>
            <a:ext cx="6324600" cy="4572000"/>
          </a:xfrm>
          <a:prstGeom prst="rect">
            <a:avLst/>
          </a:prstGeom>
          <a:noFill/>
        </p:spPr>
      </p:pic>
      <p:sp>
        <p:nvSpPr>
          <p:cNvPr id="3" name="TextBox 2"/>
          <p:cNvSpPr txBox="1"/>
          <p:nvPr/>
        </p:nvSpPr>
        <p:spPr>
          <a:xfrm>
            <a:off x="990600" y="5943600"/>
            <a:ext cx="4068550" cy="369332"/>
          </a:xfrm>
          <a:prstGeom prst="rect">
            <a:avLst/>
          </a:prstGeom>
          <a:noFill/>
        </p:spPr>
        <p:txBody>
          <a:bodyPr wrap="none" rtlCol="1">
            <a:spAutoFit/>
          </a:bodyPr>
          <a:lstStyle/>
          <a:p>
            <a:r>
              <a:rPr lang="en-GB" b="1" dirty="0" smtClean="0"/>
              <a:t>Figure 1: scalpel blades shapes and sizes.</a:t>
            </a:r>
            <a:endParaRPr lang="ar-IQ" b="1"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914400"/>
            <a:ext cx="7010400" cy="1569660"/>
          </a:xfrm>
          <a:prstGeom prst="rect">
            <a:avLst/>
          </a:prstGeom>
          <a:noFill/>
        </p:spPr>
        <p:txBody>
          <a:bodyPr wrap="square" rtlCol="1">
            <a:spAutoFit/>
          </a:bodyPr>
          <a:lstStyle/>
          <a:p>
            <a:r>
              <a:rPr lang="en-US" sz="3200" dirty="0" smtClean="0"/>
              <a:t>When planning a skin incision, 4 factors should be considered</a:t>
            </a:r>
            <a:r>
              <a:rPr lang="en-US" sz="3200" dirty="0" smtClean="0"/>
              <a:t>:</a:t>
            </a:r>
          </a:p>
          <a:p>
            <a:endParaRPr lang="ar-IQ" sz="3200" dirty="0"/>
          </a:p>
        </p:txBody>
      </p:sp>
      <p:sp>
        <p:nvSpPr>
          <p:cNvPr id="3" name="Rectangle 2"/>
          <p:cNvSpPr/>
          <p:nvPr/>
        </p:nvSpPr>
        <p:spPr>
          <a:xfrm>
            <a:off x="762000" y="2025908"/>
            <a:ext cx="8001000" cy="4401205"/>
          </a:xfrm>
          <a:prstGeom prst="rect">
            <a:avLst/>
          </a:prstGeom>
        </p:spPr>
        <p:txBody>
          <a:bodyPr wrap="square">
            <a:spAutoFit/>
          </a:bodyPr>
          <a:lstStyle/>
          <a:p>
            <a:r>
              <a:rPr lang="en-US" sz="2800" b="1" dirty="0" smtClean="0"/>
              <a:t>1 </a:t>
            </a:r>
            <a:r>
              <a:rPr lang="en-US" sz="2800" b="1" dirty="0" smtClean="0">
                <a:solidFill>
                  <a:srgbClr val="FFFF00"/>
                </a:solidFill>
              </a:rPr>
              <a:t>Skin tension lines (Langer’s lines). </a:t>
            </a:r>
            <a:r>
              <a:rPr lang="en-US" sz="2800" dirty="0" smtClean="0"/>
              <a:t>These lines represent </a:t>
            </a:r>
            <a:r>
              <a:rPr lang="en-US" sz="2800" dirty="0" smtClean="0"/>
              <a:t>the </a:t>
            </a:r>
            <a:r>
              <a:rPr lang="en-US" sz="2800" dirty="0" smtClean="0"/>
              <a:t>orientation of the dermal collagen fibres and any </a:t>
            </a:r>
            <a:r>
              <a:rPr lang="en-US" sz="2800" dirty="0" smtClean="0"/>
              <a:t>incision </a:t>
            </a:r>
            <a:r>
              <a:rPr lang="en-US" sz="2800" dirty="0" smtClean="0"/>
              <a:t>placed parallel to these lines result in a better </a:t>
            </a:r>
            <a:r>
              <a:rPr lang="en-US" sz="2800" dirty="0" smtClean="0"/>
              <a:t>scar.</a:t>
            </a:r>
            <a:endParaRPr lang="en-US" sz="2800" dirty="0" smtClean="0"/>
          </a:p>
          <a:p>
            <a:r>
              <a:rPr lang="en-US" sz="2800" b="1" dirty="0" smtClean="0"/>
              <a:t>2 </a:t>
            </a:r>
            <a:r>
              <a:rPr lang="en-US" sz="2800" b="1" dirty="0" smtClean="0">
                <a:solidFill>
                  <a:srgbClr val="FFFF00"/>
                </a:solidFill>
              </a:rPr>
              <a:t>Anatomical structure</a:t>
            </a:r>
            <a:r>
              <a:rPr lang="en-US" sz="2800" b="1" dirty="0" smtClean="0"/>
              <a:t>. </a:t>
            </a:r>
            <a:r>
              <a:rPr lang="en-US" sz="2800" dirty="0" smtClean="0"/>
              <a:t>Incisions should avoid bony </a:t>
            </a:r>
            <a:r>
              <a:rPr lang="en-US" sz="2800" dirty="0" smtClean="0"/>
              <a:t>prominences </a:t>
            </a:r>
            <a:r>
              <a:rPr lang="en-US" sz="2800" dirty="0" smtClean="0"/>
              <a:t>and crossing skin creases if possible, and take into </a:t>
            </a:r>
            <a:r>
              <a:rPr lang="en-US" sz="2800" dirty="0" smtClean="0"/>
              <a:t>consideration </a:t>
            </a:r>
            <a:r>
              <a:rPr lang="en-US" sz="2800" dirty="0" smtClean="0"/>
              <a:t>underlying structures, such as nerves and vessels.</a:t>
            </a:r>
            <a:endParaRPr lang="ar-IQ" sz="2800" dirty="0" smtClean="0"/>
          </a:p>
          <a:p>
            <a:endParaRPr lang="en-US" sz="2800" dirty="0" smtClean="0"/>
          </a:p>
          <a:p>
            <a:endParaRPr lang="en-US" sz="2800" dirty="0" smtClean="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المهندس للحاسبات 3\Desktop\Capture45.PNG"/>
          <p:cNvPicPr>
            <a:picLocks noChangeAspect="1" noChangeArrowheads="1"/>
          </p:cNvPicPr>
          <p:nvPr/>
        </p:nvPicPr>
        <p:blipFill>
          <a:blip r:embed="rId2" cstate="print"/>
          <a:srcRect/>
          <a:stretch>
            <a:fillRect/>
          </a:stretch>
        </p:blipFill>
        <p:spPr bwMode="auto">
          <a:xfrm>
            <a:off x="2209800" y="304800"/>
            <a:ext cx="4648200" cy="5172075"/>
          </a:xfrm>
          <a:prstGeom prst="rect">
            <a:avLst/>
          </a:prstGeom>
          <a:noFill/>
        </p:spPr>
      </p:pic>
      <p:sp>
        <p:nvSpPr>
          <p:cNvPr id="3" name="TextBox 2"/>
          <p:cNvSpPr txBox="1"/>
          <p:nvPr/>
        </p:nvSpPr>
        <p:spPr>
          <a:xfrm>
            <a:off x="914400" y="5638800"/>
            <a:ext cx="2188548" cy="369332"/>
          </a:xfrm>
          <a:prstGeom prst="rect">
            <a:avLst/>
          </a:prstGeom>
          <a:noFill/>
        </p:spPr>
        <p:txBody>
          <a:bodyPr wrap="none" rtlCol="1">
            <a:spAutoFit/>
          </a:bodyPr>
          <a:lstStyle/>
          <a:p>
            <a:r>
              <a:rPr lang="en-GB" b="1" dirty="0" smtClean="0"/>
              <a:t>Figure2; langers lines</a:t>
            </a:r>
            <a:endParaRPr lang="ar-IQ" b="1"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295400"/>
            <a:ext cx="7543800" cy="2677656"/>
          </a:xfrm>
          <a:prstGeom prst="rect">
            <a:avLst/>
          </a:prstGeom>
          <a:noFill/>
        </p:spPr>
        <p:txBody>
          <a:bodyPr wrap="square" rtlCol="1">
            <a:spAutoFit/>
          </a:bodyPr>
          <a:lstStyle/>
          <a:p>
            <a:r>
              <a:rPr lang="en-US" sz="2800" b="1" dirty="0" smtClean="0"/>
              <a:t>3. </a:t>
            </a:r>
            <a:r>
              <a:rPr lang="en-US" sz="2800" b="1" dirty="0" smtClean="0">
                <a:solidFill>
                  <a:srgbClr val="FFFF00"/>
                </a:solidFill>
              </a:rPr>
              <a:t>Cosmetic factors</a:t>
            </a:r>
            <a:r>
              <a:rPr lang="en-US" sz="2800" b="1" dirty="0" smtClean="0"/>
              <a:t>. </a:t>
            </a:r>
            <a:r>
              <a:rPr lang="en-US" sz="2800" dirty="0" smtClean="0"/>
              <a:t>Any incision should be made bearing </a:t>
            </a:r>
            <a:r>
              <a:rPr lang="en-US" sz="2800" dirty="0" smtClean="0"/>
              <a:t>in </a:t>
            </a:r>
            <a:r>
              <a:rPr lang="en-US" sz="2800" dirty="0" smtClean="0"/>
              <a:t>mind the ultimate cosmetic result, especially in exposed </a:t>
            </a:r>
            <a:r>
              <a:rPr lang="en-US" sz="2800" dirty="0" smtClean="0"/>
              <a:t>parts </a:t>
            </a:r>
            <a:r>
              <a:rPr lang="en-US" sz="2800" dirty="0" smtClean="0"/>
              <a:t>of the body, as an incision is the only part of the operation</a:t>
            </a:r>
          </a:p>
          <a:p>
            <a:r>
              <a:rPr lang="en-GB" sz="2800" dirty="0" smtClean="0"/>
              <a:t>the patient sees</a:t>
            </a:r>
            <a:r>
              <a:rPr lang="en-GB" sz="2800" dirty="0" smtClean="0"/>
              <a:t>.</a:t>
            </a:r>
            <a:endParaRPr lang="en-GB" sz="2800" dirty="0" smtClean="0"/>
          </a:p>
          <a:p>
            <a:r>
              <a:rPr lang="en-US" sz="2800" b="1" dirty="0" smtClean="0"/>
              <a:t>4. </a:t>
            </a:r>
            <a:r>
              <a:rPr lang="en-US" sz="2800" b="1" dirty="0" smtClean="0">
                <a:solidFill>
                  <a:srgbClr val="FFFF00"/>
                </a:solidFill>
              </a:rPr>
              <a:t>Adequate access</a:t>
            </a:r>
            <a:r>
              <a:rPr lang="en-US" sz="2800" b="1" dirty="0" smtClean="0"/>
              <a:t> for the procedure.</a:t>
            </a:r>
            <a:endParaRPr lang="ar-IQ" sz="2800"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Abdominal incisions</a:t>
            </a:r>
            <a:endParaRPr lang="ar-IQ" dirty="0"/>
          </a:p>
        </p:txBody>
      </p:sp>
      <p:sp>
        <p:nvSpPr>
          <p:cNvPr id="3" name="Content Placeholder 2"/>
          <p:cNvSpPr>
            <a:spLocks noGrp="1"/>
          </p:cNvSpPr>
          <p:nvPr>
            <p:ph idx="1"/>
          </p:nvPr>
        </p:nvSpPr>
        <p:spPr/>
        <p:txBody>
          <a:bodyPr>
            <a:normAutofit/>
          </a:bodyPr>
          <a:lstStyle/>
          <a:p>
            <a:pPr algn="l" rtl="0"/>
            <a:r>
              <a:rPr lang="en-US" dirty="0" smtClean="0"/>
              <a:t>In the past they depend solely on vertical incisions.</a:t>
            </a:r>
          </a:p>
          <a:p>
            <a:pPr algn="l" rtl="0"/>
            <a:r>
              <a:rPr lang="en-US" dirty="0" smtClean="0"/>
              <a:t>Nowadays there is a current trend toward transverse ones, as they decrease respiratory complications and has better cosmetic outcome</a:t>
            </a:r>
            <a:r>
              <a:rPr lang="en-US" dirty="0" smtClean="0"/>
              <a:t>.</a:t>
            </a:r>
          </a:p>
          <a:p>
            <a:pPr algn="l" rtl="0"/>
            <a:r>
              <a:rPr lang="en-US" dirty="0" smtClean="0"/>
              <a:t>For abdominal wound closure the suture should be 4 times the length of the wound to minimize risk of dehiscence and late incisional hernia.</a:t>
            </a:r>
            <a:endParaRPr lang="ar-IQ"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233</TotalTime>
  <Words>962</Words>
  <Application>Microsoft Office PowerPoint</Application>
  <PresentationFormat>On-screen Show (4:3)</PresentationFormat>
  <Paragraphs>103</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Apex</vt:lpstr>
      <vt:lpstr>Bitmap Image</vt:lpstr>
      <vt:lpstr>Slide 1</vt:lpstr>
      <vt:lpstr>Slide 2</vt:lpstr>
      <vt:lpstr>Skin incisions  </vt:lpstr>
      <vt:lpstr>Slide 4</vt:lpstr>
      <vt:lpstr>Slide 5</vt:lpstr>
      <vt:lpstr>Slide 6</vt:lpstr>
      <vt:lpstr>Slide 7</vt:lpstr>
      <vt:lpstr>Slide 8</vt:lpstr>
      <vt:lpstr>Abdominal incisions</vt:lpstr>
      <vt:lpstr>Slide 10</vt:lpstr>
      <vt:lpstr>Examples:</vt:lpstr>
      <vt:lpstr>Slide 12</vt:lpstr>
      <vt:lpstr>Wound closure</vt:lpstr>
      <vt:lpstr>Slide 14</vt:lpstr>
      <vt:lpstr>Suturing</vt:lpstr>
      <vt:lpstr>Suture characteristics</vt:lpstr>
      <vt:lpstr>Slide 17</vt:lpstr>
      <vt:lpstr>Slide 18</vt:lpstr>
      <vt:lpstr>Slide 19</vt:lpstr>
      <vt:lpstr>Suturing technique</vt:lpstr>
      <vt:lpstr>Slide 21</vt:lpstr>
      <vt:lpstr>Slide 22</vt:lpstr>
      <vt:lpstr>Slide 23</vt:lpstr>
      <vt:lpstr>Slide 24</vt:lpstr>
      <vt:lpstr>Alternative to suturing</vt:lpstr>
      <vt:lpstr>Slide 26</vt:lpstr>
      <vt:lpstr>Slide 27</vt:lpstr>
      <vt:lpstr>Slide 28</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المهندس للحاسبات 3</dc:creator>
  <cp:lastModifiedBy>المهندس للحاسبات 3</cp:lastModifiedBy>
  <cp:revision>72</cp:revision>
  <dcterms:created xsi:type="dcterms:W3CDTF">2006-08-16T00:00:00Z</dcterms:created>
  <dcterms:modified xsi:type="dcterms:W3CDTF">2015-10-04T18:00:45Z</dcterms:modified>
</cp:coreProperties>
</file>