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57" r:id="rId3"/>
    <p:sldId id="258" r:id="rId4"/>
    <p:sldId id="273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1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361509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spleen</a:t>
            </a:r>
            <a:endParaRPr lang="ar-IQ" sz="9600" dirty="0"/>
          </a:p>
        </p:txBody>
      </p:sp>
      <p:pic>
        <p:nvPicPr>
          <p:cNvPr id="32770" name="Picture 2" descr="C:\Users\المهندس للحاسبات 3\Downloads\sple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3434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762000"/>
            <a:ext cx="5035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Disorders of Spleen: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703895" y="1565189"/>
            <a:ext cx="2169881" cy="1217731"/>
            <a:chOff x="227642" y="50357"/>
            <a:chExt cx="2169881" cy="1217731"/>
          </a:xfrm>
        </p:grpSpPr>
        <p:sp>
          <p:nvSpPr>
            <p:cNvPr id="61" name="Rounded Rectangle 60"/>
            <p:cNvSpPr/>
            <p:nvPr/>
          </p:nvSpPr>
          <p:spPr>
            <a:xfrm>
              <a:off x="227642" y="50357"/>
              <a:ext cx="2169881" cy="12177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263308" y="86023"/>
              <a:ext cx="2098549" cy="1146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b="1" u="sng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Trauma</a:t>
              </a:r>
            </a:p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Isolated </a:t>
              </a:r>
            </a:p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or Combined</a:t>
              </a:r>
              <a:endParaRPr lang="ar-IQ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Straight Connector 5"/>
          <p:cNvSpPr/>
          <p:nvPr/>
        </p:nvSpPr>
        <p:spPr>
          <a:xfrm>
            <a:off x="1920884" y="2782920"/>
            <a:ext cx="203258" cy="5083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08333"/>
                </a:lnTo>
                <a:lnTo>
                  <a:pt x="203258" y="50833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oup 34"/>
          <p:cNvGrpSpPr/>
          <p:nvPr/>
        </p:nvGrpSpPr>
        <p:grpSpPr>
          <a:xfrm>
            <a:off x="2124142" y="3069135"/>
            <a:ext cx="1568373" cy="444236"/>
            <a:chOff x="647889" y="1554303"/>
            <a:chExt cx="1568373" cy="444236"/>
          </a:xfrm>
        </p:grpSpPr>
        <p:sp>
          <p:nvSpPr>
            <p:cNvPr id="59" name="Rounded Rectangle 58"/>
            <p:cNvSpPr/>
            <p:nvPr/>
          </p:nvSpPr>
          <p:spPr>
            <a:xfrm>
              <a:off x="647889" y="1554303"/>
              <a:ext cx="1568373" cy="4442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Rounded Rectangle 7"/>
            <p:cNvSpPr/>
            <p:nvPr/>
          </p:nvSpPr>
          <p:spPr>
            <a:xfrm>
              <a:off x="660900" y="1567314"/>
              <a:ext cx="1542351" cy="418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>
                  <a:latin typeface="Times New Roman" pitchFamily="18" charset="0"/>
                  <a:cs typeface="Times New Roman" pitchFamily="18" charset="0"/>
                </a:rPr>
                <a:t>Blunt</a:t>
              </a:r>
              <a:endParaRPr lang="ar-IQ" sz="26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Straight Connector 8"/>
          <p:cNvSpPr/>
          <p:nvPr/>
        </p:nvSpPr>
        <p:spPr>
          <a:xfrm>
            <a:off x="1920884" y="2782920"/>
            <a:ext cx="221733" cy="12245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24566"/>
                </a:lnTo>
                <a:lnTo>
                  <a:pt x="221733" y="122456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7" name="Group 36"/>
          <p:cNvGrpSpPr/>
          <p:nvPr/>
        </p:nvGrpSpPr>
        <p:grpSpPr>
          <a:xfrm>
            <a:off x="2142617" y="3775468"/>
            <a:ext cx="1772927" cy="464037"/>
            <a:chOff x="666364" y="2260636"/>
            <a:chExt cx="1772927" cy="464037"/>
          </a:xfrm>
        </p:grpSpPr>
        <p:sp>
          <p:nvSpPr>
            <p:cNvPr id="57" name="Rounded Rectangle 56"/>
            <p:cNvSpPr/>
            <p:nvPr/>
          </p:nvSpPr>
          <p:spPr>
            <a:xfrm>
              <a:off x="666364" y="2260636"/>
              <a:ext cx="1772927" cy="4640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Rounded Rectangle 10"/>
            <p:cNvSpPr/>
            <p:nvPr/>
          </p:nvSpPr>
          <p:spPr>
            <a:xfrm>
              <a:off x="679955" y="2274227"/>
              <a:ext cx="1745745" cy="436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Times New Roman" pitchFamily="18" charset="0"/>
                  <a:cs typeface="Times New Roman" pitchFamily="18" charset="0"/>
                </a:rPr>
                <a:t>Penetrated</a:t>
              </a:r>
              <a:endParaRPr lang="ar-IQ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96011" y="1514858"/>
            <a:ext cx="2126831" cy="736906"/>
            <a:chOff x="2719758" y="26"/>
            <a:chExt cx="2126831" cy="736906"/>
          </a:xfrm>
        </p:grpSpPr>
        <p:sp>
          <p:nvSpPr>
            <p:cNvPr id="55" name="Rounded Rectangle 54"/>
            <p:cNvSpPr/>
            <p:nvPr/>
          </p:nvSpPr>
          <p:spPr>
            <a:xfrm>
              <a:off x="2719758" y="26"/>
              <a:ext cx="2126831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12"/>
            <p:cNvSpPr/>
            <p:nvPr/>
          </p:nvSpPr>
          <p:spPr>
            <a:xfrm>
              <a:off x="2741341" y="21609"/>
              <a:ext cx="2083665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50800" rIns="762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u="sng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Diseases</a:t>
              </a:r>
              <a:endParaRPr lang="ar-IQ" sz="4000" u="sng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Straight Connector 13"/>
          <p:cNvSpPr/>
          <p:nvPr/>
        </p:nvSpPr>
        <p:spPr>
          <a:xfrm>
            <a:off x="4408694" y="2251765"/>
            <a:ext cx="131204" cy="4686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8621"/>
                </a:lnTo>
                <a:lnTo>
                  <a:pt x="131204" y="46862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oup 39"/>
          <p:cNvGrpSpPr/>
          <p:nvPr/>
        </p:nvGrpSpPr>
        <p:grpSpPr>
          <a:xfrm>
            <a:off x="4539899" y="2448276"/>
            <a:ext cx="2900206" cy="544220"/>
            <a:chOff x="3063646" y="933444"/>
            <a:chExt cx="2900206" cy="544220"/>
          </a:xfrm>
        </p:grpSpPr>
        <p:sp>
          <p:nvSpPr>
            <p:cNvPr id="53" name="Rounded Rectangle 52"/>
            <p:cNvSpPr/>
            <p:nvPr/>
          </p:nvSpPr>
          <p:spPr>
            <a:xfrm>
              <a:off x="3063646" y="933444"/>
              <a:ext cx="2900206" cy="5442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ounded Rectangle 15"/>
            <p:cNvSpPr/>
            <p:nvPr/>
          </p:nvSpPr>
          <p:spPr>
            <a:xfrm>
              <a:off x="3079586" y="949384"/>
              <a:ext cx="2868326" cy="51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Times New Roman" pitchFamily="18" charset="0"/>
                  <a:cs typeface="Times New Roman" pitchFamily="18" charset="0"/>
                </a:rPr>
                <a:t>Congenital abnormality</a:t>
              </a:r>
              <a:endParaRPr lang="ar-IQ" sz="2000" b="1" kern="1200" dirty="0"/>
            </a:p>
          </p:txBody>
        </p:sp>
      </p:grpSp>
      <p:sp>
        <p:nvSpPr>
          <p:cNvPr id="41" name="Straight Connector 16"/>
          <p:cNvSpPr/>
          <p:nvPr/>
        </p:nvSpPr>
        <p:spPr>
          <a:xfrm>
            <a:off x="4408694" y="2251765"/>
            <a:ext cx="131204" cy="12074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07436"/>
                </a:lnTo>
                <a:lnTo>
                  <a:pt x="131204" y="12074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oup 41"/>
          <p:cNvGrpSpPr/>
          <p:nvPr/>
        </p:nvGrpSpPr>
        <p:grpSpPr>
          <a:xfrm>
            <a:off x="4539899" y="3090749"/>
            <a:ext cx="2860106" cy="736906"/>
            <a:chOff x="3063646" y="1575917"/>
            <a:chExt cx="2860106" cy="736906"/>
          </a:xfrm>
        </p:grpSpPr>
        <p:sp>
          <p:nvSpPr>
            <p:cNvPr id="51" name="Rounded Rectangle 50"/>
            <p:cNvSpPr/>
            <p:nvPr/>
          </p:nvSpPr>
          <p:spPr>
            <a:xfrm>
              <a:off x="3063646" y="1575917"/>
              <a:ext cx="2860106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Rounded Rectangle 18"/>
            <p:cNvSpPr/>
            <p:nvPr/>
          </p:nvSpPr>
          <p:spPr>
            <a:xfrm>
              <a:off x="3085229" y="1597500"/>
              <a:ext cx="2816940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Times New Roman" pitchFamily="18" charset="0"/>
                  <a:cs typeface="Times New Roman" pitchFamily="18" charset="0"/>
                </a:rPr>
                <a:t>Splenic artery aneurysm, infarct &amp; rupture.</a:t>
              </a:r>
            </a:p>
          </p:txBody>
        </p:sp>
      </p:grpSp>
      <p:sp>
        <p:nvSpPr>
          <p:cNvPr id="43" name="Straight Connector 19"/>
          <p:cNvSpPr/>
          <p:nvPr/>
        </p:nvSpPr>
        <p:spPr>
          <a:xfrm>
            <a:off x="4408694" y="2251765"/>
            <a:ext cx="131782" cy="2087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7900"/>
                </a:lnTo>
                <a:lnTo>
                  <a:pt x="131782" y="208790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4" name="Group 43"/>
          <p:cNvGrpSpPr/>
          <p:nvPr/>
        </p:nvGrpSpPr>
        <p:grpSpPr>
          <a:xfrm>
            <a:off x="4540477" y="3971212"/>
            <a:ext cx="2811836" cy="736906"/>
            <a:chOff x="3064224" y="2456380"/>
            <a:chExt cx="2811836" cy="736906"/>
          </a:xfrm>
        </p:grpSpPr>
        <p:sp>
          <p:nvSpPr>
            <p:cNvPr id="49" name="Rounded Rectangle 48"/>
            <p:cNvSpPr/>
            <p:nvPr/>
          </p:nvSpPr>
          <p:spPr>
            <a:xfrm>
              <a:off x="3064224" y="2456380"/>
              <a:ext cx="2811836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Rounded Rectangle 21"/>
            <p:cNvSpPr/>
            <p:nvPr/>
          </p:nvSpPr>
          <p:spPr>
            <a:xfrm>
              <a:off x="3085807" y="2477963"/>
              <a:ext cx="2768670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Times New Roman" pitchFamily="18" charset="0"/>
                  <a:cs typeface="Times New Roman" pitchFamily="18" charset="0"/>
                </a:rPr>
                <a:t>Splenomegaly &amp; Hyperspleenism</a:t>
              </a:r>
              <a:r>
                <a:rPr lang="en-US" sz="3200" b="1" kern="12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45" name="Straight Connector 22"/>
          <p:cNvSpPr/>
          <p:nvPr/>
        </p:nvSpPr>
        <p:spPr>
          <a:xfrm>
            <a:off x="4408694" y="2251765"/>
            <a:ext cx="180713" cy="28703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70303"/>
                </a:lnTo>
                <a:lnTo>
                  <a:pt x="180713" y="28703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oup 45"/>
          <p:cNvGrpSpPr/>
          <p:nvPr/>
        </p:nvGrpSpPr>
        <p:grpSpPr>
          <a:xfrm>
            <a:off x="4589408" y="4900997"/>
            <a:ext cx="2770203" cy="442144"/>
            <a:chOff x="3113155" y="3386165"/>
            <a:chExt cx="2770203" cy="442144"/>
          </a:xfrm>
        </p:grpSpPr>
        <p:sp>
          <p:nvSpPr>
            <p:cNvPr id="47" name="Rounded Rectangle 46"/>
            <p:cNvSpPr/>
            <p:nvPr/>
          </p:nvSpPr>
          <p:spPr>
            <a:xfrm>
              <a:off x="3113155" y="3386165"/>
              <a:ext cx="2770203" cy="44214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ounded Rectangle 24"/>
            <p:cNvSpPr/>
            <p:nvPr/>
          </p:nvSpPr>
          <p:spPr>
            <a:xfrm>
              <a:off x="3126105" y="3399115"/>
              <a:ext cx="2744303" cy="416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latin typeface="Times New Roman" pitchFamily="18" charset="0"/>
                  <a:cs typeface="Times New Roman" pitchFamily="18" charset="0"/>
                </a:rPr>
                <a:t>Neoplasms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381000"/>
            <a:ext cx="4667932" cy="628952"/>
            <a:chOff x="0" y="287300"/>
            <a:chExt cx="4667932" cy="628952"/>
          </a:xfrm>
        </p:grpSpPr>
        <p:sp>
          <p:nvSpPr>
            <p:cNvPr id="3" name="Rounded Rectangle 2"/>
            <p:cNvSpPr/>
            <p:nvPr/>
          </p:nvSpPr>
          <p:spPr>
            <a:xfrm>
              <a:off x="0" y="287300"/>
              <a:ext cx="4667932" cy="6289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8421" y="305721"/>
              <a:ext cx="4631090" cy="592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Congenital  Abnormality</a:t>
              </a:r>
              <a:endParaRPr lang="ar-IQ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2001" y="1676400"/>
            <a:ext cx="80772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Splenic agenesis</a:t>
            </a:r>
            <a:r>
              <a:rPr lang="en-US" sz="2400" dirty="0" smtClean="0"/>
              <a:t> 10% in children with CHD.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Polysplenia </a:t>
            </a:r>
            <a:r>
              <a:rPr lang="en-US" sz="2400" dirty="0" smtClean="0"/>
              <a:t>is rare due to failure of splenic fusion. They are functionless.</a:t>
            </a:r>
          </a:p>
          <a:p>
            <a:r>
              <a:rPr lang="en-US" sz="2400" b="1" dirty="0" smtClean="0"/>
              <a:t>3.    Splenunculi :</a:t>
            </a:r>
            <a:endParaRPr lang="en-US" sz="2400" dirty="0" smtClean="0"/>
          </a:p>
          <a:p>
            <a:r>
              <a:rPr lang="en-US" sz="2400" dirty="0" smtClean="0"/>
              <a:t>Accessory spleens, 10 – 30% of population, hilum 50%, tail of pancreas 30%, mesocolon, splenic ligament &amp; G.O.</a:t>
            </a:r>
          </a:p>
          <a:p>
            <a:r>
              <a:rPr lang="en-US" sz="2400" dirty="0" smtClean="0"/>
              <a:t>They are functioning.</a:t>
            </a:r>
          </a:p>
          <a:p>
            <a:r>
              <a:rPr lang="en-US" sz="2400" dirty="0" smtClean="0"/>
              <a:t>You have to identify them during splenectomy.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0" y="958334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Hamartomas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Splenic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Hamartomas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 rare,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vascular proliferation that is often found incidentally while working up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other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complaints or at autopsy.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Women more commonly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present with symptoms related to mass effect than men. </a:t>
            </a: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Histologically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may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resemble the white or red pulp.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Splenectomy for Diagnostic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purpose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exclude malignancy or for pressure symptoms.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3400" y="762000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Non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paracytic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 Cyst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Primary Cyst ( True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Secondary (pseudocyst) caused by trauma.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True wall ,may be calcified.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Cystic haemangioma,lymphangiomas  and dermoid and epidermoid cyst).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DDx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psuedocyst.&amp; hydatid cyst.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Treatment: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&gt; 5 cm  Splenectomy.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697468"/>
            <a:ext cx="7924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Splenic Abscess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Infected embolus, association or with typhoid &amp; PT fever, osteomyelitis, otitis media, infected splenic infarct, pancreatic necrosis  or  other intra abdominal infection   &amp; puerperal sepsis.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Complication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  1. Lt sub diaphragmatic abscess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2.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peritonitis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is of underlying cause,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plus either: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Percutaneous Drainage under U/S guidance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if unilocular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Surgical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drainage if multilocular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81000" y="1122402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Due to blunt abdominal trauma to the Lt UQ of the abdomen.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Emergency case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DDx: Rupture haemangioma,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Rupture hydatid cyst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Rupture malarial spleen.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Ruptured malarial spleen. Is the most common cause of non traumatic rupture.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762000"/>
            <a:ext cx="467628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Splenic Rupture</a:t>
            </a:r>
            <a:endParaRPr lang="ar-IQ" sz="2800" dirty="0"/>
          </a:p>
        </p:txBody>
      </p:sp>
      <p:pic>
        <p:nvPicPr>
          <p:cNvPr id="6145" name="Picture 1" descr="C:\Users\المهندس للحاسبات 3\Download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86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47068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 smtClean="0"/>
              <a:t>Splenic artery aneurysm</a:t>
            </a:r>
            <a:endParaRPr lang="ar-IQ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1" y="1981200"/>
            <a:ext cx="76962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Occur in 0.04-1 per cent of population.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Twice more common in females.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Usually single, multiple in a quarter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Caused by : intra-abdominal sepsis, pancreatic necrosis and atherosclerosis.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Its usually symptomless but present as rupture.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Surgery is indicated in the following cases</a:t>
            </a:r>
            <a:r>
              <a:rPr lang="en-US" sz="2400" dirty="0" smtClean="0"/>
              <a:t>:</a:t>
            </a:r>
          </a:p>
          <a:p>
            <a:pPr marL="457200" indent="-457200" algn="ctr"/>
            <a:r>
              <a:rPr lang="en-US" sz="2400" dirty="0" smtClean="0"/>
              <a:t>  1.Symptomatic</a:t>
            </a:r>
          </a:p>
          <a:p>
            <a:pPr marL="457200" indent="-457200" algn="ctr"/>
            <a:r>
              <a:rPr lang="en-US" sz="2400" dirty="0" smtClean="0"/>
              <a:t>       2.More than 2cm</a:t>
            </a:r>
          </a:p>
          <a:p>
            <a:pPr marL="457200" indent="-457200" algn="ctr">
              <a:buAutoNum type="arabicPeriod" startAt="3"/>
            </a:pPr>
            <a:r>
              <a:rPr lang="en-US" sz="2400" dirty="0" smtClean="0"/>
              <a:t>Pregnancy </a:t>
            </a:r>
          </a:p>
          <a:p>
            <a:pPr marL="457200" indent="-457200" algn="ctr">
              <a:buAutoNum type="arabicPeriod" startAt="4"/>
            </a:pPr>
            <a:r>
              <a:rPr lang="en-US" sz="2400" dirty="0" smtClean="0"/>
              <a:t>pancreatitis </a:t>
            </a:r>
          </a:p>
          <a:p>
            <a:pPr marL="457200" indent="-457200"/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Surgical intervention includes: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Embolization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Endovascular stenting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Ligation of proximal and distal ends of the sac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Partial or complete appendectomy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09600" y="1676400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Hypersplenism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Clinical syndrome that is characterized by splenic enlargement and any combination of anaemia, leukopenia or thrombocytopenia, compensatory B.M. hyperplasia &amp; improvement after splenectomy.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762000"/>
            <a:ext cx="459048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Splenomegaly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 noGrp="1"/>
          </p:cNvSpPr>
          <p:nvPr/>
        </p:nvSpPr>
        <p:spPr>
          <a:xfrm>
            <a:off x="644652" y="723900"/>
            <a:ext cx="7854696" cy="59055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T.B.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Viral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HIV related TCP</a:t>
            </a:r>
          </a:p>
          <a:p>
            <a:pPr algn="l" rtl="0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Protozoa &amp;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Parasitic 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Schistosomiasis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H.C.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Tropical Splenomegaly 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DISEASE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ITP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Hereditary Spherocytosis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Autoimmune  Haemolytic Anaemia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Thalassemia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Sickle Cell  Disease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METABOLIC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Gaucher’s disease,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Porphyria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CIRCULATORY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Segmental Portal  HT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COLLAGEN disease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Felty’s syndrome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NEOPLASTIC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Hodjkin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Lymphoma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mylofibrosis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762000"/>
            <a:ext cx="7467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+mj-cs"/>
              </a:rPr>
              <a:t>Clinical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+mj-cs"/>
              </a:rPr>
              <a:t>Applied Anatomy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Embryology: Dorsal Mesogastrium.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+mj-cs"/>
              </a:rPr>
              <a:t>The weight is 75-250 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Anatomy: Lt Hypochondrial region.( 11-9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rib) along the 10 th rib upto Mid Ax. Line.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notch is in the I.L. border may be papable. the retroperitoneal attachments of the spleen, the splenocolic, splenorenal, and splenophrenic ligaments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       - Splenic. Artery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runs along the upper border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Pancreas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And is divided into Sup. &amp; Inf. Branches.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6096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Tuberculosis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Cardinal symptoms is: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Young age with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Splenomegaly, asthenia weight loss and fever.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it may cause portal HT rarely cold abscess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 :anti TB drugs . Splenectomy is not normally required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32004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Tropical SPLENOMEGALY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Massive splenomegally caused by Malaria, Kala-azar &amp; Schistosomiasis.         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require splenectomy for anaemia or pressure symptoms.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Antimalaria drugs may be indicated for long life in endemic areas.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6264472" cy="243143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latin typeface="Engravers MT" pitchFamily="18" charset="0"/>
              </a:rPr>
              <a:t>Schistosomiasis:</a:t>
            </a:r>
          </a:p>
          <a:p>
            <a:endParaRPr lang="en-US" sz="2800" dirty="0" smtClean="0">
              <a:latin typeface="Engravers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Its prevalent in Africa, Asia, and South America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Schistosoma Mansoni in 75%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Splenomegally result from portal hypertension.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indicated for symptomatic relief.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7924800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latin typeface="Engravers MT" pitchFamily="18" charset="0"/>
              </a:rPr>
              <a:t>Idiopathic thrombocytopenic purpura</a:t>
            </a:r>
          </a:p>
          <a:p>
            <a:pPr algn="ctr"/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Low  platelet count result from the development of IgG.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Associated with normal bone marrow and absence of other causes of thrombocytopenia.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 can be divided into child and adult form.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ITP</a:t>
            </a:r>
            <a:endParaRPr lang="ar-IQ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CHILD FORM</a:t>
            </a:r>
            <a:endParaRPr lang="ar-IQ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ADULT FORM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Acute</a:t>
            </a:r>
          </a:p>
          <a:p>
            <a:pPr algn="l" rtl="0"/>
            <a:r>
              <a:rPr lang="en-US" dirty="0" smtClean="0"/>
              <a:t>Follows acute infection</a:t>
            </a:r>
          </a:p>
          <a:p>
            <a:pPr algn="l" rtl="0"/>
            <a:r>
              <a:rPr lang="en-US" dirty="0" smtClean="0"/>
              <a:t>Spontaneous resolution within 2 months</a:t>
            </a:r>
          </a:p>
          <a:p>
            <a:pPr algn="l" rtl="0"/>
            <a:r>
              <a:rPr lang="en-US" dirty="0" smtClean="0"/>
              <a:t>Occur in 50 cases per million annually.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Chronic</a:t>
            </a:r>
          </a:p>
          <a:p>
            <a:pPr algn="l" rtl="0"/>
            <a:r>
              <a:rPr lang="en-US" dirty="0" smtClean="0"/>
              <a:t>No specific cause</a:t>
            </a:r>
          </a:p>
          <a:p>
            <a:pPr algn="l" rtl="0"/>
            <a:r>
              <a:rPr lang="en-US" dirty="0" smtClean="0"/>
              <a:t>Persist longer than six months</a:t>
            </a:r>
          </a:p>
          <a:p>
            <a:pPr algn="l" rtl="0"/>
            <a:r>
              <a:rPr lang="en-US" dirty="0" smtClean="0"/>
              <a:t>50-75 cases per million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762000"/>
            <a:ext cx="7910499" cy="41549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Spleen is palpable in 10%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Intracranial hemorrhage is the most common cause of death.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Started if platelet fall below 10,000, includes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Steroids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Intravenous Igs.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splenectomy, indicated if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 relapse on steroid therapy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Platelet count remains low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Treatment persist 6-9 months.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Engravers MT" pitchFamily="18" charset="0"/>
              </a:rPr>
              <a:t>HERIDITARY SPHEROCYTOSIS</a:t>
            </a:r>
            <a:endParaRPr lang="ar-IQ" sz="2800" dirty="0"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Autosomal dominant</a:t>
            </a:r>
          </a:p>
          <a:p>
            <a:pPr algn="l" rtl="0"/>
            <a:r>
              <a:rPr lang="en-US" sz="2400" dirty="0" smtClean="0"/>
              <a:t>RBCs are spherocytic</a:t>
            </a:r>
          </a:p>
          <a:p>
            <a:pPr algn="l" rtl="0"/>
            <a:r>
              <a:rPr lang="en-US" sz="2400" dirty="0" smtClean="0"/>
              <a:t>There is defect in membrane proteins: alpha and beta spectrin, ankyrin, band 3 protein and protein 4.2. </a:t>
            </a:r>
          </a:p>
          <a:p>
            <a:pPr algn="l" rtl="0"/>
            <a:r>
              <a:rPr lang="en-US" sz="2400" dirty="0" smtClean="0"/>
              <a:t>There is increase membrane permeability to Na, influx of Na into the cell increase osmotic pressure resulting in swelling and fragility of the RBCs.</a:t>
            </a:r>
          </a:p>
          <a:p>
            <a:pPr algn="l" rtl="0"/>
            <a:r>
              <a:rPr lang="en-US" sz="2400" dirty="0" smtClean="0"/>
              <a:t>Why splenomegally occur?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85800"/>
            <a:ext cx="6274538" cy="49552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Clinical features: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Usually present in childhood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Anaemia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Jaundice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Gallstone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Splenomegally, may be hepatomegally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Leg ulcers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Diagnosis: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film: round shape RBCs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Fragility test: RBCs hemolyse in 0.6%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Increase faecal urobilinogen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Radioactive chromium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143000"/>
            <a:ext cx="73914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Treatment:</a:t>
            </a:r>
          </a:p>
          <a:p>
            <a:r>
              <a:rPr lang="en-US" sz="2400" dirty="0" smtClean="0"/>
              <a:t>All patients need splenectomy, in juvenile cases it should be postponded to the age of 6 years but before the development of gallstones.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 smtClean="0"/>
              <a:t>Acquired autoimmune haemolytic anaemia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It may arise following exposure to chemicals, infection or drugs e.g. alpha-methyldopa.</a:t>
            </a:r>
          </a:p>
          <a:p>
            <a:pPr algn="l" rtl="0"/>
            <a:r>
              <a:rPr lang="en-US" sz="2400" dirty="0" smtClean="0"/>
              <a:t>More common in females.</a:t>
            </a:r>
          </a:p>
          <a:p>
            <a:pPr algn="l" rtl="0"/>
            <a:r>
              <a:rPr lang="en-US" sz="2400" dirty="0" smtClean="0"/>
              <a:t>Splenomegally occur in 50%</a:t>
            </a:r>
          </a:p>
          <a:p>
            <a:pPr algn="l" rtl="0"/>
            <a:r>
              <a:rPr lang="en-US" sz="2400" dirty="0" smtClean="0"/>
              <a:t>Gallstone occur in 20%</a:t>
            </a:r>
          </a:p>
          <a:p>
            <a:pPr algn="l" rtl="0"/>
            <a:r>
              <a:rPr lang="en-US" sz="2400" dirty="0" smtClean="0"/>
              <a:t>Divided into immune (diagnosed by </a:t>
            </a:r>
            <a:r>
              <a:rPr lang="en-US" sz="2400" dirty="0" err="1" smtClean="0"/>
              <a:t>coombes</a:t>
            </a:r>
            <a:r>
              <a:rPr lang="en-US" sz="2400" dirty="0" smtClean="0"/>
              <a:t> test) and non immune</a:t>
            </a:r>
          </a:p>
          <a:p>
            <a:pPr algn="l" rtl="0"/>
            <a:r>
              <a:rPr lang="en-US" sz="2400" dirty="0" smtClean="0"/>
              <a:t>Treatment: steroid, if failed or complication develop then proceed to splenectomy.</a:t>
            </a:r>
            <a:endParaRPr lang="ar-IQ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620000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latin typeface="Constantia" pitchFamily="18" charset="0"/>
              </a:rPr>
              <a:t>Thalassemia</a:t>
            </a:r>
          </a:p>
          <a:p>
            <a:endParaRPr lang="en-US" sz="3200" b="1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Transmitted as recessive trait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Divided into alpha, beta and gamma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Most patients suffers from beta(major) type.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Diagnosis: by 1. resistance to osmotic lysis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   2. Hb electrophoresis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Treatment: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transfusion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Splenectomy: in transfusion dependent patient and if haemolytic antibodies develop.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ar-IQ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- Splenic Vein join superior mescentric vein to form portal vein.</a:t>
            </a:r>
            <a:endParaRPr lang="en-US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    - Lymphatic drainage by lymph vessels of  the white pulp.</a:t>
            </a:r>
            <a:endParaRPr lang="en-US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  - Accessory Spleen ( Splenunculi ) in hilum most common, pedicle, tail of pancreas, Sp-Colic lig., G.O. &amp; Mesentry.</a:t>
            </a:r>
            <a:endParaRPr lang="ar-IQ" sz="2400" dirty="0"/>
          </a:p>
        </p:txBody>
      </p:sp>
      <p:pic>
        <p:nvPicPr>
          <p:cNvPr id="16385" name="Picture 1" descr="C:\Users\المهندس للحاسبات 3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4286250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743200"/>
            <a:ext cx="219002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end</a:t>
            </a:r>
            <a:endParaRPr lang="ar-IQ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Physiology and histology</a:t>
            </a:r>
            <a:r>
              <a:rPr lang="en-US" sz="2800" b="1" dirty="0" smtClean="0">
                <a:latin typeface="Engravers MT" pitchFamily="18" charset="0"/>
              </a:rPr>
              <a:t>:</a:t>
            </a:r>
            <a:endParaRPr lang="ar-IQ" sz="2800" b="1" dirty="0">
              <a:latin typeface="Engravers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2057400"/>
            <a:ext cx="73152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cs typeface="+mj-cs"/>
              </a:rPr>
              <a:t>The spleen consist of trabicular vessels surrounded by the white pulp, then marginal zone which is covered by red pulp.</a:t>
            </a:r>
          </a:p>
          <a:p>
            <a:r>
              <a:rPr lang="en-US" sz="2400" dirty="0" smtClean="0">
                <a:cs typeface="+mj-cs"/>
              </a:rPr>
              <a:t>The white pulp consist of lymphatic sheaths contains plasma cells (Igs), and T lymphocytes.</a:t>
            </a:r>
          </a:p>
          <a:p>
            <a:r>
              <a:rPr lang="en-US" sz="2400" dirty="0" smtClean="0">
                <a:cs typeface="+mj-cs"/>
              </a:rPr>
              <a:t>It represent  the immune center of the spleen and 25% of its weight.</a:t>
            </a:r>
          </a:p>
          <a:p>
            <a:r>
              <a:rPr lang="en-US" sz="2400" dirty="0" smtClean="0">
                <a:cs typeface="+mj-cs"/>
              </a:rPr>
              <a:t>The red pulp consist of cords and sinuses and represent the hemopoietic function of the spleen.</a:t>
            </a:r>
          </a:p>
          <a:p>
            <a:endParaRPr lang="ar-IQ" sz="2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C:\Users\المهندس للحاسبات 3\Downloads\spleen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981075"/>
            <a:ext cx="808355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9906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Functions of Spleen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Immune Function. IgM. Production and foreign antigens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processing.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Filter Function. ( Cellular &amp; Non Cellular 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Pitting. Repair of RBC.( Inclusion bodies).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Resevoir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Cytopoiesis.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8200" y="9144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Assessment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History,  Examination,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Investigations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Palpation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Technique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Start in RLQ (so you don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miss a giant spleen).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Get your fingers set then ask patient to take a deep breath. Don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dip your   fingers or do anything but wait.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patient expires, take up new position.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 lowest point of spleen below costal margin, texture of splenic contour, and tenderness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spleen is not felt, repeat with pt lying on right side. Gravity may bring spleen within reach.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"/>
              <a:tabLst>
                <a:tab pos="914400" algn="l"/>
              </a:tabLst>
            </a:pP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 THE SPLEEN PALPATE YOUR FINGERS AND NOT THE OTHER WAY AROUND. THERE IS NO GOLD, SO DON</a:t>
            </a: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DIG!</a:t>
            </a: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Remember that the spleen can become very enlarged and fragile (e.g. infectious mononucleosis); overly aggressive palpation may cause injury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8382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Investigations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Laboratories.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Plain XR, U.S, Doppler, CT scan, MRI &amp; 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labelled colloid.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1363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Slide 1</vt:lpstr>
      <vt:lpstr>Slide 2</vt:lpstr>
      <vt:lpstr>Slide 3</vt:lpstr>
      <vt:lpstr>Physiology and histology: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ITP</vt:lpstr>
      <vt:lpstr>Slide 24</vt:lpstr>
      <vt:lpstr>HERIDITARY SPHEROCYTOSIS</vt:lpstr>
      <vt:lpstr>Slide 26</vt:lpstr>
      <vt:lpstr>Slide 27</vt:lpstr>
      <vt:lpstr>Acquired autoimmune haemolytic anaemia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adilali</dc:creator>
  <cp:lastModifiedBy>المهندس للحاسبات 3</cp:lastModifiedBy>
  <cp:revision>83</cp:revision>
  <dcterms:created xsi:type="dcterms:W3CDTF">2006-08-16T00:00:00Z</dcterms:created>
  <dcterms:modified xsi:type="dcterms:W3CDTF">2016-11-07T22:38:07Z</dcterms:modified>
</cp:coreProperties>
</file>