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3" r:id="rId36"/>
    <p:sldId id="290" r:id="rId37"/>
    <p:sldId id="291"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B271A4-6CDE-486D-81D4-F538EA14D220}" type="datetimeFigureOut">
              <a:rPr lang="ar-IQ" smtClean="0"/>
              <a:pPr/>
              <a:t>20/12/1436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2DBDB6-6507-490B-AFC5-396DF6F5A091}"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392DBDB6-6507-490B-AFC5-396DF6F5A091}" type="slidenum">
              <a:rPr lang="ar-IQ" smtClean="0"/>
              <a:pPr/>
              <a:t>4</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10/3/2015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Neoplasms of the esophagus</a:t>
            </a:r>
            <a:endParaRPr lang="ar-IQ" dirty="0"/>
          </a:p>
        </p:txBody>
      </p:sp>
      <p:sp>
        <p:nvSpPr>
          <p:cNvPr id="3" name="Content Placeholder 2"/>
          <p:cNvSpPr>
            <a:spLocks noGrp="1"/>
          </p:cNvSpPr>
          <p:nvPr>
            <p:ph idx="1"/>
          </p:nvPr>
        </p:nvSpPr>
        <p:spPr/>
        <p:txBody>
          <a:bodyPr/>
          <a:lstStyle/>
          <a:p>
            <a:pPr algn="l" rtl="0"/>
            <a:r>
              <a:rPr lang="en-US" dirty="0" smtClean="0"/>
              <a:t>Benign tumors:</a:t>
            </a:r>
          </a:p>
          <a:p>
            <a:pPr algn="l" rtl="0">
              <a:buNone/>
            </a:pPr>
            <a:r>
              <a:rPr lang="en-US" dirty="0" smtClean="0"/>
              <a:t>     benign epithelial tumors ( papilloma, adenoma) are relatively rare and much less common than benign non epithelial tumors which arise from the wall of esophagus (GIST , lipomas). We should take multiple biopsies for diagnosis, which also include EUS and barium study.</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19200"/>
            <a:ext cx="6710299" cy="3046988"/>
          </a:xfrm>
          <a:prstGeom prst="rect">
            <a:avLst/>
          </a:prstGeom>
          <a:noFill/>
        </p:spPr>
        <p:txBody>
          <a:bodyPr wrap="none" rtlCol="1">
            <a:spAutoFit/>
          </a:bodyPr>
          <a:lstStyle/>
          <a:p>
            <a:pPr>
              <a:buFont typeface="Arial" pitchFamily="34" charset="0"/>
              <a:buChar char="•"/>
            </a:pPr>
            <a:r>
              <a:rPr lang="en-US" sz="3200" dirty="0" smtClean="0"/>
              <a:t>Recurrent laryngeal nerve injury</a:t>
            </a:r>
          </a:p>
          <a:p>
            <a:pPr>
              <a:buFont typeface="Arial" pitchFamily="34" charset="0"/>
              <a:buChar char="•"/>
            </a:pPr>
            <a:r>
              <a:rPr lang="en-US" sz="3200" dirty="0" smtClean="0"/>
              <a:t>Horner syndrome</a:t>
            </a:r>
          </a:p>
          <a:p>
            <a:pPr>
              <a:buFont typeface="Arial" pitchFamily="34" charset="0"/>
              <a:buChar char="•"/>
            </a:pPr>
            <a:r>
              <a:rPr lang="en-US" sz="3200" dirty="0" smtClean="0"/>
              <a:t>Chronic spinal pain</a:t>
            </a:r>
          </a:p>
          <a:p>
            <a:pPr>
              <a:buFont typeface="Arial" pitchFamily="34" charset="0"/>
              <a:buChar char="•"/>
            </a:pPr>
            <a:r>
              <a:rPr lang="en-US" sz="3200" dirty="0" smtClean="0"/>
              <a:t>Diaphragmatic paralysis</a:t>
            </a:r>
          </a:p>
          <a:p>
            <a:pPr>
              <a:buFont typeface="Arial" pitchFamily="34" charset="0"/>
              <a:buChar char="•"/>
            </a:pPr>
            <a:r>
              <a:rPr lang="en-US" sz="3200" dirty="0" smtClean="0"/>
              <a:t>Sever weight loss</a:t>
            </a:r>
          </a:p>
          <a:p>
            <a:pPr>
              <a:buFont typeface="Arial" pitchFamily="34" charset="0"/>
              <a:buChar char="•"/>
            </a:pPr>
            <a:r>
              <a:rPr lang="en-US" sz="3200" dirty="0" smtClean="0"/>
              <a:t>Enlarged supraclavicular lymph nodes.</a:t>
            </a:r>
            <a:endParaRPr lang="ar-IQ"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fontScale="90000"/>
          </a:bodyPr>
          <a:lstStyle/>
          <a:p>
            <a:r>
              <a:rPr lang="en-US" dirty="0" smtClean="0"/>
              <a:t>investigations</a:t>
            </a:r>
            <a:endParaRPr lang="ar-IQ" dirty="0"/>
          </a:p>
        </p:txBody>
      </p:sp>
      <p:sp>
        <p:nvSpPr>
          <p:cNvPr id="3" name="Content Placeholder 2"/>
          <p:cNvSpPr>
            <a:spLocks noGrp="1"/>
          </p:cNvSpPr>
          <p:nvPr>
            <p:ph idx="1"/>
          </p:nvPr>
        </p:nvSpPr>
        <p:spPr/>
        <p:txBody>
          <a:bodyPr>
            <a:normAutofit/>
          </a:bodyPr>
          <a:lstStyle/>
          <a:p>
            <a:pPr algn="l" rtl="0"/>
            <a:r>
              <a:rPr lang="en-US" dirty="0" smtClean="0"/>
              <a:t>Endoscopy is the best tool for diagnosing esophageal tumors, the only limitation is that only the mucosal surface is biopsied and studied, so other investigations may be needed eg  EUS, CT scan.</a:t>
            </a:r>
          </a:p>
          <a:p>
            <a:pPr algn="l" rtl="0"/>
            <a:r>
              <a:rPr lang="en-US" dirty="0" smtClean="0"/>
              <a:t>Bronchoscopy : used for diagnosis of upper two-thirds of esophageal tumors. Cause 30% of esophageal tumors have local invasion to the trachea.</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66800" y="838200"/>
            <a:ext cx="7239000" cy="4191000"/>
          </a:xfrm>
          <a:prstGeom prst="rect">
            <a:avLst/>
          </a:prstGeom>
          <a:noFill/>
          <a:ln w="9525">
            <a:noFill/>
            <a:miter lim="800000"/>
            <a:headEnd/>
            <a:tailEnd/>
          </a:ln>
        </p:spPr>
      </p:pic>
      <p:sp>
        <p:nvSpPr>
          <p:cNvPr id="5" name="TextBox 4"/>
          <p:cNvSpPr txBox="1"/>
          <p:nvPr/>
        </p:nvSpPr>
        <p:spPr>
          <a:xfrm>
            <a:off x="990600" y="5562600"/>
            <a:ext cx="7391400" cy="646331"/>
          </a:xfrm>
          <a:prstGeom prst="rect">
            <a:avLst/>
          </a:prstGeom>
          <a:noFill/>
        </p:spPr>
        <p:txBody>
          <a:bodyPr wrap="square" rtlCol="1">
            <a:spAutoFit/>
          </a:bodyPr>
          <a:lstStyle/>
          <a:p>
            <a:r>
              <a:rPr lang="en-US" dirty="0" smtClean="0">
                <a:latin typeface="Arial Black" pitchFamily="34" charset="0"/>
              </a:rPr>
              <a:t> figure 3:Endoscopic appearances of a mid-oesophageal Squamous cell carcinoma</a:t>
            </a:r>
            <a:endParaRPr lang="ar-IQ"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assessment and staging</a:t>
            </a:r>
            <a:endParaRPr lang="ar-IQ" dirty="0"/>
          </a:p>
        </p:txBody>
      </p:sp>
      <p:sp>
        <p:nvSpPr>
          <p:cNvPr id="3" name="Content Placeholder 2"/>
          <p:cNvSpPr>
            <a:spLocks noGrp="1"/>
          </p:cNvSpPr>
          <p:nvPr>
            <p:ph idx="1"/>
          </p:nvPr>
        </p:nvSpPr>
        <p:spPr/>
        <p:txBody>
          <a:bodyPr>
            <a:normAutofit/>
          </a:bodyPr>
          <a:lstStyle/>
          <a:p>
            <a:pPr algn="l" rtl="0"/>
            <a:r>
              <a:rPr lang="en-US" dirty="0" smtClean="0"/>
              <a:t>The patient should be assessed for the disease stage and general health and fitness for potential therapies.</a:t>
            </a:r>
          </a:p>
          <a:p>
            <a:pPr algn="l" rtl="0"/>
            <a:r>
              <a:rPr lang="en-US" dirty="0" smtClean="0"/>
              <a:t>The best staging system is TNM.</a:t>
            </a:r>
          </a:p>
          <a:p>
            <a:pPr algn="l" rtl="0"/>
            <a:r>
              <a:rPr lang="en-US" dirty="0" smtClean="0"/>
              <a:t>The tools used in staging are: </a:t>
            </a:r>
          </a:p>
          <a:p>
            <a:pPr algn="l" rtl="0">
              <a:buNone/>
            </a:pPr>
            <a:r>
              <a:rPr lang="en-US" dirty="0" smtClean="0"/>
              <a:t>   1.CT scan for hematogenous spread and distant metastasis.</a:t>
            </a:r>
          </a:p>
          <a:p>
            <a:pPr algn="l" rtl="0">
              <a:buNone/>
            </a:pPr>
            <a:r>
              <a:rPr lang="en-US" dirty="0" smtClean="0"/>
              <a:t>    2. EUS for tumor size and penetration and L.Ns.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pPr algn="l" rtl="0">
              <a:buNone/>
            </a:pPr>
            <a:r>
              <a:rPr lang="en-US" dirty="0" smtClean="0"/>
              <a:t>3</a:t>
            </a:r>
            <a:r>
              <a:rPr lang="en-US" dirty="0" smtClean="0"/>
              <a:t>.  </a:t>
            </a:r>
            <a:r>
              <a:rPr lang="en-US" dirty="0" smtClean="0"/>
              <a:t>laparoscopy; for diagnosis of liver and peritoneal metastasis.</a:t>
            </a:r>
            <a:endParaRPr lang="ar-IQ" dirty="0"/>
          </a:p>
        </p:txBody>
      </p:sp>
      <p:pic>
        <p:nvPicPr>
          <p:cNvPr id="3074" name="Picture 2"/>
          <p:cNvPicPr>
            <a:picLocks noChangeAspect="1" noChangeArrowheads="1"/>
          </p:cNvPicPr>
          <p:nvPr/>
        </p:nvPicPr>
        <p:blipFill>
          <a:blip r:embed="rId2" cstate="print"/>
          <a:srcRect/>
          <a:stretch>
            <a:fillRect/>
          </a:stretch>
        </p:blipFill>
        <p:spPr bwMode="auto">
          <a:xfrm>
            <a:off x="1981200" y="1981200"/>
            <a:ext cx="4895850" cy="4162425"/>
          </a:xfrm>
          <a:prstGeom prst="rect">
            <a:avLst/>
          </a:prstGeom>
          <a:noFill/>
          <a:ln w="9525">
            <a:noFill/>
            <a:miter lim="800000"/>
            <a:headEnd/>
            <a:tailEnd/>
          </a:ln>
        </p:spPr>
      </p:pic>
      <p:sp>
        <p:nvSpPr>
          <p:cNvPr id="4" name="TextBox 3"/>
          <p:cNvSpPr txBox="1"/>
          <p:nvPr/>
        </p:nvSpPr>
        <p:spPr>
          <a:xfrm>
            <a:off x="609600" y="6248400"/>
            <a:ext cx="5615640" cy="369332"/>
          </a:xfrm>
          <a:prstGeom prst="rect">
            <a:avLst/>
          </a:prstGeom>
          <a:noFill/>
        </p:spPr>
        <p:txBody>
          <a:bodyPr wrap="none" rtlCol="1">
            <a:spAutoFit/>
          </a:bodyPr>
          <a:lstStyle/>
          <a:p>
            <a:r>
              <a:rPr lang="en-US" dirty="0" smtClean="0">
                <a:latin typeface="Arial Black" pitchFamily="34" charset="0"/>
              </a:rPr>
              <a:t>Figure4: CT scan showing liver metastasis.</a:t>
            </a:r>
            <a:endParaRPr lang="ar-IQ"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5638800"/>
            <a:ext cx="5486400" cy="522288"/>
          </a:xfrm>
        </p:spPr>
        <p:txBody>
          <a:bodyPr/>
          <a:lstStyle/>
          <a:p>
            <a:r>
              <a:rPr lang="en-US" dirty="0" smtClean="0">
                <a:solidFill>
                  <a:schemeClr val="tx1"/>
                </a:solidFill>
              </a:rPr>
              <a:t>Figure5: EUS showing early tumor</a:t>
            </a:r>
            <a:endParaRPr lang="ar-IQ" dirty="0">
              <a:solidFill>
                <a:schemeClr val="tx1"/>
              </a:solidFill>
            </a:endParaRPr>
          </a:p>
        </p:txBody>
      </p:sp>
      <p:pic>
        <p:nvPicPr>
          <p:cNvPr id="4098" name="Picture 2"/>
          <p:cNvPicPr>
            <a:picLocks noGrp="1" noChangeAspect="1" noChangeArrowheads="1"/>
          </p:cNvPicPr>
          <p:nvPr>
            <p:ph type="pic" idx="1"/>
          </p:nvPr>
        </p:nvPicPr>
        <p:blipFill>
          <a:blip r:embed="rId2" cstate="print"/>
          <a:srcRect t="14921" b="14921"/>
          <a:stretch>
            <a:fillRect/>
          </a:stretch>
        </p:blipFill>
        <p:spPr bwMode="auto">
          <a:xfrm>
            <a:off x="1676400" y="1066800"/>
            <a:ext cx="5486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04800"/>
            <a:ext cx="3505200" cy="1143000"/>
          </a:xfrm>
        </p:spPr>
        <p:txBody>
          <a:bodyPr/>
          <a:lstStyle/>
          <a:p>
            <a:r>
              <a:rPr lang="en-US" dirty="0" smtClean="0"/>
              <a:t>	PET scan</a:t>
            </a:r>
            <a:endParaRPr lang="ar-IQ"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95400" y="1676400"/>
            <a:ext cx="6096000" cy="3405981"/>
          </a:xfrm>
          <a:prstGeom prst="rect">
            <a:avLst/>
          </a:prstGeom>
          <a:noFill/>
          <a:ln w="9525">
            <a:noFill/>
            <a:miter lim="800000"/>
            <a:headEnd/>
            <a:tailEnd/>
          </a:ln>
        </p:spPr>
      </p:pic>
      <p:sp>
        <p:nvSpPr>
          <p:cNvPr id="8" name="TextBox 7"/>
          <p:cNvSpPr txBox="1"/>
          <p:nvPr/>
        </p:nvSpPr>
        <p:spPr>
          <a:xfrm>
            <a:off x="1219200" y="5486400"/>
            <a:ext cx="7779886" cy="400110"/>
          </a:xfrm>
          <a:prstGeom prst="rect">
            <a:avLst/>
          </a:prstGeom>
          <a:noFill/>
        </p:spPr>
        <p:txBody>
          <a:bodyPr wrap="none" rtlCol="1">
            <a:spAutoFit/>
          </a:bodyPr>
          <a:lstStyle/>
          <a:p>
            <a:r>
              <a:rPr lang="en-US" sz="2000" dirty="0" smtClean="0">
                <a:latin typeface="Arial Black" pitchFamily="34" charset="0"/>
              </a:rPr>
              <a:t>Fiagure6</a:t>
            </a:r>
            <a:r>
              <a:rPr lang="en-US" sz="2000" dirty="0" smtClean="0">
                <a:latin typeface="+mj-lt"/>
              </a:rPr>
              <a:t>: </a:t>
            </a:r>
            <a:r>
              <a:rPr lang="en-US" sz="2000" dirty="0" smtClean="0">
                <a:latin typeface="+mj-lt"/>
              </a:rPr>
              <a:t>pet scan showing a tumor and distant metastasis.</a:t>
            </a:r>
            <a:endParaRPr lang="ar-IQ" sz="20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731838"/>
          </a:xfrm>
        </p:spPr>
        <p:txBody>
          <a:bodyPr>
            <a:normAutofit fontScale="90000"/>
          </a:bodyPr>
          <a:lstStyle/>
          <a:p>
            <a:r>
              <a:rPr lang="en-US" sz="2400" dirty="0" smtClean="0"/>
              <a:t>Table 1: TNM staging  system of esophageal tumors</a:t>
            </a:r>
            <a:endParaRPr lang="ar-IQ" sz="2400" dirty="0"/>
          </a:p>
        </p:txBody>
      </p:sp>
      <p:pic>
        <p:nvPicPr>
          <p:cNvPr id="1026" name="Picture 2" descr="C:\Users\المهندس للحاسبات 3\Desktop\Capture22.PNG"/>
          <p:cNvPicPr>
            <a:picLocks noGrp="1" noChangeAspect="1" noChangeArrowheads="1"/>
          </p:cNvPicPr>
          <p:nvPr>
            <p:ph idx="1"/>
          </p:nvPr>
        </p:nvPicPr>
        <p:blipFill>
          <a:blip r:embed="rId2" cstate="print"/>
          <a:srcRect/>
          <a:stretch>
            <a:fillRect/>
          </a:stretch>
        </p:blipFill>
        <p:spPr bwMode="auto">
          <a:xfrm>
            <a:off x="990600" y="1143000"/>
            <a:ext cx="5867400" cy="4876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5867400"/>
            <a:ext cx="5486400" cy="566738"/>
          </a:xfrm>
        </p:spPr>
        <p:txBody>
          <a:bodyPr>
            <a:noAutofit/>
          </a:bodyPr>
          <a:lstStyle/>
          <a:p>
            <a:pPr algn="l"/>
            <a:r>
              <a:rPr lang="en-US" sz="2000" dirty="0" smtClean="0">
                <a:solidFill>
                  <a:schemeClr val="tx1"/>
                </a:solidFill>
                <a:latin typeface="Arial Black" pitchFamily="34" charset="0"/>
              </a:rPr>
              <a:t>Figure </a:t>
            </a:r>
            <a:r>
              <a:rPr lang="en-US" sz="2000" dirty="0" smtClean="0">
                <a:solidFill>
                  <a:schemeClr val="tx1"/>
                </a:solidFill>
                <a:latin typeface="Arial Black" pitchFamily="34" charset="0"/>
              </a:rPr>
              <a:t>7: </a:t>
            </a:r>
            <a:r>
              <a:rPr lang="en-US" sz="2000" dirty="0" smtClean="0">
                <a:solidFill>
                  <a:schemeClr val="tx1"/>
                </a:solidFill>
                <a:latin typeface="Arial Black" pitchFamily="34" charset="0"/>
              </a:rPr>
              <a:t>algorithm for management of esophageal tumors</a:t>
            </a:r>
            <a:endParaRPr lang="ar-IQ" sz="2000" dirty="0">
              <a:solidFill>
                <a:schemeClr val="tx1"/>
              </a:solidFill>
              <a:latin typeface="Arial Black" pitchFamily="34" charset="0"/>
            </a:endParaRPr>
          </a:p>
        </p:txBody>
      </p:sp>
      <p:sp>
        <p:nvSpPr>
          <p:cNvPr id="6" name="TextBox 5"/>
          <p:cNvSpPr txBox="1"/>
          <p:nvPr/>
        </p:nvSpPr>
        <p:spPr>
          <a:xfrm>
            <a:off x="990600" y="1143000"/>
            <a:ext cx="1508746" cy="3693319"/>
          </a:xfrm>
          <a:prstGeom prst="rect">
            <a:avLst/>
          </a:prstGeom>
          <a:noFill/>
        </p:spPr>
        <p:txBody>
          <a:bodyPr wrap="none" rtlCol="1">
            <a:spAutoFit/>
          </a:bodyPr>
          <a:lstStyle/>
          <a:p>
            <a:r>
              <a:rPr lang="en-US" dirty="0" smtClean="0">
                <a:solidFill>
                  <a:srgbClr val="FFFF00"/>
                </a:solidFill>
              </a:rPr>
              <a:t>CT scan</a:t>
            </a: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r>
              <a:rPr lang="en-US" dirty="0" smtClean="0">
                <a:solidFill>
                  <a:srgbClr val="FFFF00"/>
                </a:solidFill>
              </a:rPr>
              <a:t>EUS</a:t>
            </a: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r>
              <a:rPr lang="en-US" dirty="0" smtClean="0">
                <a:solidFill>
                  <a:srgbClr val="FFFF00"/>
                </a:solidFill>
              </a:rPr>
              <a:t>Laparoscopy</a:t>
            </a:r>
          </a:p>
          <a:p>
            <a:endParaRPr lang="en-US" dirty="0" smtClean="0">
              <a:solidFill>
                <a:srgbClr val="FFFF00"/>
              </a:solidFill>
            </a:endParaRPr>
          </a:p>
          <a:p>
            <a:endParaRPr lang="en-US" dirty="0" smtClean="0">
              <a:solidFill>
                <a:srgbClr val="FFFF00"/>
              </a:solidFill>
            </a:endParaRPr>
          </a:p>
          <a:p>
            <a:r>
              <a:rPr lang="en-US" dirty="0" smtClean="0">
                <a:solidFill>
                  <a:srgbClr val="FFFF00"/>
                </a:solidFill>
              </a:rPr>
              <a:t>EUS</a:t>
            </a:r>
            <a:endParaRPr lang="ar-IQ" dirty="0">
              <a:solidFill>
                <a:srgbClr val="FFFF00"/>
              </a:solidFill>
            </a:endParaRPr>
          </a:p>
        </p:txBody>
      </p:sp>
      <p:pic>
        <p:nvPicPr>
          <p:cNvPr id="1026" name="Picture 2" descr="C:\Users\المهندس للحاسبات 3\Desktop\Capture55.PNG"/>
          <p:cNvPicPr>
            <a:picLocks noChangeAspect="1" noChangeArrowheads="1"/>
          </p:cNvPicPr>
          <p:nvPr/>
        </p:nvPicPr>
        <p:blipFill>
          <a:blip r:embed="rId2" cstate="print"/>
          <a:srcRect/>
          <a:stretch>
            <a:fillRect/>
          </a:stretch>
        </p:blipFill>
        <p:spPr bwMode="auto">
          <a:xfrm>
            <a:off x="2609850" y="228600"/>
            <a:ext cx="3924300" cy="54673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038600" cy="1143000"/>
          </a:xfrm>
        </p:spPr>
        <p:txBody>
          <a:bodyPr/>
          <a:lstStyle/>
          <a:p>
            <a:r>
              <a:rPr lang="en-US" dirty="0" smtClean="0"/>
              <a:t>Treatment</a:t>
            </a:r>
            <a:endParaRPr lang="ar-IQ" dirty="0"/>
          </a:p>
        </p:txBody>
      </p:sp>
      <p:sp>
        <p:nvSpPr>
          <p:cNvPr id="6" name="Content Placeholder 5"/>
          <p:cNvSpPr>
            <a:spLocks noGrp="1"/>
          </p:cNvSpPr>
          <p:nvPr>
            <p:ph idx="1"/>
          </p:nvPr>
        </p:nvSpPr>
        <p:spPr/>
        <p:txBody>
          <a:bodyPr/>
          <a:lstStyle/>
          <a:p>
            <a:pPr algn="l" rtl="0">
              <a:buNone/>
            </a:pPr>
            <a:r>
              <a:rPr lang="en-US" dirty="0" smtClean="0"/>
              <a:t> A bout two thirds of esophageal tumors are incurable at diagnosis.</a:t>
            </a:r>
          </a:p>
          <a:p>
            <a:pPr algn="l" rtl="0">
              <a:buNone/>
            </a:pPr>
            <a:r>
              <a:rPr lang="en-US" dirty="0" smtClean="0"/>
              <a:t> Curative treatment:</a:t>
            </a:r>
          </a:p>
          <a:p>
            <a:pPr algn="l" rtl="0"/>
            <a:r>
              <a:rPr lang="en-US" dirty="0" smtClean="0"/>
              <a:t>Radical surgery indicated for early tumors.</a:t>
            </a:r>
          </a:p>
          <a:p>
            <a:pPr algn="l" rtl="0"/>
            <a:r>
              <a:rPr lang="en-US" dirty="0" smtClean="0"/>
              <a:t>Preoperative( neoadjuvant) may improve survival in certain patients.</a:t>
            </a:r>
          </a:p>
          <a:p>
            <a:pPr algn="l" rtl="0"/>
            <a:r>
              <a:rPr lang="en-US" dirty="0" smtClean="0"/>
              <a:t>Resection margin is 10 cm proximally and 5 cm distally.</a:t>
            </a:r>
          </a:p>
          <a:p>
            <a:pPr algn="l" rtl="0">
              <a:buNone/>
            </a:pP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795588" y="685799"/>
            <a:ext cx="3552825" cy="4953001"/>
          </a:xfrm>
          <a:prstGeom prst="rect">
            <a:avLst/>
          </a:prstGeom>
          <a:noFill/>
          <a:ln w="9525">
            <a:noFill/>
            <a:miter lim="800000"/>
            <a:headEnd/>
            <a:tailEnd/>
          </a:ln>
        </p:spPr>
      </p:pic>
      <p:sp>
        <p:nvSpPr>
          <p:cNvPr id="10" name="TextBox 9"/>
          <p:cNvSpPr txBox="1"/>
          <p:nvPr/>
        </p:nvSpPr>
        <p:spPr>
          <a:xfrm>
            <a:off x="1371600" y="6019800"/>
            <a:ext cx="3509422" cy="369332"/>
          </a:xfrm>
          <a:prstGeom prst="rect">
            <a:avLst/>
          </a:prstGeom>
          <a:noFill/>
        </p:spPr>
        <p:txBody>
          <a:bodyPr wrap="none" rtlCol="1">
            <a:spAutoFit/>
          </a:bodyPr>
          <a:lstStyle/>
          <a:p>
            <a:r>
              <a:rPr lang="en-US" dirty="0" smtClean="0"/>
              <a:t>Figure1 : large filling defect by GIST.</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buNone/>
            </a:pPr>
            <a:r>
              <a:rPr lang="en-US" dirty="0" smtClean="0"/>
              <a:t>1</a:t>
            </a:r>
            <a:r>
              <a:rPr lang="en-US" dirty="0" smtClean="0">
                <a:solidFill>
                  <a:srgbClr val="FFFF00"/>
                </a:solidFill>
              </a:rPr>
              <a:t>. </a:t>
            </a:r>
            <a:r>
              <a:rPr lang="en-US" dirty="0" smtClean="0">
                <a:solidFill>
                  <a:srgbClr val="FFFF00"/>
                </a:solidFill>
                <a:latin typeface="Aharoni" pitchFamily="2" charset="-79"/>
                <a:cs typeface="Aharoni" pitchFamily="2" charset="-79"/>
              </a:rPr>
              <a:t>two Phases ivory lewis operation</a:t>
            </a:r>
            <a:r>
              <a:rPr lang="en-US" dirty="0" smtClean="0">
                <a:latin typeface="Aharoni" pitchFamily="2" charset="-79"/>
                <a:cs typeface="Aharoni" pitchFamily="2" charset="-79"/>
              </a:rPr>
              <a:t>:</a:t>
            </a:r>
          </a:p>
          <a:p>
            <a:pPr algn="l" rtl="0">
              <a:buNone/>
            </a:pPr>
            <a:r>
              <a:rPr lang="en-US" dirty="0" smtClean="0"/>
              <a:t>Suitable for middle and lower thirds tumors.</a:t>
            </a:r>
          </a:p>
          <a:p>
            <a:pPr algn="l" rtl="0"/>
            <a:r>
              <a:rPr lang="en-US" dirty="0" smtClean="0"/>
              <a:t>It include 2 stages, the first is laparatomy to form a gastric tube( proximal gastrectomy) which depend in its blood supply on right gastroepiploic A. and right gastric artery.</a:t>
            </a:r>
          </a:p>
          <a:p>
            <a:pPr algn="l" rtl="0"/>
            <a:r>
              <a:rPr lang="en-US" dirty="0" smtClean="0"/>
              <a:t>Second stage is right thoracotomy to resect the esophageal segment.</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marL="514350" indent="-514350" algn="l" rtl="0">
              <a:buNone/>
            </a:pPr>
            <a:r>
              <a:rPr lang="en-US" dirty="0" smtClean="0"/>
              <a:t>2</a:t>
            </a:r>
            <a:r>
              <a:rPr lang="en-US" dirty="0" smtClean="0">
                <a:solidFill>
                  <a:srgbClr val="FFFF00"/>
                </a:solidFill>
              </a:rPr>
              <a:t>. </a:t>
            </a:r>
            <a:r>
              <a:rPr lang="en-US" dirty="0" smtClean="0">
                <a:solidFill>
                  <a:srgbClr val="FFFF00"/>
                </a:solidFill>
                <a:latin typeface="Aharoni" pitchFamily="2" charset="-79"/>
                <a:cs typeface="Aharoni" pitchFamily="2" charset="-79"/>
              </a:rPr>
              <a:t>Three phases (Mckeown)</a:t>
            </a:r>
          </a:p>
          <a:p>
            <a:pPr marL="514350" indent="-514350" algn="l" rtl="0">
              <a:buNone/>
            </a:pPr>
            <a:r>
              <a:rPr lang="en-US" dirty="0" smtClean="0"/>
              <a:t>Its suitable for upper esophageal tumors (Squamous).</a:t>
            </a:r>
          </a:p>
          <a:p>
            <a:pPr marL="514350" indent="-514350" algn="l" rtl="0">
              <a:buNone/>
            </a:pPr>
            <a:r>
              <a:rPr lang="en-US" dirty="0" smtClean="0"/>
              <a:t>It involve a third incision in the neck.</a:t>
            </a:r>
          </a:p>
          <a:p>
            <a:pPr marL="514350" indent="-514350" algn="l" rtl="0">
              <a:buNone/>
            </a:pPr>
            <a:r>
              <a:rPr lang="en-US" dirty="0" smtClean="0"/>
              <a:t>3. </a:t>
            </a:r>
            <a:r>
              <a:rPr lang="en-US" dirty="0" smtClean="0">
                <a:solidFill>
                  <a:srgbClr val="FFFF00"/>
                </a:solidFill>
                <a:latin typeface="Aharoni" pitchFamily="2" charset="-79"/>
                <a:cs typeface="Aharoni" pitchFamily="2" charset="-79"/>
              </a:rPr>
              <a:t>Transhiatal esophagectomy</a:t>
            </a:r>
          </a:p>
          <a:p>
            <a:pPr marL="514350" indent="-514350" algn="l" rtl="0"/>
            <a:r>
              <a:rPr lang="en-US" dirty="0" smtClean="0"/>
              <a:t>Without a </a:t>
            </a:r>
            <a:r>
              <a:rPr lang="en-US" dirty="0" smtClean="0"/>
              <a:t>thoracotomy</a:t>
            </a:r>
            <a:endParaRPr lang="en-US" dirty="0" smtClean="0"/>
          </a:p>
          <a:p>
            <a:pPr marL="514350" indent="-514350" algn="l" rtl="0"/>
            <a:r>
              <a:rPr lang="en-US" dirty="0" smtClean="0"/>
              <a:t>For lower esophageal (adenocarcinoma) tumors.</a:t>
            </a:r>
          </a:p>
          <a:p>
            <a:pPr marL="514350" indent="-514350" algn="l" rtl="0">
              <a:buNone/>
            </a:pP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chemoradiotherapy</a:t>
            </a:r>
            <a:endParaRPr lang="ar-IQ" dirty="0"/>
          </a:p>
        </p:txBody>
      </p:sp>
      <p:sp>
        <p:nvSpPr>
          <p:cNvPr id="3" name="Content Placeholder 2"/>
          <p:cNvSpPr>
            <a:spLocks noGrp="1"/>
          </p:cNvSpPr>
          <p:nvPr>
            <p:ph idx="1"/>
          </p:nvPr>
        </p:nvSpPr>
        <p:spPr/>
        <p:txBody>
          <a:bodyPr/>
          <a:lstStyle/>
          <a:p>
            <a:pPr algn="l" rtl="0"/>
            <a:r>
              <a:rPr lang="en-US" dirty="0" smtClean="0"/>
              <a:t>It has better survival rate than radiotherapy alone.</a:t>
            </a:r>
          </a:p>
          <a:p>
            <a:pPr algn="l" rtl="0"/>
            <a:r>
              <a:rPr lang="en-US" dirty="0" smtClean="0"/>
              <a:t>It can cure certain cases of Squamous CA.</a:t>
            </a:r>
          </a:p>
          <a:p>
            <a:pPr algn="l" rtl="0"/>
            <a:r>
              <a:rPr lang="en-US" dirty="0" smtClean="0"/>
              <a:t>It can be used in patient unfit or refuse to do the surgery.</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Palliative treatment</a:t>
            </a:r>
            <a:endParaRPr lang="ar-IQ" dirty="0"/>
          </a:p>
        </p:txBody>
      </p:sp>
      <p:sp>
        <p:nvSpPr>
          <p:cNvPr id="3" name="Content Placeholder 2"/>
          <p:cNvSpPr>
            <a:spLocks noGrp="1"/>
          </p:cNvSpPr>
          <p:nvPr>
            <p:ph idx="1"/>
          </p:nvPr>
        </p:nvSpPr>
        <p:spPr/>
        <p:txBody>
          <a:bodyPr>
            <a:normAutofit/>
          </a:bodyPr>
          <a:lstStyle/>
          <a:p>
            <a:pPr algn="l" rtl="0"/>
            <a:r>
              <a:rPr lang="en-US" dirty="0" smtClean="0"/>
              <a:t>The aim of palliative treatment is to overcome debilitating or distressing symptoms.</a:t>
            </a:r>
          </a:p>
          <a:p>
            <a:pPr algn="l" rtl="0"/>
            <a:r>
              <a:rPr lang="en-US" dirty="0" smtClean="0"/>
              <a:t>The most important step is to restore swallowing and treat dysphagia by:</a:t>
            </a:r>
          </a:p>
          <a:p>
            <a:pPr marL="514350" indent="-514350" algn="l" rtl="0">
              <a:buAutoNum type="arabicPeriod"/>
            </a:pPr>
            <a:r>
              <a:rPr lang="en-US" dirty="0" smtClean="0"/>
              <a:t>intubation by </a:t>
            </a:r>
            <a:r>
              <a:rPr lang="en-US" dirty="0" smtClean="0">
                <a:solidFill>
                  <a:srgbClr val="FFFF00"/>
                </a:solidFill>
              </a:rPr>
              <a:t>a</a:t>
            </a:r>
            <a:r>
              <a:rPr lang="en-US" dirty="0" smtClean="0"/>
              <a:t>. plastic or rubber tube.</a:t>
            </a:r>
          </a:p>
          <a:p>
            <a:pPr marL="514350" indent="-514350" algn="l" rtl="0">
              <a:buNone/>
            </a:pPr>
            <a:r>
              <a:rPr lang="en-US" dirty="0" smtClean="0"/>
              <a:t>                             </a:t>
            </a:r>
            <a:r>
              <a:rPr lang="en-US" dirty="0" smtClean="0">
                <a:solidFill>
                  <a:srgbClr val="FFFF00"/>
                </a:solidFill>
              </a:rPr>
              <a:t> b</a:t>
            </a:r>
            <a:r>
              <a:rPr lang="en-US" dirty="0" smtClean="0"/>
              <a:t>. expanding metal stent.</a:t>
            </a:r>
          </a:p>
          <a:p>
            <a:pPr marL="514350" indent="-514350" algn="l" rtl="0">
              <a:buAutoNum type="arabicPeriod" startAt="2"/>
            </a:pPr>
            <a:r>
              <a:rPr lang="en-US" dirty="0" smtClean="0"/>
              <a:t>Endoscopic laser : to core a channel through the tumor.</a:t>
            </a:r>
          </a:p>
          <a:p>
            <a:pPr marL="514350" indent="-514350" algn="l" rtl="0">
              <a:buAutoNum type="arabicPeriod" startAt="2"/>
            </a:pPr>
            <a:r>
              <a:rPr lang="en-US" dirty="0" smtClean="0"/>
              <a:t>Brachytherapy. </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Motility disorder of the esophagus:</a:t>
            </a:r>
            <a:endParaRPr lang="ar-IQ" dirty="0"/>
          </a:p>
        </p:txBody>
      </p:sp>
      <p:sp>
        <p:nvSpPr>
          <p:cNvPr id="3" name="Content Placeholder 2"/>
          <p:cNvSpPr>
            <a:spLocks noGrp="1"/>
          </p:cNvSpPr>
          <p:nvPr>
            <p:ph idx="1"/>
          </p:nvPr>
        </p:nvSpPr>
        <p:spPr/>
        <p:txBody>
          <a:bodyPr/>
          <a:lstStyle/>
          <a:p>
            <a:pPr algn="l" rtl="0"/>
            <a:r>
              <a:rPr lang="en-US" dirty="0" smtClean="0"/>
              <a:t>A motility disorder can be diagnosed if there is dysphagia in the absence of a stricture.</a:t>
            </a:r>
          </a:p>
          <a:p>
            <a:pPr algn="l" rtl="0"/>
            <a:r>
              <a:rPr lang="en-US" dirty="0" smtClean="0"/>
              <a:t>The pain in these conditions can be caused by very high pressure or uncoordinated contractions( spasm).</a:t>
            </a: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المهندس للحاسبات 3\Desktop\Capture 33.PNG"/>
          <p:cNvPicPr>
            <a:picLocks noChangeAspect="1" noChangeArrowheads="1"/>
          </p:cNvPicPr>
          <p:nvPr/>
        </p:nvPicPr>
        <p:blipFill>
          <a:blip r:embed="rId2" cstate="print"/>
          <a:srcRect/>
          <a:stretch>
            <a:fillRect/>
          </a:stretch>
        </p:blipFill>
        <p:spPr bwMode="auto">
          <a:xfrm>
            <a:off x="1828800" y="657225"/>
            <a:ext cx="5486399" cy="55435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dirty="0" smtClean="0"/>
              <a:t>Achalasia</a:t>
            </a:r>
            <a:endParaRPr lang="ar-IQ" dirty="0"/>
          </a:p>
        </p:txBody>
      </p:sp>
      <p:sp>
        <p:nvSpPr>
          <p:cNvPr id="3" name="Content Placeholder 2"/>
          <p:cNvSpPr>
            <a:spLocks noGrp="1"/>
          </p:cNvSpPr>
          <p:nvPr>
            <p:ph idx="1"/>
          </p:nvPr>
        </p:nvSpPr>
        <p:spPr/>
        <p:txBody>
          <a:bodyPr>
            <a:normAutofit lnSpcReduction="10000"/>
          </a:bodyPr>
          <a:lstStyle/>
          <a:p>
            <a:pPr algn="l" rtl="0"/>
            <a:r>
              <a:rPr lang="en-US" dirty="0" smtClean="0"/>
              <a:t>Pathology and etiology:</a:t>
            </a:r>
          </a:p>
          <a:p>
            <a:pPr algn="l" rtl="0">
              <a:buNone/>
            </a:pPr>
            <a:r>
              <a:rPr lang="en-US" dirty="0" smtClean="0"/>
              <a:t>    Achalasia means failure to relax, its due to loss of ganglionic cell in the myenteric(Auerbach) plexus, its similar to chagas disease caused by trepanosoma cruzi in south America.</a:t>
            </a:r>
          </a:p>
          <a:p>
            <a:pPr algn="l" rtl="0">
              <a:buNone/>
            </a:pPr>
            <a:r>
              <a:rPr lang="en-US" dirty="0" smtClean="0"/>
              <a:t>There are early and late stages:</a:t>
            </a:r>
          </a:p>
          <a:p>
            <a:pPr algn="l" rtl="0">
              <a:buNone/>
            </a:pPr>
            <a:r>
              <a:rPr lang="en-US" dirty="0" smtClean="0"/>
              <a:t>1. Early (vigorous achalasia) there is inflammation and neural fibrosis but normal numbers of ganglionic cells. It cause uncoordinated contractions which cause pain more than food sticking.</a:t>
            </a:r>
          </a:p>
          <a:p>
            <a:pPr algn="l" rtl="0">
              <a:buNone/>
            </a:pPr>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t>2. late stage</a:t>
            </a:r>
          </a:p>
          <a:p>
            <a:pPr algn="l" rtl="0">
              <a:buNone/>
            </a:pPr>
            <a:r>
              <a:rPr lang="en-US" dirty="0" smtClean="0"/>
              <a:t>There is loss of ganglionic cells so contractions disappear and esophagus dilate and becomes tortuous with a persistent retention esophagitis due to fermentation of food residues which may increase incidence of esophageal carcinoma( Squamous).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lstStyle/>
          <a:p>
            <a:r>
              <a:rPr lang="en-US" dirty="0" smtClean="0"/>
              <a:t>Clinical features</a:t>
            </a:r>
            <a:endParaRPr lang="ar-IQ" dirty="0"/>
          </a:p>
        </p:txBody>
      </p:sp>
      <p:sp>
        <p:nvSpPr>
          <p:cNvPr id="3" name="Content Placeholder 2"/>
          <p:cNvSpPr>
            <a:spLocks noGrp="1"/>
          </p:cNvSpPr>
          <p:nvPr>
            <p:ph idx="1"/>
          </p:nvPr>
        </p:nvSpPr>
        <p:spPr/>
        <p:txBody>
          <a:bodyPr/>
          <a:lstStyle/>
          <a:p>
            <a:pPr algn="l" rtl="0"/>
            <a:r>
              <a:rPr lang="en-US" dirty="0" smtClean="0"/>
              <a:t>It affect any age but usually middle life.</a:t>
            </a:r>
          </a:p>
          <a:p>
            <a:pPr algn="l" rtl="0"/>
            <a:r>
              <a:rPr lang="en-US" dirty="0" smtClean="0"/>
              <a:t>Dysphagia</a:t>
            </a:r>
          </a:p>
          <a:p>
            <a:pPr algn="l" rtl="0"/>
            <a:r>
              <a:rPr lang="en-US" dirty="0" smtClean="0"/>
              <a:t>Pain in early stages</a:t>
            </a:r>
          </a:p>
          <a:p>
            <a:pPr algn="l" rtl="0"/>
            <a:r>
              <a:rPr lang="en-US" dirty="0" smtClean="0"/>
              <a:t>Regurgitation</a:t>
            </a:r>
          </a:p>
          <a:p>
            <a:pPr algn="l" rtl="0"/>
            <a:r>
              <a:rPr lang="en-US" dirty="0" smtClean="0"/>
              <a:t>Overspill into the trachea, especially at night. </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r>
              <a:rPr lang="en-US" dirty="0" smtClean="0"/>
              <a:t>Diagnosis</a:t>
            </a:r>
            <a:endParaRPr lang="ar-IQ" dirty="0"/>
          </a:p>
        </p:txBody>
      </p:sp>
      <p:sp>
        <p:nvSpPr>
          <p:cNvPr id="3" name="Content Placeholder 2"/>
          <p:cNvSpPr>
            <a:spLocks noGrp="1"/>
          </p:cNvSpPr>
          <p:nvPr>
            <p:ph idx="1"/>
          </p:nvPr>
        </p:nvSpPr>
        <p:spPr/>
        <p:txBody>
          <a:bodyPr>
            <a:normAutofit/>
          </a:bodyPr>
          <a:lstStyle/>
          <a:p>
            <a:pPr marL="514350" indent="-514350" algn="l" rtl="0">
              <a:buNone/>
            </a:pPr>
            <a:r>
              <a:rPr lang="en-US" dirty="0" smtClean="0"/>
              <a:t>1.Endoscopy: shows a tight cardia and food residue in the esophagus.</a:t>
            </a:r>
          </a:p>
          <a:p>
            <a:pPr marL="514350" indent="-514350" algn="l" rtl="0">
              <a:buNone/>
            </a:pPr>
            <a:r>
              <a:rPr lang="en-US" dirty="0" smtClean="0"/>
              <a:t>2. Barium radiology shows:</a:t>
            </a:r>
          </a:p>
          <a:p>
            <a:pPr marL="514350" indent="-514350" algn="l" rtl="0">
              <a:buNone/>
            </a:pPr>
            <a:r>
              <a:rPr lang="en-US" dirty="0" smtClean="0"/>
              <a:t>               a. bird beak sign</a:t>
            </a:r>
          </a:p>
          <a:p>
            <a:pPr marL="514350" indent="-514350" algn="l" rtl="0">
              <a:buNone/>
            </a:pPr>
            <a:r>
              <a:rPr lang="en-US" dirty="0" smtClean="0"/>
              <a:t>               b. absent gastric gas bubble.</a:t>
            </a:r>
          </a:p>
          <a:p>
            <a:pPr marL="514350" indent="-514350" algn="l" rtl="0">
              <a:buNone/>
            </a:pPr>
            <a:r>
              <a:rPr lang="en-US" dirty="0" smtClean="0"/>
              <a:t>These endoscopic and radiological features disappear in late stages.</a:t>
            </a:r>
          </a:p>
          <a:p>
            <a:pPr marL="514350" indent="-514350" algn="l" rtl="0">
              <a:buNone/>
            </a:pPr>
            <a:r>
              <a:rPr lang="en-US" dirty="0" smtClean="0"/>
              <a:t>3. Manometry : the LOS pressure is elevated due to non relaxation state.</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Malignant tumors</a:t>
            </a:r>
            <a:endParaRPr lang="ar-IQ" dirty="0"/>
          </a:p>
        </p:txBody>
      </p:sp>
      <p:sp>
        <p:nvSpPr>
          <p:cNvPr id="3" name="Content Placeholder 2"/>
          <p:cNvSpPr>
            <a:spLocks noGrp="1"/>
          </p:cNvSpPr>
          <p:nvPr>
            <p:ph idx="1"/>
          </p:nvPr>
        </p:nvSpPr>
        <p:spPr/>
        <p:txBody>
          <a:bodyPr/>
          <a:lstStyle/>
          <a:p>
            <a:pPr algn="l" rtl="0"/>
            <a:r>
              <a:rPr lang="en-US" dirty="0" smtClean="0"/>
              <a:t>In contrast to benign one, epithelial malignant tumors is more common than the non epithelial (melanoma).</a:t>
            </a:r>
          </a:p>
          <a:p>
            <a:pPr algn="l" rtl="0">
              <a:buNone/>
            </a:pPr>
            <a:r>
              <a:rPr lang="en-US" dirty="0" smtClean="0"/>
              <a:t> </a:t>
            </a:r>
            <a:r>
              <a:rPr lang="en-US" dirty="0" smtClean="0">
                <a:solidFill>
                  <a:srgbClr val="FFFF00"/>
                </a:solidFill>
                <a:latin typeface="Arial Black" pitchFamily="34" charset="0"/>
              </a:rPr>
              <a:t>Carcinoma of the esophagus:</a:t>
            </a:r>
          </a:p>
          <a:p>
            <a:pPr algn="l" rtl="0"/>
            <a:r>
              <a:rPr lang="en-US" dirty="0" smtClean="0"/>
              <a:t>It’s the 6</a:t>
            </a:r>
            <a:r>
              <a:rPr lang="en-US" baseline="30000" dirty="0" smtClean="0"/>
              <a:t>th</a:t>
            </a:r>
            <a:r>
              <a:rPr lang="en-US" dirty="0" smtClean="0"/>
              <a:t> most common cancer in world.</a:t>
            </a:r>
          </a:p>
          <a:p>
            <a:pPr algn="l" rtl="0"/>
            <a:r>
              <a:rPr lang="en-US" dirty="0" smtClean="0"/>
              <a:t>Affect adult patients</a:t>
            </a:r>
          </a:p>
          <a:p>
            <a:pPr algn="l" rtl="0"/>
            <a:r>
              <a:rPr lang="en-US" dirty="0" smtClean="0"/>
              <a:t>Poor survival, 5% live for 5 years.</a:t>
            </a:r>
          </a:p>
          <a:p>
            <a:pPr algn="l" rtl="0"/>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838200" y="304799"/>
            <a:ext cx="2047875" cy="510540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581400" y="304800"/>
            <a:ext cx="4895850" cy="5105400"/>
          </a:xfrm>
          <a:prstGeom prst="rect">
            <a:avLst/>
          </a:prstGeom>
          <a:noFill/>
          <a:ln w="9525">
            <a:noFill/>
            <a:miter lim="800000"/>
            <a:headEnd/>
            <a:tailEnd/>
          </a:ln>
        </p:spPr>
      </p:pic>
      <p:sp>
        <p:nvSpPr>
          <p:cNvPr id="7" name="TextBox 6"/>
          <p:cNvSpPr txBox="1"/>
          <p:nvPr/>
        </p:nvSpPr>
        <p:spPr>
          <a:xfrm>
            <a:off x="990600" y="609600"/>
            <a:ext cx="356188" cy="523220"/>
          </a:xfrm>
          <a:prstGeom prst="rect">
            <a:avLst/>
          </a:prstGeom>
          <a:noFill/>
        </p:spPr>
        <p:txBody>
          <a:bodyPr wrap="none" rtlCol="1">
            <a:spAutoFit/>
          </a:bodyPr>
          <a:lstStyle/>
          <a:p>
            <a:r>
              <a:rPr lang="en-US" sz="2800" dirty="0" smtClean="0">
                <a:solidFill>
                  <a:schemeClr val="bg1"/>
                </a:solidFill>
              </a:rPr>
              <a:t>a</a:t>
            </a:r>
            <a:endParaRPr lang="ar-IQ" sz="2800" dirty="0">
              <a:solidFill>
                <a:schemeClr val="bg1"/>
              </a:solidFill>
            </a:endParaRPr>
          </a:p>
        </p:txBody>
      </p:sp>
      <p:sp>
        <p:nvSpPr>
          <p:cNvPr id="8" name="TextBox 7"/>
          <p:cNvSpPr txBox="1"/>
          <p:nvPr/>
        </p:nvSpPr>
        <p:spPr>
          <a:xfrm>
            <a:off x="3810000" y="685800"/>
            <a:ext cx="373820" cy="523220"/>
          </a:xfrm>
          <a:prstGeom prst="rect">
            <a:avLst/>
          </a:prstGeom>
          <a:noFill/>
        </p:spPr>
        <p:txBody>
          <a:bodyPr wrap="none" rtlCol="1">
            <a:spAutoFit/>
          </a:bodyPr>
          <a:lstStyle/>
          <a:p>
            <a:r>
              <a:rPr lang="en-US" sz="2800" dirty="0" smtClean="0">
                <a:solidFill>
                  <a:schemeClr val="bg1"/>
                </a:solidFill>
              </a:rPr>
              <a:t>b</a:t>
            </a:r>
            <a:endParaRPr lang="ar-IQ" sz="2800" dirty="0">
              <a:solidFill>
                <a:schemeClr val="bg1"/>
              </a:solidFill>
            </a:endParaRPr>
          </a:p>
        </p:txBody>
      </p:sp>
      <p:sp>
        <p:nvSpPr>
          <p:cNvPr id="9" name="TextBox 8"/>
          <p:cNvSpPr txBox="1"/>
          <p:nvPr/>
        </p:nvSpPr>
        <p:spPr>
          <a:xfrm>
            <a:off x="685800" y="6019800"/>
            <a:ext cx="5336717" cy="707886"/>
          </a:xfrm>
          <a:prstGeom prst="rect">
            <a:avLst/>
          </a:prstGeom>
          <a:noFill/>
        </p:spPr>
        <p:txBody>
          <a:bodyPr wrap="none" rtlCol="1">
            <a:spAutoFit/>
          </a:bodyPr>
          <a:lstStyle/>
          <a:p>
            <a:r>
              <a:rPr lang="en-US" sz="2000" dirty="0" smtClean="0">
                <a:latin typeface="Arial Black" pitchFamily="34" charset="0"/>
              </a:rPr>
              <a:t>Figure8</a:t>
            </a:r>
            <a:r>
              <a:rPr lang="en-US" sz="2000" dirty="0" smtClean="0"/>
              <a:t>: </a:t>
            </a:r>
            <a:r>
              <a:rPr lang="en-US" sz="2000" dirty="0" smtClean="0"/>
              <a:t>a. bird beak</a:t>
            </a:r>
          </a:p>
          <a:p>
            <a:r>
              <a:rPr lang="en-US" sz="2000" dirty="0" smtClean="0"/>
              <a:t>           </a:t>
            </a:r>
            <a:r>
              <a:rPr lang="en-US" sz="2000" dirty="0" smtClean="0"/>
              <a:t>        </a:t>
            </a:r>
            <a:r>
              <a:rPr lang="en-US" sz="2000" dirty="0" smtClean="0"/>
              <a:t>b. dilated and tortuous esophagus.</a:t>
            </a:r>
            <a:endParaRPr lang="ar-IQ"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dirty="0" smtClean="0"/>
              <a:t>Treatment</a:t>
            </a:r>
            <a:endParaRPr lang="ar-IQ" dirty="0"/>
          </a:p>
        </p:txBody>
      </p:sp>
      <p:sp>
        <p:nvSpPr>
          <p:cNvPr id="3" name="Content Placeholder 2"/>
          <p:cNvSpPr>
            <a:spLocks noGrp="1"/>
          </p:cNvSpPr>
          <p:nvPr>
            <p:ph idx="1"/>
          </p:nvPr>
        </p:nvSpPr>
        <p:spPr/>
        <p:txBody>
          <a:bodyPr/>
          <a:lstStyle/>
          <a:p>
            <a:pPr marL="514350" indent="-514350" algn="l" rtl="0">
              <a:buFont typeface="+mj-lt"/>
              <a:buAutoNum type="arabicPeriod"/>
            </a:pPr>
            <a:r>
              <a:rPr lang="en-US" dirty="0" smtClean="0"/>
              <a:t>Pneumatic dilatation by stretching the cardia with balloon to disrupt the muscles.</a:t>
            </a:r>
          </a:p>
          <a:p>
            <a:pPr marL="514350" indent="-514350" algn="l" rtl="0">
              <a:buNone/>
            </a:pPr>
            <a:r>
              <a:rPr lang="en-US" dirty="0" smtClean="0"/>
              <a:t>     its curable in 75-85 % of cases.</a:t>
            </a:r>
          </a:p>
          <a:p>
            <a:pPr marL="514350" indent="-514350" algn="l" rtl="0">
              <a:buAutoNum type="arabicPeriod" startAt="2"/>
            </a:pPr>
            <a:r>
              <a:rPr lang="en-US" dirty="0" smtClean="0"/>
              <a:t>Heller myotomy:</a:t>
            </a:r>
          </a:p>
          <a:p>
            <a:pPr marL="514350" indent="-514350" algn="l" rtl="0">
              <a:buNone/>
            </a:pPr>
            <a:r>
              <a:rPr lang="en-US" dirty="0" smtClean="0"/>
              <a:t>     by cutting the muscle of the lower esophagus and cardia, its curable in 90% of cases.</a:t>
            </a:r>
          </a:p>
          <a:p>
            <a:pPr marL="514350" indent="-514350" algn="l" rtl="0">
              <a:buNone/>
            </a:pPr>
            <a:r>
              <a:rPr lang="en-US" dirty="0" smtClean="0"/>
              <a:t>     the major side effect is reflux, so it can be treated by anterior fundoplication.</a:t>
            </a:r>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buNone/>
            </a:pPr>
            <a:r>
              <a:rPr lang="en-US" dirty="0" smtClean="0"/>
              <a:t>3. botulinum toxin: by endoscopic injection, it can be repeated in few months, it should be avoided in elderly.</a:t>
            </a:r>
          </a:p>
          <a:p>
            <a:pPr algn="l" rtl="0">
              <a:buNone/>
            </a:pPr>
            <a:r>
              <a:rPr lang="en-US" dirty="0" smtClean="0"/>
              <a:t>4. Drugs:</a:t>
            </a:r>
          </a:p>
          <a:p>
            <a:pPr algn="l" rtl="0">
              <a:buNone/>
            </a:pPr>
            <a:r>
              <a:rPr lang="en-US" dirty="0" smtClean="0"/>
              <a:t>   Ca channel blockers and nitrates can be used for a short period.</a:t>
            </a:r>
          </a:p>
          <a:p>
            <a:pPr algn="l" rtl="0">
              <a:buNone/>
            </a:pP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solidFill>
                  <a:srgbClr val="FFFF00"/>
                </a:solidFill>
                <a:latin typeface="+mj-lt"/>
              </a:rPr>
              <a:t>Pseudoachalasia</a:t>
            </a:r>
            <a:r>
              <a:rPr lang="en-US" dirty="0" smtClean="0"/>
              <a:t>:</a:t>
            </a:r>
          </a:p>
          <a:p>
            <a:pPr algn="l" rtl="0">
              <a:buNone/>
            </a:pPr>
            <a:r>
              <a:rPr lang="en-US" dirty="0" smtClean="0"/>
              <a:t>   achalasia like disorder caused by benign or malignant tumor of the cardia which prevent sphincter relaxation.</a:t>
            </a:r>
          </a:p>
          <a:p>
            <a:pPr algn="l" rtl="0">
              <a:buNone/>
            </a:pPr>
            <a:r>
              <a:rPr lang="en-US" dirty="0" smtClean="0"/>
              <a:t>   It </a:t>
            </a:r>
            <a:r>
              <a:rPr lang="en-US" dirty="0" smtClean="0"/>
              <a:t>can be caused by bronchial or pancreatic tumors.</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esophageal spasm</a:t>
            </a:r>
            <a:endParaRPr lang="ar-IQ" dirty="0"/>
          </a:p>
        </p:txBody>
      </p:sp>
      <p:sp>
        <p:nvSpPr>
          <p:cNvPr id="3" name="Content Placeholder 2"/>
          <p:cNvSpPr>
            <a:spLocks noGrp="1"/>
          </p:cNvSpPr>
          <p:nvPr>
            <p:ph idx="1"/>
          </p:nvPr>
        </p:nvSpPr>
        <p:spPr/>
        <p:txBody>
          <a:bodyPr>
            <a:normAutofit/>
          </a:bodyPr>
          <a:lstStyle/>
          <a:p>
            <a:pPr algn="l" rtl="0"/>
            <a:r>
              <a:rPr lang="en-US" dirty="0" smtClean="0"/>
              <a:t>There is incooardinated contractions of the esophagus, usually affect the lower two thirds.</a:t>
            </a:r>
          </a:p>
          <a:p>
            <a:pPr algn="l" rtl="0"/>
            <a:r>
              <a:rPr lang="en-US" dirty="0" smtClean="0"/>
              <a:t>The pressure inside esophagus may reach </a:t>
            </a:r>
          </a:p>
          <a:p>
            <a:pPr algn="l" rtl="0">
              <a:buNone/>
            </a:pPr>
            <a:r>
              <a:rPr lang="en-US" dirty="0" smtClean="0"/>
              <a:t>   400-500mmHg.</a:t>
            </a:r>
          </a:p>
          <a:p>
            <a:pPr algn="l" rtl="0"/>
            <a:r>
              <a:rPr lang="en-US" dirty="0" smtClean="0"/>
              <a:t>Clinically there is chest pain and dysphagia.</a:t>
            </a:r>
          </a:p>
          <a:p>
            <a:pPr algn="l" rtl="0"/>
            <a:r>
              <a:rPr lang="en-US" dirty="0" smtClean="0"/>
              <a:t>Diagnosis by manometry, and corkscrew esophagus at barium swallow.</a:t>
            </a:r>
          </a:p>
          <a:p>
            <a:pPr algn="l" rtl="0"/>
            <a:r>
              <a:rPr lang="en-US" dirty="0" smtClean="0"/>
              <a:t>Treatment: Ca blockers, endoscopic treatments and vasodilators have transient effect.</a:t>
            </a:r>
          </a:p>
          <a:p>
            <a:pPr algn="l" rtl="0"/>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819400" y="381000"/>
            <a:ext cx="3200400" cy="5172075"/>
          </a:xfrm>
          <a:prstGeom prst="rect">
            <a:avLst/>
          </a:prstGeom>
          <a:noFill/>
          <a:ln w="9525">
            <a:noFill/>
            <a:miter lim="800000"/>
            <a:headEnd/>
            <a:tailEnd/>
          </a:ln>
        </p:spPr>
      </p:pic>
      <p:sp>
        <p:nvSpPr>
          <p:cNvPr id="3" name="TextBox 2"/>
          <p:cNvSpPr txBox="1"/>
          <p:nvPr/>
        </p:nvSpPr>
        <p:spPr>
          <a:xfrm>
            <a:off x="1295400" y="5791200"/>
            <a:ext cx="7239000" cy="830997"/>
          </a:xfrm>
          <a:prstGeom prst="rect">
            <a:avLst/>
          </a:prstGeom>
          <a:noFill/>
        </p:spPr>
        <p:txBody>
          <a:bodyPr wrap="square" rtlCol="1">
            <a:spAutoFit/>
          </a:bodyPr>
          <a:lstStyle/>
          <a:p>
            <a:r>
              <a:rPr lang="en-US" sz="2400" b="1" dirty="0" smtClean="0"/>
              <a:t>Figure9:</a:t>
            </a:r>
            <a:r>
              <a:rPr lang="en-US" sz="2400" dirty="0" smtClean="0"/>
              <a:t> </a:t>
            </a:r>
            <a:r>
              <a:rPr lang="en-US" sz="2400" dirty="0" smtClean="0"/>
              <a:t>Corkscrew oesophagus in diffuse oesophageal spasm</a:t>
            </a:r>
            <a:endParaRPr lang="ar-IQ"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t>Extended surgical myotomy improve dysphagia but not chest pain.</a:t>
            </a:r>
          </a:p>
          <a:p>
            <a:pPr algn="l" rtl="0">
              <a:buNone/>
            </a:pPr>
            <a:endParaRPr lang="en-US" dirty="0" smtClean="0"/>
          </a:p>
          <a:p>
            <a:pPr algn="l" rtl="0">
              <a:buNone/>
            </a:pPr>
            <a:r>
              <a:rPr lang="en-US" dirty="0" smtClean="0">
                <a:solidFill>
                  <a:srgbClr val="FFFF00"/>
                </a:solidFill>
                <a:latin typeface="+mj-lt"/>
              </a:rPr>
              <a:t>Nutcracker esophagus:</a:t>
            </a:r>
          </a:p>
          <a:p>
            <a:pPr algn="l" rtl="0"/>
            <a:r>
              <a:rPr lang="en-US" dirty="0" smtClean="0"/>
              <a:t>The pressure inside reach 180mmHg.</a:t>
            </a:r>
          </a:p>
          <a:p>
            <a:pPr algn="l" rtl="0"/>
            <a:r>
              <a:rPr lang="en-US" dirty="0" smtClean="0"/>
              <a:t>It present with chest pain which is caused by reflux rather than the pressure, so its treated by antacid agents.</a:t>
            </a:r>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Pharyngeal and esophageal diverticula</a:t>
            </a:r>
            <a:endParaRPr lang="ar-IQ" dirty="0"/>
          </a:p>
        </p:txBody>
      </p:sp>
      <p:sp>
        <p:nvSpPr>
          <p:cNvPr id="4" name="Text Placeholder 3"/>
          <p:cNvSpPr>
            <a:spLocks noGrp="1"/>
          </p:cNvSpPr>
          <p:nvPr>
            <p:ph type="body" idx="1"/>
          </p:nvPr>
        </p:nvSpPr>
        <p:spPr/>
        <p:txBody>
          <a:bodyPr/>
          <a:lstStyle/>
          <a:p>
            <a:r>
              <a:rPr lang="en-US" dirty="0" smtClean="0"/>
              <a:t>Pulsion diverticula</a:t>
            </a:r>
            <a:endParaRPr lang="ar-IQ" dirty="0"/>
          </a:p>
        </p:txBody>
      </p:sp>
      <p:sp>
        <p:nvSpPr>
          <p:cNvPr id="6" name="Text Placeholder 5"/>
          <p:cNvSpPr>
            <a:spLocks noGrp="1"/>
          </p:cNvSpPr>
          <p:nvPr>
            <p:ph type="body" sz="half" idx="3"/>
          </p:nvPr>
        </p:nvSpPr>
        <p:spPr/>
        <p:txBody>
          <a:bodyPr/>
          <a:lstStyle/>
          <a:p>
            <a:r>
              <a:rPr lang="en-US" dirty="0" smtClean="0"/>
              <a:t>Traction diverticula</a:t>
            </a:r>
            <a:endParaRPr lang="ar-IQ" dirty="0"/>
          </a:p>
        </p:txBody>
      </p:sp>
      <p:sp>
        <p:nvSpPr>
          <p:cNvPr id="5" name="Content Placeholder 4"/>
          <p:cNvSpPr>
            <a:spLocks noGrp="1"/>
          </p:cNvSpPr>
          <p:nvPr>
            <p:ph sz="quarter" idx="2"/>
          </p:nvPr>
        </p:nvSpPr>
        <p:spPr/>
        <p:txBody>
          <a:bodyPr/>
          <a:lstStyle/>
          <a:p>
            <a:pPr algn="l" rtl="0"/>
            <a:r>
              <a:rPr lang="en-US" dirty="0" smtClean="0"/>
              <a:t>False diverticula</a:t>
            </a:r>
          </a:p>
          <a:p>
            <a:pPr algn="l" rtl="0"/>
            <a:r>
              <a:rPr lang="en-US" dirty="0" smtClean="0"/>
              <a:t>More common</a:t>
            </a:r>
          </a:p>
          <a:p>
            <a:pPr algn="l" rtl="0"/>
            <a:r>
              <a:rPr lang="en-US" dirty="0" smtClean="0"/>
              <a:t>Result due to rise in pressure, at a weak point.</a:t>
            </a:r>
            <a:endParaRPr lang="ar-IQ" dirty="0"/>
          </a:p>
        </p:txBody>
      </p:sp>
      <p:sp>
        <p:nvSpPr>
          <p:cNvPr id="7" name="Content Placeholder 6"/>
          <p:cNvSpPr>
            <a:spLocks noGrp="1"/>
          </p:cNvSpPr>
          <p:nvPr>
            <p:ph sz="quarter" idx="4"/>
          </p:nvPr>
        </p:nvSpPr>
        <p:spPr/>
        <p:txBody>
          <a:bodyPr/>
          <a:lstStyle/>
          <a:p>
            <a:pPr algn="l" rtl="0"/>
            <a:r>
              <a:rPr lang="en-US" dirty="0" smtClean="0"/>
              <a:t>True diverticula</a:t>
            </a:r>
          </a:p>
          <a:p>
            <a:pPr algn="l" rtl="0"/>
            <a:r>
              <a:rPr lang="en-US" dirty="0" smtClean="0"/>
              <a:t>Less common</a:t>
            </a:r>
          </a:p>
          <a:p>
            <a:pPr algn="l" rtl="0"/>
            <a:r>
              <a:rPr lang="en-US" dirty="0" smtClean="0"/>
              <a:t>Due to granulomatous disease affecting the tracheobroncheal L,Ns.</a:t>
            </a:r>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481388" y="266700"/>
            <a:ext cx="2181225" cy="6324600"/>
          </a:xfrm>
          <a:prstGeom prst="rect">
            <a:avLst/>
          </a:prstGeom>
          <a:noFill/>
          <a:ln w="9525">
            <a:noFill/>
            <a:miter lim="800000"/>
            <a:headEnd/>
            <a:tailEnd/>
          </a:ln>
        </p:spPr>
      </p:pic>
      <p:sp>
        <p:nvSpPr>
          <p:cNvPr id="6" name="TextBox 5"/>
          <p:cNvSpPr txBox="1"/>
          <p:nvPr/>
        </p:nvSpPr>
        <p:spPr>
          <a:xfrm>
            <a:off x="381001" y="1447800"/>
            <a:ext cx="2590800" cy="1200329"/>
          </a:xfrm>
          <a:prstGeom prst="rect">
            <a:avLst/>
          </a:prstGeom>
          <a:noFill/>
        </p:spPr>
        <p:txBody>
          <a:bodyPr wrap="square" rtlCol="1">
            <a:spAutoFit/>
          </a:bodyPr>
          <a:lstStyle/>
          <a:p>
            <a:r>
              <a:rPr lang="en-US" sz="2400" b="1" dirty="0" smtClean="0"/>
              <a:t>Figure10: </a:t>
            </a:r>
          </a:p>
          <a:p>
            <a:r>
              <a:rPr lang="en-US" sz="2400" b="1" dirty="0" smtClean="0"/>
              <a:t>a </a:t>
            </a:r>
            <a:r>
              <a:rPr lang="en-US" sz="2400" b="1" dirty="0" smtClean="0"/>
              <a:t>traction diverticulum.</a:t>
            </a:r>
            <a:endParaRPr lang="ar-IQ"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Zinker diverticulum(pharyngeal pouch)</a:t>
            </a:r>
            <a:endParaRPr lang="ar-IQ" dirty="0"/>
          </a:p>
        </p:txBody>
      </p:sp>
      <p:sp>
        <p:nvSpPr>
          <p:cNvPr id="3" name="Content Placeholder 2"/>
          <p:cNvSpPr>
            <a:spLocks noGrp="1"/>
          </p:cNvSpPr>
          <p:nvPr>
            <p:ph idx="1"/>
          </p:nvPr>
        </p:nvSpPr>
        <p:spPr/>
        <p:txBody>
          <a:bodyPr>
            <a:normAutofit/>
          </a:bodyPr>
          <a:lstStyle/>
          <a:p>
            <a:pPr algn="l" rtl="0"/>
            <a:r>
              <a:rPr lang="en-US" dirty="0" smtClean="0"/>
              <a:t>It’s a pulsion diverticulum</a:t>
            </a:r>
          </a:p>
          <a:p>
            <a:pPr algn="l" rtl="0"/>
            <a:r>
              <a:rPr lang="en-US" dirty="0" smtClean="0"/>
              <a:t>It protrude posteriorly above cricopharyngeal muscle through the dehiscence of killian. </a:t>
            </a:r>
          </a:p>
          <a:p>
            <a:pPr algn="l" rtl="0"/>
            <a:r>
              <a:rPr lang="en-US" dirty="0" smtClean="0"/>
              <a:t>Clinically it present with </a:t>
            </a:r>
            <a:r>
              <a:rPr lang="en-US" dirty="0" smtClean="0">
                <a:solidFill>
                  <a:srgbClr val="FFFF00"/>
                </a:solidFill>
              </a:rPr>
              <a:t>pharyngeal dysphagia </a:t>
            </a:r>
            <a:r>
              <a:rPr lang="en-US" dirty="0" smtClean="0"/>
              <a:t>as there is incoordinate contractions and hence swallowing</a:t>
            </a:r>
          </a:p>
          <a:p>
            <a:pPr algn="l" rtl="0"/>
            <a:r>
              <a:rPr lang="en-US" dirty="0" smtClean="0"/>
              <a:t>Then as the pouch increase in size it descend into the mediastinum and become filled with food causing </a:t>
            </a:r>
            <a:r>
              <a:rPr lang="en-US" dirty="0" smtClean="0">
                <a:solidFill>
                  <a:srgbClr val="FFFF00"/>
                </a:solidFill>
              </a:rPr>
              <a:t>halitosis and esophageal dysphagia.  </a:t>
            </a:r>
            <a:endParaRPr lang="ar-IQ"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096000" cy="1143000"/>
          </a:xfrm>
        </p:spPr>
        <p:txBody>
          <a:bodyPr>
            <a:normAutofit fontScale="90000"/>
          </a:bodyPr>
          <a:lstStyle/>
          <a:p>
            <a:r>
              <a:rPr lang="en-US" dirty="0" smtClean="0"/>
              <a:t>Pathology and etiology</a:t>
            </a:r>
            <a:endParaRPr lang="ar-IQ" dirty="0"/>
          </a:p>
        </p:txBody>
      </p:sp>
      <p:sp>
        <p:nvSpPr>
          <p:cNvPr id="5" name="Content Placeholder 4"/>
          <p:cNvSpPr>
            <a:spLocks noGrp="1"/>
          </p:cNvSpPr>
          <p:nvPr>
            <p:ph idx="1"/>
          </p:nvPr>
        </p:nvSpPr>
        <p:spPr/>
        <p:txBody>
          <a:bodyPr/>
          <a:lstStyle/>
          <a:p>
            <a:pPr marL="514350" indent="-514350" algn="l" rtl="0">
              <a:buFont typeface="+mj-lt"/>
              <a:buAutoNum type="arabicPeriod"/>
            </a:pPr>
            <a:r>
              <a:rPr lang="en-US" dirty="0" smtClean="0"/>
              <a:t>Squamous cell CA: </a:t>
            </a:r>
          </a:p>
          <a:p>
            <a:pPr marL="514350" indent="-514350" algn="l" rtl="0">
              <a:buNone/>
            </a:pPr>
            <a:r>
              <a:rPr lang="en-US" dirty="0" smtClean="0"/>
              <a:t>      more common worldwide and affect the upper two-thirds of the esophagus.</a:t>
            </a:r>
          </a:p>
          <a:p>
            <a:pPr marL="514350" indent="-514350" algn="l" rtl="0">
              <a:buNone/>
            </a:pPr>
            <a:r>
              <a:rPr lang="en-US" dirty="0" smtClean="0"/>
              <a:t>2. adenocarcinoma:</a:t>
            </a:r>
          </a:p>
          <a:p>
            <a:pPr marL="514350" indent="-514350" algn="l" rtl="0">
              <a:buNone/>
            </a:pPr>
            <a:r>
              <a:rPr lang="en-US" dirty="0" smtClean="0"/>
              <a:t>     More common in western countries and its incidence is increasing.</a:t>
            </a:r>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410200"/>
          </a:xfrm>
        </p:spPr>
        <p:txBody>
          <a:bodyPr>
            <a:normAutofit/>
          </a:bodyPr>
          <a:lstStyle/>
          <a:p>
            <a:pPr algn="l" rtl="0">
              <a:buNone/>
            </a:pPr>
            <a:r>
              <a:rPr lang="en-US" dirty="0" smtClean="0"/>
              <a:t>Treatment:</a:t>
            </a:r>
          </a:p>
          <a:p>
            <a:pPr marL="514350" indent="-514350" algn="l" rtl="0">
              <a:buAutoNum type="arabicPeriod"/>
            </a:pPr>
            <a:r>
              <a:rPr lang="en-US" dirty="0" smtClean="0"/>
              <a:t>Surgery ( less than 3cm)</a:t>
            </a:r>
          </a:p>
          <a:p>
            <a:pPr marL="514350" indent="-514350" algn="l" rtl="0">
              <a:buAutoNum type="arabicPeriod"/>
            </a:pPr>
            <a:r>
              <a:rPr lang="en-US" dirty="0" smtClean="0"/>
              <a:t>Endoscopy( more than 3cm)</a:t>
            </a:r>
          </a:p>
          <a:p>
            <a:pPr marL="514350" indent="-514350" algn="l" rtl="0">
              <a:buNone/>
            </a:pPr>
            <a:endParaRPr lang="en-US" dirty="0" smtClean="0"/>
          </a:p>
          <a:p>
            <a:pPr marL="514350" indent="-514350" algn="l" rtl="0">
              <a:buNone/>
            </a:pPr>
            <a:r>
              <a:rPr lang="en-US" dirty="0" smtClean="0"/>
              <a:t>This diverticulum is precancerous.</a:t>
            </a:r>
          </a:p>
          <a:p>
            <a:pPr marL="514350" indent="-514350" algn="l" rtl="0">
              <a:buNone/>
            </a:pPr>
            <a:endParaRPr lang="en-US" dirty="0" smtClean="0"/>
          </a:p>
          <a:p>
            <a:pPr marL="514350" indent="-514350" algn="l" rtl="0">
              <a:buNone/>
            </a:pPr>
            <a:r>
              <a:rPr lang="en-US" dirty="0" smtClean="0">
                <a:solidFill>
                  <a:srgbClr val="FFFF00"/>
                </a:solidFill>
                <a:latin typeface="+mj-lt"/>
              </a:rPr>
              <a:t>Epiphrenic diverticula:</a:t>
            </a:r>
          </a:p>
          <a:p>
            <a:pPr marL="514350" indent="-514350" algn="l" rtl="0">
              <a:buNone/>
            </a:pPr>
            <a:r>
              <a:rPr lang="en-US" dirty="0" smtClean="0"/>
              <a:t>       Are pulsion diverticula, at the lower esophagus, above the diaghram, they may attain very large size but with few symptoms .</a:t>
            </a:r>
          </a:p>
          <a:p>
            <a:pPr marL="514350" indent="-514350" algn="l" rtl="0">
              <a:buNone/>
            </a:pPr>
            <a:endParaRPr lang="en-US" dirty="0" smtClean="0"/>
          </a:p>
          <a:p>
            <a:pPr marL="514350" indent="-514350" algn="l" rtl="0">
              <a:buNone/>
            </a:pPr>
            <a:endParaRPr lang="ar-IQ"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t>Its caused by mechanical or functional disorder( achalasia)</a:t>
            </a:r>
          </a:p>
          <a:p>
            <a:pPr algn="l" rtl="0"/>
            <a:r>
              <a:rPr lang="en-US" dirty="0" smtClean="0"/>
              <a:t>Treatment by excision of the diverticulum and treatment of the underlying cause.  </a:t>
            </a: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lstStyle/>
          <a:p>
            <a:r>
              <a:rPr lang="en-US" dirty="0" smtClean="0"/>
              <a:t>Schatzki ring</a:t>
            </a:r>
            <a:endParaRPr lang="ar-IQ" dirty="0"/>
          </a:p>
        </p:txBody>
      </p:sp>
      <p:sp>
        <p:nvSpPr>
          <p:cNvPr id="3" name="Content Placeholder 2"/>
          <p:cNvSpPr>
            <a:spLocks noGrp="1"/>
          </p:cNvSpPr>
          <p:nvPr>
            <p:ph idx="1"/>
          </p:nvPr>
        </p:nvSpPr>
        <p:spPr/>
        <p:txBody>
          <a:bodyPr>
            <a:normAutofit/>
          </a:bodyPr>
          <a:lstStyle/>
          <a:p>
            <a:pPr algn="l" rtl="0"/>
            <a:r>
              <a:rPr lang="en-US" dirty="0" smtClean="0"/>
              <a:t>Is a circular ring at the distal esophagus, at the squamocolumnar junction.</a:t>
            </a:r>
          </a:p>
          <a:p>
            <a:pPr algn="l" rtl="0"/>
            <a:r>
              <a:rPr lang="en-US" dirty="0" smtClean="0"/>
              <a:t>The cause is unknown but there is association with reflux and sliding hernia</a:t>
            </a:r>
          </a:p>
          <a:p>
            <a:pPr algn="l" rtl="0"/>
            <a:r>
              <a:rPr lang="en-US" dirty="0" smtClean="0"/>
              <a:t>Its asymptomatic, may cause dysphagia.</a:t>
            </a:r>
          </a:p>
          <a:p>
            <a:pPr algn="l" rtl="0"/>
            <a:r>
              <a:rPr lang="en-US" dirty="0" smtClean="0"/>
              <a:t>Treatment:</a:t>
            </a:r>
          </a:p>
          <a:p>
            <a:pPr algn="l" rtl="0"/>
            <a:r>
              <a:rPr lang="en-US" dirty="0" smtClean="0"/>
              <a:t>Small one need no treatment</a:t>
            </a:r>
          </a:p>
          <a:p>
            <a:pPr algn="l" rtl="0"/>
            <a:r>
              <a:rPr lang="en-US" dirty="0" smtClean="0"/>
              <a:t>Large ring require dilatation and medical anti reflux agents.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676400" y="304800"/>
            <a:ext cx="4905375" cy="4953000"/>
          </a:xfrm>
          <a:prstGeom prst="rect">
            <a:avLst/>
          </a:prstGeom>
          <a:noFill/>
          <a:ln w="9525">
            <a:noFill/>
            <a:miter lim="800000"/>
            <a:headEnd/>
            <a:tailEnd/>
          </a:ln>
        </p:spPr>
      </p:pic>
      <p:sp>
        <p:nvSpPr>
          <p:cNvPr id="7" name="TextBox 6"/>
          <p:cNvSpPr txBox="1"/>
          <p:nvPr/>
        </p:nvSpPr>
        <p:spPr>
          <a:xfrm>
            <a:off x="1295400" y="5943600"/>
            <a:ext cx="4871847" cy="461665"/>
          </a:xfrm>
          <a:prstGeom prst="rect">
            <a:avLst/>
          </a:prstGeom>
          <a:noFill/>
        </p:spPr>
        <p:txBody>
          <a:bodyPr wrap="none" rtlCol="1">
            <a:spAutoFit/>
          </a:bodyPr>
          <a:lstStyle/>
          <a:p>
            <a:r>
              <a:rPr lang="en-US" sz="2400" b="1" dirty="0" smtClean="0"/>
              <a:t>Figure11: </a:t>
            </a:r>
            <a:r>
              <a:rPr lang="en-US" sz="2400" dirty="0" smtClean="0"/>
              <a:t>epiphrenic diverticulum</a:t>
            </a:r>
            <a:endParaRPr lang="ar-IQ"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209800" y="457200"/>
            <a:ext cx="3895725" cy="4810125"/>
          </a:xfrm>
          <a:prstGeom prst="rect">
            <a:avLst/>
          </a:prstGeom>
          <a:noFill/>
          <a:ln w="9525">
            <a:noFill/>
            <a:miter lim="800000"/>
            <a:headEnd/>
            <a:tailEnd/>
          </a:ln>
        </p:spPr>
      </p:pic>
      <p:sp>
        <p:nvSpPr>
          <p:cNvPr id="3" name="TextBox 2"/>
          <p:cNvSpPr txBox="1"/>
          <p:nvPr/>
        </p:nvSpPr>
        <p:spPr>
          <a:xfrm>
            <a:off x="2133600" y="5638800"/>
            <a:ext cx="7239000" cy="461665"/>
          </a:xfrm>
          <a:prstGeom prst="rect">
            <a:avLst/>
          </a:prstGeom>
          <a:noFill/>
        </p:spPr>
        <p:txBody>
          <a:bodyPr wrap="square" rtlCol="1">
            <a:spAutoFit/>
          </a:bodyPr>
          <a:lstStyle/>
          <a:p>
            <a:r>
              <a:rPr lang="en-US" sz="2400" b="1" dirty="0" smtClean="0"/>
              <a:t>Figure12:</a:t>
            </a:r>
            <a:r>
              <a:rPr lang="en-US" sz="2400" dirty="0" smtClean="0"/>
              <a:t> </a:t>
            </a:r>
            <a:r>
              <a:rPr lang="en-US" sz="2400" dirty="0" smtClean="0"/>
              <a:t>Schatzki’s ring.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Plummer- </a:t>
            </a:r>
            <a:r>
              <a:rPr lang="en-US" dirty="0" err="1" smtClean="0"/>
              <a:t>vinson</a:t>
            </a:r>
            <a:r>
              <a:rPr lang="en-US" dirty="0" smtClean="0"/>
              <a:t> syndrome</a:t>
            </a:r>
            <a:endParaRPr lang="ar-IQ" dirty="0"/>
          </a:p>
        </p:txBody>
      </p:sp>
      <p:sp>
        <p:nvSpPr>
          <p:cNvPr id="3" name="Content Placeholder 2"/>
          <p:cNvSpPr>
            <a:spLocks noGrp="1"/>
          </p:cNvSpPr>
          <p:nvPr>
            <p:ph idx="1"/>
          </p:nvPr>
        </p:nvSpPr>
        <p:spPr/>
        <p:txBody>
          <a:bodyPr/>
          <a:lstStyle/>
          <a:p>
            <a:pPr algn="l" rtl="0"/>
            <a:r>
              <a:rPr lang="en-US" dirty="0" smtClean="0"/>
              <a:t>Also called paterson-kelly or sideroplastic anemia</a:t>
            </a:r>
          </a:p>
          <a:p>
            <a:pPr algn="l" rtl="0"/>
            <a:r>
              <a:rPr lang="en-US" dirty="0" smtClean="0"/>
              <a:t>Clinically present with</a:t>
            </a:r>
          </a:p>
          <a:p>
            <a:pPr marL="514350" indent="-514350" algn="l" rtl="0">
              <a:buFont typeface="+mj-lt"/>
              <a:buAutoNum type="arabicPeriod"/>
            </a:pPr>
            <a:r>
              <a:rPr lang="en-US" dirty="0" smtClean="0"/>
              <a:t>Dysphagia by the post cricoid web</a:t>
            </a:r>
          </a:p>
          <a:p>
            <a:pPr marL="514350" indent="-514350" algn="l" rtl="0">
              <a:buFont typeface="+mj-lt"/>
              <a:buAutoNum type="arabicPeriod"/>
            </a:pPr>
            <a:r>
              <a:rPr lang="en-US" dirty="0" smtClean="0"/>
              <a:t>Iron deficiency anemia</a:t>
            </a:r>
          </a:p>
          <a:p>
            <a:pPr marL="514350" indent="-514350" algn="l" rtl="0">
              <a:buFont typeface="+mj-lt"/>
              <a:buAutoNum type="arabicPeriod"/>
            </a:pPr>
            <a:r>
              <a:rPr lang="en-US" dirty="0" smtClean="0"/>
              <a:t>Glossitis and koilonychia</a:t>
            </a:r>
          </a:p>
          <a:p>
            <a:pPr marL="514350" indent="-514350" algn="l" rtl="0">
              <a:buFont typeface="+mj-lt"/>
              <a:buAutoNum type="arabicPeriod"/>
            </a:pPr>
            <a:r>
              <a:rPr lang="en-US" dirty="0" smtClean="0"/>
              <a:t>Some patients may develop leukoplakia so it may cause cancer.</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Paraesophageal (rolling) hernia</a:t>
            </a:r>
            <a:endParaRPr lang="ar-IQ" dirty="0"/>
          </a:p>
        </p:txBody>
      </p:sp>
      <p:sp>
        <p:nvSpPr>
          <p:cNvPr id="3" name="Content Placeholder 2"/>
          <p:cNvSpPr>
            <a:spLocks noGrp="1"/>
          </p:cNvSpPr>
          <p:nvPr>
            <p:ph idx="1"/>
          </p:nvPr>
        </p:nvSpPr>
        <p:spPr/>
        <p:txBody>
          <a:bodyPr>
            <a:normAutofit/>
          </a:bodyPr>
          <a:lstStyle/>
          <a:p>
            <a:pPr algn="l" rtl="0"/>
            <a:r>
              <a:rPr lang="en-US" dirty="0" smtClean="0"/>
              <a:t>The true rolling hernia in which the cardia remain in its position is rare, and its mixed in which both the cardia and the greater curve is displaced into the chest.</a:t>
            </a:r>
          </a:p>
          <a:p>
            <a:pPr algn="l" rtl="0"/>
            <a:r>
              <a:rPr lang="en-US" dirty="0" smtClean="0"/>
              <a:t>The whole stomach may goes upward resulting in twisting and volvulus.</a:t>
            </a:r>
          </a:p>
          <a:p>
            <a:pPr algn="l" rtl="0"/>
            <a:r>
              <a:rPr lang="en-US" dirty="0" smtClean="0"/>
              <a:t>The hernial sac may contain small bowel or colon.</a:t>
            </a:r>
          </a:p>
          <a:p>
            <a:pPr algn="l" rtl="0"/>
            <a:r>
              <a:rPr lang="en-US" dirty="0" smtClean="0"/>
              <a:t>It usually occur in elderly patients.</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a:bodyPr>
          <a:lstStyle/>
          <a:p>
            <a:r>
              <a:rPr lang="en-US" sz="3600" dirty="0" smtClean="0"/>
              <a:t>Clinical features:</a:t>
            </a:r>
            <a:endParaRPr lang="ar-IQ" sz="3600" dirty="0"/>
          </a:p>
        </p:txBody>
      </p:sp>
      <p:sp>
        <p:nvSpPr>
          <p:cNvPr id="3" name="Content Placeholder 2"/>
          <p:cNvSpPr>
            <a:spLocks noGrp="1"/>
          </p:cNvSpPr>
          <p:nvPr>
            <p:ph idx="1"/>
          </p:nvPr>
        </p:nvSpPr>
        <p:spPr/>
        <p:txBody>
          <a:bodyPr>
            <a:normAutofit/>
          </a:bodyPr>
          <a:lstStyle/>
          <a:p>
            <a:pPr marL="514350" indent="-514350" algn="l" rtl="0">
              <a:buFont typeface="+mj-lt"/>
              <a:buAutoNum type="arabicPeriod"/>
            </a:pPr>
            <a:r>
              <a:rPr lang="en-US" dirty="0" smtClean="0"/>
              <a:t>Dysphagia</a:t>
            </a:r>
          </a:p>
          <a:p>
            <a:pPr marL="514350" indent="-514350" algn="l" rtl="0">
              <a:buFont typeface="+mj-lt"/>
              <a:buAutoNum type="arabicPeriod"/>
            </a:pPr>
            <a:r>
              <a:rPr lang="en-US" dirty="0" smtClean="0"/>
              <a:t>Chest pain that </a:t>
            </a:r>
            <a:r>
              <a:rPr lang="en-US" dirty="0" smtClean="0"/>
              <a:t>may </a:t>
            </a:r>
            <a:r>
              <a:rPr lang="en-US" dirty="0" smtClean="0"/>
              <a:t>be relieved by a loud belch</a:t>
            </a:r>
          </a:p>
          <a:p>
            <a:pPr marL="514350" indent="-514350" algn="l" rtl="0">
              <a:buFont typeface="+mj-lt"/>
              <a:buAutoNum type="arabicPeriod"/>
            </a:pPr>
            <a:r>
              <a:rPr lang="en-US" dirty="0" smtClean="0"/>
              <a:t>Symptoms of GERD.</a:t>
            </a:r>
          </a:p>
          <a:p>
            <a:pPr marL="514350" indent="-514350" algn="l" rtl="0">
              <a:buNone/>
            </a:pPr>
            <a:r>
              <a:rPr lang="en-US" dirty="0" smtClean="0"/>
              <a:t>Complication:</a:t>
            </a:r>
          </a:p>
          <a:p>
            <a:pPr marL="514350" indent="-514350" algn="l" rtl="0">
              <a:buFont typeface="+mj-lt"/>
              <a:buAutoNum type="arabicPeriod"/>
            </a:pPr>
            <a:r>
              <a:rPr lang="en-US" dirty="0" smtClean="0"/>
              <a:t>Twisting and strangulation</a:t>
            </a:r>
          </a:p>
          <a:p>
            <a:pPr marL="514350" indent="-514350" algn="l" rtl="0">
              <a:buFont typeface="+mj-lt"/>
              <a:buAutoNum type="arabicPeriod"/>
            </a:pPr>
            <a:r>
              <a:rPr lang="en-US" dirty="0" smtClean="0"/>
              <a:t>Gangrene</a:t>
            </a:r>
          </a:p>
          <a:p>
            <a:pPr marL="514350" indent="-514350" algn="l" rtl="0">
              <a:buFont typeface="+mj-lt"/>
              <a:buAutoNum type="arabicPeriod"/>
            </a:pPr>
            <a:r>
              <a:rPr lang="en-US" dirty="0" smtClean="0"/>
              <a:t>perforation</a:t>
            </a: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t>Diagnosis: best done by barium meal, the  endoscope maybe confusing.</a:t>
            </a:r>
          </a:p>
          <a:p>
            <a:pPr algn="l" rtl="0"/>
            <a:r>
              <a:rPr lang="en-US" dirty="0" smtClean="0"/>
              <a:t>Treatment:</a:t>
            </a:r>
          </a:p>
          <a:p>
            <a:pPr algn="l" rtl="0"/>
            <a:r>
              <a:rPr lang="en-US" dirty="0" smtClean="0"/>
              <a:t>Intravenous fluid, NG tube </a:t>
            </a:r>
            <a:endParaRPr lang="en-US" dirty="0" smtClean="0"/>
          </a:p>
          <a:p>
            <a:pPr algn="l" rtl="0"/>
            <a:r>
              <a:rPr lang="en-US" dirty="0" smtClean="0"/>
              <a:t>Surgical intervention</a:t>
            </a:r>
            <a:endParaRPr lang="ar-IQ"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0" y="2286000"/>
            <a:ext cx="5562600" cy="1828800"/>
          </a:xfrm>
        </p:spPr>
        <p:txBody>
          <a:bodyPr>
            <a:normAutofit/>
          </a:bodyPr>
          <a:lstStyle/>
          <a:p>
            <a:pPr>
              <a:buNone/>
            </a:pPr>
            <a:r>
              <a:rPr lang="en-US" sz="8000" dirty="0" smtClean="0"/>
              <a:t>Thank you</a:t>
            </a:r>
            <a:endParaRPr lang="ar-IQ"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143000"/>
          </a:xfrm>
        </p:spPr>
        <p:txBody>
          <a:bodyPr/>
          <a:lstStyle/>
          <a:p>
            <a:r>
              <a:rPr lang="en-US" dirty="0" smtClean="0"/>
              <a:t>epidemiology</a:t>
            </a:r>
            <a:endParaRPr lang="ar-IQ" dirty="0"/>
          </a:p>
        </p:txBody>
      </p:sp>
      <p:sp>
        <p:nvSpPr>
          <p:cNvPr id="3" name="Content Placeholder 2"/>
          <p:cNvSpPr>
            <a:spLocks noGrp="1"/>
          </p:cNvSpPr>
          <p:nvPr>
            <p:ph idx="1"/>
          </p:nvPr>
        </p:nvSpPr>
        <p:spPr/>
        <p:txBody>
          <a:bodyPr/>
          <a:lstStyle/>
          <a:p>
            <a:pPr algn="l" rtl="0"/>
            <a:r>
              <a:rPr lang="en-US" dirty="0" smtClean="0"/>
              <a:t>Esophageal CA has the most variable geographical variation among other tumors.</a:t>
            </a:r>
          </a:p>
          <a:p>
            <a:pPr algn="l" rtl="0"/>
            <a:r>
              <a:rPr lang="en-US" dirty="0" smtClean="0"/>
              <a:t>Its endemic in south Africa and the Asian cancer belt.</a:t>
            </a:r>
          </a:p>
          <a:p>
            <a:pPr algn="l" rtl="0"/>
            <a:r>
              <a:rPr lang="en-US" dirty="0" smtClean="0"/>
              <a:t>The highest incidence in the world is in linxian in Henan province- china. The cause is unknown but may be due to fungal contamination and nutritional deficiencies.  </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1" y="1143000"/>
            <a:ext cx="7391400" cy="5509200"/>
          </a:xfrm>
          <a:prstGeom prst="rect">
            <a:avLst/>
          </a:prstGeom>
          <a:noFill/>
        </p:spPr>
        <p:txBody>
          <a:bodyPr wrap="square" rtlCol="1">
            <a:spAutoFit/>
          </a:bodyPr>
          <a:lstStyle/>
          <a:p>
            <a:r>
              <a:rPr lang="en-US" sz="3200" dirty="0" smtClean="0"/>
              <a:t>The increasing incidence of adenoma CA is associated with a similar rate of increasing GERD </a:t>
            </a:r>
            <a:r>
              <a:rPr lang="en-US" sz="3200" dirty="0" smtClean="0"/>
              <a:t>and CA </a:t>
            </a:r>
            <a:r>
              <a:rPr lang="en-US" sz="3200" dirty="0" smtClean="0"/>
              <a:t>of the cardia of stomach, the cause is not well known but the obesity is the common factor among them.</a:t>
            </a:r>
          </a:p>
          <a:p>
            <a:r>
              <a:rPr lang="en-US" sz="3200" dirty="0" smtClean="0">
                <a:solidFill>
                  <a:srgbClr val="FFFF00"/>
                </a:solidFill>
              </a:rPr>
              <a:t>Dissemination:</a:t>
            </a:r>
          </a:p>
          <a:p>
            <a:r>
              <a:rPr lang="en-US" sz="3200" dirty="0" smtClean="0"/>
              <a:t>Both carcinomas tend to disseminate early, so the patient usually present with advanced diseases.</a:t>
            </a:r>
          </a:p>
          <a:p>
            <a:r>
              <a:rPr lang="en-US" sz="3200" dirty="0" smtClean="0"/>
              <a:t> </a:t>
            </a:r>
            <a:endParaRPr lang="ar-IQ"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990600"/>
            <a:ext cx="7772400" cy="6001643"/>
          </a:xfrm>
          <a:prstGeom prst="rect">
            <a:avLst/>
          </a:prstGeom>
          <a:noFill/>
        </p:spPr>
        <p:txBody>
          <a:bodyPr wrap="square" rtlCol="1">
            <a:spAutoFit/>
          </a:bodyPr>
          <a:lstStyle/>
          <a:p>
            <a:r>
              <a:rPr lang="en-US" sz="3200" dirty="0" smtClean="0">
                <a:solidFill>
                  <a:srgbClr val="FFFF00"/>
                </a:solidFill>
              </a:rPr>
              <a:t>Modes of spread:</a:t>
            </a:r>
          </a:p>
          <a:p>
            <a:r>
              <a:rPr lang="en-US" sz="3200" dirty="0" smtClean="0"/>
              <a:t>1. </a:t>
            </a:r>
            <a:r>
              <a:rPr lang="en-US" sz="3200" dirty="0" smtClean="0">
                <a:solidFill>
                  <a:srgbClr val="FFFF00"/>
                </a:solidFill>
              </a:rPr>
              <a:t>direct</a:t>
            </a:r>
            <a:r>
              <a:rPr lang="en-US" sz="3200" dirty="0" smtClean="0"/>
              <a:t>: through the wall; either laterally or longitudinally (not segmental) and spread through the submucosal lymphatics.</a:t>
            </a:r>
          </a:p>
          <a:p>
            <a:r>
              <a:rPr lang="en-US" sz="3200" dirty="0" smtClean="0"/>
              <a:t>2. </a:t>
            </a:r>
            <a:r>
              <a:rPr lang="en-US" sz="3200" dirty="0" smtClean="0">
                <a:solidFill>
                  <a:srgbClr val="FFFF00"/>
                </a:solidFill>
              </a:rPr>
              <a:t>Lymphatic spread</a:t>
            </a:r>
            <a:r>
              <a:rPr lang="en-US" sz="3200" dirty="0" smtClean="0"/>
              <a:t>( predominantly caudal), any L.N in this region could be involved regardless of the site of primary tumor</a:t>
            </a:r>
          </a:p>
          <a:p>
            <a:r>
              <a:rPr lang="en-US" sz="3200" dirty="0" smtClean="0"/>
              <a:t>3. </a:t>
            </a:r>
            <a:r>
              <a:rPr lang="en-US" sz="3200" dirty="0" smtClean="0">
                <a:solidFill>
                  <a:srgbClr val="FFFF00"/>
                </a:solidFill>
              </a:rPr>
              <a:t>Hematogenous</a:t>
            </a:r>
          </a:p>
          <a:p>
            <a:r>
              <a:rPr lang="en-US" sz="3200" dirty="0" smtClean="0"/>
              <a:t>4</a:t>
            </a:r>
            <a:r>
              <a:rPr lang="en-US" sz="3200" dirty="0" smtClean="0">
                <a:solidFill>
                  <a:srgbClr val="FFFF00"/>
                </a:solidFill>
              </a:rPr>
              <a:t>. Trans peritoneal spread </a:t>
            </a:r>
            <a:r>
              <a:rPr lang="en-US" sz="3200" dirty="0" smtClean="0"/>
              <a:t>( abdominal part)</a:t>
            </a:r>
            <a:endParaRPr lang="ar-IQ"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967038" y="533400"/>
            <a:ext cx="3209925" cy="4876800"/>
          </a:xfrm>
          <a:prstGeom prst="rect">
            <a:avLst/>
          </a:prstGeom>
          <a:noFill/>
          <a:ln w="9525">
            <a:noFill/>
            <a:miter lim="800000"/>
            <a:headEnd/>
            <a:tailEnd/>
          </a:ln>
        </p:spPr>
      </p:pic>
      <p:sp>
        <p:nvSpPr>
          <p:cNvPr id="3" name="TextBox 2"/>
          <p:cNvSpPr txBox="1"/>
          <p:nvPr/>
        </p:nvSpPr>
        <p:spPr>
          <a:xfrm>
            <a:off x="1295401" y="5638800"/>
            <a:ext cx="7543800" cy="584775"/>
          </a:xfrm>
          <a:prstGeom prst="rect">
            <a:avLst/>
          </a:prstGeom>
          <a:noFill/>
        </p:spPr>
        <p:txBody>
          <a:bodyPr wrap="square" rtlCol="1">
            <a:spAutoFit/>
          </a:bodyPr>
          <a:lstStyle/>
          <a:p>
            <a:r>
              <a:rPr lang="en-US" sz="1600" b="1" dirty="0" smtClean="0">
                <a:latin typeface="Arial Black" pitchFamily="34" charset="0"/>
              </a:rPr>
              <a:t>Figure2: Squamous cell carcinoma of the oesophagus producing</a:t>
            </a:r>
          </a:p>
          <a:p>
            <a:r>
              <a:rPr lang="en-US" sz="1600" b="1" dirty="0" smtClean="0">
                <a:latin typeface="Arial Black" pitchFamily="34" charset="0"/>
              </a:rPr>
              <a:t>an irregular stricture with shouldered margins</a:t>
            </a:r>
            <a:endParaRPr lang="ar-IQ" sz="1600" b="1"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lstStyle/>
          <a:p>
            <a:r>
              <a:rPr lang="en-US" dirty="0" smtClean="0"/>
              <a:t>Clinical features:</a:t>
            </a:r>
            <a:endParaRPr lang="ar-IQ" dirty="0"/>
          </a:p>
        </p:txBody>
      </p:sp>
      <p:sp>
        <p:nvSpPr>
          <p:cNvPr id="3" name="Content Placeholder 2"/>
          <p:cNvSpPr>
            <a:spLocks noGrp="1"/>
          </p:cNvSpPr>
          <p:nvPr>
            <p:ph idx="1"/>
          </p:nvPr>
        </p:nvSpPr>
        <p:spPr/>
        <p:txBody>
          <a:bodyPr/>
          <a:lstStyle/>
          <a:p>
            <a:pPr marL="514350" indent="-514350" algn="l" rtl="0">
              <a:buAutoNum type="arabicPeriod"/>
            </a:pPr>
            <a:r>
              <a:rPr lang="en-US" dirty="0" smtClean="0"/>
              <a:t>The commonest presentation is dysphagia, also there may be regurgitation, vomiting, Odynophagia and weight loss .</a:t>
            </a:r>
          </a:p>
          <a:p>
            <a:pPr marL="514350" indent="-514350" algn="l" rtl="0">
              <a:buAutoNum type="arabicPeriod"/>
            </a:pPr>
            <a:r>
              <a:rPr lang="en-US" dirty="0" smtClean="0"/>
              <a:t>Patients with early disease may present with dyspeptic symptoms, or something abnormal during swallowing, or during surveillance for Barrett esophagus.</a:t>
            </a:r>
          </a:p>
          <a:p>
            <a:pPr marL="514350" indent="-514350" algn="l" rtl="0">
              <a:buAutoNum type="arabicPeriod"/>
            </a:pPr>
            <a:r>
              <a:rPr lang="en-US" dirty="0" smtClean="0"/>
              <a:t>Findings of advanced malignancy include</a:t>
            </a:r>
            <a:endParaRPr lang="ar-IQ"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2058</TotalTime>
  <Words>1721</Words>
  <Application>Microsoft Office PowerPoint</Application>
  <PresentationFormat>On-screen Show (4:3)</PresentationFormat>
  <Paragraphs>210</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Apex</vt:lpstr>
      <vt:lpstr>Neoplasms of the esophagus</vt:lpstr>
      <vt:lpstr>Slide 2</vt:lpstr>
      <vt:lpstr>Malignant tumors</vt:lpstr>
      <vt:lpstr>Pathology and etiology</vt:lpstr>
      <vt:lpstr>epidemiology</vt:lpstr>
      <vt:lpstr>Slide 6</vt:lpstr>
      <vt:lpstr>Slide 7</vt:lpstr>
      <vt:lpstr>Slide 8</vt:lpstr>
      <vt:lpstr>Clinical features:</vt:lpstr>
      <vt:lpstr>Slide 10</vt:lpstr>
      <vt:lpstr>investigations</vt:lpstr>
      <vt:lpstr>Slide 12</vt:lpstr>
      <vt:lpstr>General assessment and staging</vt:lpstr>
      <vt:lpstr>Slide 14</vt:lpstr>
      <vt:lpstr>Figure5: EUS showing early tumor</vt:lpstr>
      <vt:lpstr> PET scan</vt:lpstr>
      <vt:lpstr>Table 1: TNM staging  system of esophageal tumors</vt:lpstr>
      <vt:lpstr>Figure 7: algorithm for management of esophageal tumors</vt:lpstr>
      <vt:lpstr>Treatment</vt:lpstr>
      <vt:lpstr>Slide 20</vt:lpstr>
      <vt:lpstr>Slide 21</vt:lpstr>
      <vt:lpstr>chemoradiotherapy</vt:lpstr>
      <vt:lpstr>Palliative treatment</vt:lpstr>
      <vt:lpstr>Motility disorder of the esophagus:</vt:lpstr>
      <vt:lpstr>Slide 25</vt:lpstr>
      <vt:lpstr>Achalasia</vt:lpstr>
      <vt:lpstr>Slide 27</vt:lpstr>
      <vt:lpstr>Clinical features</vt:lpstr>
      <vt:lpstr>Diagnosis</vt:lpstr>
      <vt:lpstr>Slide 30</vt:lpstr>
      <vt:lpstr>Treatment</vt:lpstr>
      <vt:lpstr>Slide 32</vt:lpstr>
      <vt:lpstr>Slide 33</vt:lpstr>
      <vt:lpstr>Diffuse esophageal spasm</vt:lpstr>
      <vt:lpstr>Slide 35</vt:lpstr>
      <vt:lpstr>Slide 36</vt:lpstr>
      <vt:lpstr>Pharyngeal and esophageal diverticula</vt:lpstr>
      <vt:lpstr>Slide 38</vt:lpstr>
      <vt:lpstr>Zinker diverticulum(pharyngeal pouch)</vt:lpstr>
      <vt:lpstr>Slide 40</vt:lpstr>
      <vt:lpstr>Slide 41</vt:lpstr>
      <vt:lpstr>Schatzki ring</vt:lpstr>
      <vt:lpstr>Slide 43</vt:lpstr>
      <vt:lpstr>Slide 44</vt:lpstr>
      <vt:lpstr>Plummer- vinson syndrome</vt:lpstr>
      <vt:lpstr>Paraesophageal (rolling) hernia</vt:lpstr>
      <vt:lpstr>Clinical features:</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Neoplasms of the esophagus</dc:title>
  <dc:creator>المهندس للحاسبات 3</dc:creator>
  <cp:lastModifiedBy>المهندس للحاسبات 3</cp:lastModifiedBy>
  <cp:revision>156</cp:revision>
  <dcterms:created xsi:type="dcterms:W3CDTF">2006-08-16T00:00:00Z</dcterms:created>
  <dcterms:modified xsi:type="dcterms:W3CDTF">2015-10-03T21:46:00Z</dcterms:modified>
</cp:coreProperties>
</file>