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6777-7160-4187-BFC5-84256BEAF7FD}" type="datetimeFigureOut">
              <a:rPr lang="ar-IQ" smtClean="0"/>
              <a:pPr/>
              <a:t>01/08/1445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479DA-8530-45B2-B0A4-693616723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>
            <a:normAutofit fontScale="90000"/>
          </a:bodyPr>
          <a:lstStyle/>
          <a:p>
            <a:r>
              <a:rPr lang="ar-IQ" sz="3100" b="1" dirty="0" smtClean="0">
                <a:solidFill>
                  <a:srgbClr val="FF0000"/>
                </a:solidFill>
              </a:rPr>
              <a:t>الجامعة </a:t>
            </a:r>
            <a:r>
              <a:rPr lang="ar-IQ" sz="3100" b="1" dirty="0" err="1" smtClean="0">
                <a:solidFill>
                  <a:srgbClr val="FF0000"/>
                </a:solidFill>
              </a:rPr>
              <a:t>المستنصرية</a:t>
            </a:r>
            <a:r>
              <a:rPr lang="ar-IQ" sz="3100" b="1" dirty="0" smtClean="0">
                <a:solidFill>
                  <a:srgbClr val="FF0000"/>
                </a:solidFill>
              </a:rPr>
              <a:t> - كلية العلوم السياحية </a:t>
            </a:r>
            <a:br>
              <a:rPr lang="ar-IQ" sz="3100" b="1" dirty="0" smtClean="0">
                <a:solidFill>
                  <a:srgbClr val="FF0000"/>
                </a:solidFill>
              </a:rPr>
            </a:br>
            <a:r>
              <a:rPr lang="ar-IQ" sz="3100" b="1" dirty="0" smtClean="0">
                <a:solidFill>
                  <a:srgbClr val="FF0000"/>
                </a:solidFill>
              </a:rPr>
              <a:t>قسم إدارة الفنادق </a:t>
            </a:r>
            <a:br>
              <a:rPr lang="ar-IQ" sz="3100" b="1" dirty="0" smtClean="0">
                <a:solidFill>
                  <a:srgbClr val="FF0000"/>
                </a:solidFill>
              </a:rPr>
            </a:br>
            <a:r>
              <a:rPr lang="ar-IQ" sz="3100" b="1" dirty="0" smtClean="0">
                <a:solidFill>
                  <a:srgbClr val="FF0000"/>
                </a:solidFill>
              </a:rPr>
              <a:t>مادة الاقتصاد السياحي الجزء </a:t>
            </a:r>
            <a:r>
              <a:rPr lang="ar-IQ" sz="3100" b="1" dirty="0" err="1" smtClean="0">
                <a:solidFill>
                  <a:srgbClr val="FF0000"/>
                </a:solidFill>
              </a:rPr>
              <a:t>الاول</a:t>
            </a:r>
            <a:r>
              <a:rPr lang="ar-IQ" sz="3100" b="1" dirty="0" smtClean="0">
                <a:solidFill>
                  <a:srgbClr val="FF0000"/>
                </a:solidFill>
              </a:rPr>
              <a:t> نظريات الاقتصاد الجزئي واستخدامها في الاقتصاد السياحي </a:t>
            </a:r>
            <a:br>
              <a:rPr lang="ar-IQ" sz="3100" b="1" dirty="0" smtClean="0">
                <a:solidFill>
                  <a:srgbClr val="FF0000"/>
                </a:solidFill>
              </a:rPr>
            </a:br>
            <a:r>
              <a:rPr lang="ar-SA" sz="3100" b="1" dirty="0" smtClean="0">
                <a:solidFill>
                  <a:srgbClr val="FF0000"/>
                </a:solidFill>
              </a:rPr>
              <a:t>مدرس المادة </a:t>
            </a:r>
            <a:br>
              <a:rPr lang="ar-SA" sz="3100" b="1" dirty="0" smtClean="0">
                <a:solidFill>
                  <a:srgbClr val="FF0000"/>
                </a:solidFill>
              </a:rPr>
            </a:br>
            <a:r>
              <a:rPr lang="ar-SA" sz="3100" b="1" dirty="0" smtClean="0">
                <a:solidFill>
                  <a:srgbClr val="FF0000"/>
                </a:solidFill>
              </a:rPr>
              <a:t>المدرس </a:t>
            </a:r>
            <a:r>
              <a:rPr lang="ar-IQ" sz="3100" b="1" dirty="0" smtClean="0">
                <a:solidFill>
                  <a:srgbClr val="FF0000"/>
                </a:solidFill>
              </a:rPr>
              <a:t>:</a:t>
            </a:r>
            <a:r>
              <a:rPr lang="ar-SA" sz="3100" b="1" dirty="0" smtClean="0">
                <a:solidFill>
                  <a:srgbClr val="FF0000"/>
                </a:solidFill>
              </a:rPr>
              <a:t> </a:t>
            </a:r>
            <a:r>
              <a:rPr lang="ar-SA" sz="3100" b="1" dirty="0" smtClean="0">
                <a:solidFill>
                  <a:srgbClr val="FF0000"/>
                </a:solidFill>
              </a:rPr>
              <a:t>إسراء سعد فهـد</a:t>
            </a:r>
            <a:r>
              <a:rPr lang="ar-SA" sz="3100" dirty="0" smtClean="0"/>
              <a:t/>
            </a:r>
            <a:br>
              <a:rPr lang="ar-SA" sz="3100" dirty="0" smtClean="0"/>
            </a:br>
            <a:r>
              <a:rPr lang="ar-IQ" sz="3100" b="1" dirty="0" smtClean="0">
                <a:solidFill>
                  <a:srgbClr val="0070C0"/>
                </a:solidFill>
              </a:rPr>
              <a:t>أعزائي طلبة المرحلة الاولى </a:t>
            </a: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ar-IQ" sz="3100" b="1" dirty="0" smtClean="0">
                <a:solidFill>
                  <a:srgbClr val="0070C0"/>
                </a:solidFill>
              </a:rPr>
              <a:t>السلام عليكم ورحمة الله وبركاته</a:t>
            </a: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ar-IQ" sz="3100" b="1" dirty="0" smtClean="0">
                <a:solidFill>
                  <a:srgbClr val="0070C0"/>
                </a:solidFill>
              </a:rPr>
              <a:t>نبدأ معكم بعرض محاضرة حول موضوع المفهوم الاقتصادي للعرض</a:t>
            </a:r>
            <a:r>
              <a:rPr lang="ar-SA" sz="3100" b="1" dirty="0" smtClean="0">
                <a:solidFill>
                  <a:srgbClr val="0070C0"/>
                </a:solidFill>
              </a:rPr>
              <a:t> </a:t>
            </a:r>
            <a:r>
              <a:rPr lang="ar-IQ" sz="3100" b="1" dirty="0" smtClean="0">
                <a:solidFill>
                  <a:srgbClr val="0070C0"/>
                </a:solidFill>
              </a:rPr>
              <a:t>و</a:t>
            </a:r>
            <a:r>
              <a:rPr lang="ar-SA" sz="3100" b="1" dirty="0" smtClean="0">
                <a:solidFill>
                  <a:srgbClr val="0070C0"/>
                </a:solidFill>
              </a:rPr>
              <a:t>جدول ومنحنى </a:t>
            </a:r>
            <a:r>
              <a:rPr lang="ar-IQ" sz="3100" b="1" dirty="0" smtClean="0">
                <a:solidFill>
                  <a:srgbClr val="0070C0"/>
                </a:solidFill>
              </a:rPr>
              <a:t>العرض</a:t>
            </a:r>
            <a:r>
              <a:rPr lang="ar-SA" sz="3100" b="1" dirty="0" smtClean="0">
                <a:solidFill>
                  <a:srgbClr val="0070C0"/>
                </a:solidFill>
              </a:rPr>
              <a:t> وقانون </a:t>
            </a:r>
            <a:r>
              <a:rPr lang="ar-SA" sz="3100" b="1" dirty="0" err="1" smtClean="0">
                <a:solidFill>
                  <a:srgbClr val="0070C0"/>
                </a:solidFill>
              </a:rPr>
              <a:t>ال</a:t>
            </a:r>
            <a:r>
              <a:rPr lang="ar-IQ" sz="3100" b="1" dirty="0" smtClean="0">
                <a:solidFill>
                  <a:srgbClr val="0070C0"/>
                </a:solidFill>
              </a:rPr>
              <a:t>عرض</a:t>
            </a:r>
            <a:r>
              <a:rPr lang="ar-SA" sz="3100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1340768"/>
            <a:ext cx="7772400" cy="4392487"/>
          </a:xfrm>
        </p:spPr>
        <p:txBody>
          <a:bodyPr>
            <a:normAutofit fontScale="47500" lnSpcReduction="20000"/>
          </a:bodyPr>
          <a:lstStyle/>
          <a:p>
            <a:r>
              <a:rPr lang="ar-IQ" sz="6700" b="1" u="sng" dirty="0" err="1">
                <a:solidFill>
                  <a:schemeClr val="tx1"/>
                </a:solidFill>
              </a:rPr>
              <a:t>اولا</a:t>
            </a:r>
            <a:r>
              <a:rPr lang="ar-IQ" sz="6700" b="1" u="sng" dirty="0">
                <a:solidFill>
                  <a:schemeClr val="tx1"/>
                </a:solidFill>
              </a:rPr>
              <a:t> : المفهوم الاقتصادي للعرض</a:t>
            </a:r>
            <a:endParaRPr lang="en-US" sz="6700" dirty="0">
              <a:solidFill>
                <a:schemeClr val="tx1"/>
              </a:solidFill>
            </a:endParaRPr>
          </a:p>
          <a:p>
            <a:r>
              <a:rPr lang="ar-IQ" sz="6700" dirty="0">
                <a:solidFill>
                  <a:schemeClr val="tx1"/>
                </a:solidFill>
              </a:rPr>
              <a:t>هو كمية السلع التي يرغب البائعون والمنتجون ببيعها في وقت محدد ومستويات محددة من </a:t>
            </a:r>
            <a:r>
              <a:rPr lang="ar-IQ" sz="6700" dirty="0" err="1">
                <a:solidFill>
                  <a:schemeClr val="tx1"/>
                </a:solidFill>
              </a:rPr>
              <a:t>الاسعار</a:t>
            </a:r>
            <a:r>
              <a:rPr lang="ar-IQ" sz="6700" dirty="0">
                <a:solidFill>
                  <a:schemeClr val="tx1"/>
                </a:solidFill>
              </a:rPr>
              <a:t> وبهدف توفير الحاجات التي يطلبها </a:t>
            </a:r>
            <a:r>
              <a:rPr lang="ar-IQ" sz="6700" dirty="0" err="1">
                <a:solidFill>
                  <a:schemeClr val="tx1"/>
                </a:solidFill>
              </a:rPr>
              <a:t>الافراد</a:t>
            </a:r>
            <a:r>
              <a:rPr lang="ar-IQ" sz="6700" dirty="0">
                <a:solidFill>
                  <a:schemeClr val="tx1"/>
                </a:solidFill>
              </a:rPr>
              <a:t> يقوم المنتجون </a:t>
            </a:r>
            <a:r>
              <a:rPr lang="ar-IQ" sz="6700" dirty="0" err="1">
                <a:solidFill>
                  <a:schemeClr val="tx1"/>
                </a:solidFill>
              </a:rPr>
              <a:t>بانتاج</a:t>
            </a:r>
            <a:r>
              <a:rPr lang="ar-IQ" sz="6700" dirty="0">
                <a:solidFill>
                  <a:schemeClr val="tx1"/>
                </a:solidFill>
              </a:rPr>
              <a:t> السلع والخدمات التي تشبع حاجات </a:t>
            </a:r>
            <a:r>
              <a:rPr lang="ar-IQ" sz="6700" dirty="0" err="1">
                <a:solidFill>
                  <a:schemeClr val="tx1"/>
                </a:solidFill>
              </a:rPr>
              <a:t>اولئك</a:t>
            </a:r>
            <a:r>
              <a:rPr lang="ar-IQ" sz="6700" dirty="0">
                <a:solidFill>
                  <a:schemeClr val="tx1"/>
                </a:solidFill>
              </a:rPr>
              <a:t> </a:t>
            </a:r>
            <a:r>
              <a:rPr lang="ar-IQ" sz="6700" dirty="0" err="1">
                <a:solidFill>
                  <a:schemeClr val="tx1"/>
                </a:solidFill>
              </a:rPr>
              <a:t>الافراد</a:t>
            </a:r>
            <a:r>
              <a:rPr lang="ar-IQ" sz="6700" dirty="0">
                <a:solidFill>
                  <a:schemeClr val="tx1"/>
                </a:solidFill>
              </a:rPr>
              <a:t> ويتحمل المنتجون تكاليف </a:t>
            </a:r>
            <a:r>
              <a:rPr lang="ar-IQ" sz="6700" dirty="0" err="1">
                <a:solidFill>
                  <a:schemeClr val="tx1"/>
                </a:solidFill>
              </a:rPr>
              <a:t>الانتاج</a:t>
            </a:r>
            <a:r>
              <a:rPr lang="ar-IQ" sz="6700" dirty="0">
                <a:solidFill>
                  <a:schemeClr val="tx1"/>
                </a:solidFill>
              </a:rPr>
              <a:t> فضلا عن تكاليف </a:t>
            </a:r>
            <a:r>
              <a:rPr lang="ar-IQ" sz="6700" dirty="0" err="1">
                <a:solidFill>
                  <a:schemeClr val="tx1"/>
                </a:solidFill>
              </a:rPr>
              <a:t>اخرى</a:t>
            </a:r>
            <a:r>
              <a:rPr lang="ar-IQ" sz="6700" dirty="0">
                <a:solidFill>
                  <a:schemeClr val="tx1"/>
                </a:solidFill>
              </a:rPr>
              <a:t> يتحملها البائعون وبالتالي فأن عرض السلعة بمفهومها الاقتصادي </a:t>
            </a:r>
            <a:r>
              <a:rPr lang="ar-IQ" sz="6700" dirty="0" err="1">
                <a:solidFill>
                  <a:schemeClr val="tx1"/>
                </a:solidFill>
              </a:rPr>
              <a:t>لايتحقق</a:t>
            </a:r>
            <a:r>
              <a:rPr lang="ar-IQ" sz="6700" dirty="0">
                <a:solidFill>
                  <a:schemeClr val="tx1"/>
                </a:solidFill>
              </a:rPr>
              <a:t> </a:t>
            </a:r>
            <a:r>
              <a:rPr lang="ar-IQ" sz="6700" dirty="0" err="1">
                <a:solidFill>
                  <a:schemeClr val="tx1"/>
                </a:solidFill>
              </a:rPr>
              <a:t>الا</a:t>
            </a:r>
            <a:r>
              <a:rPr lang="ar-IQ" sz="6700" dirty="0">
                <a:solidFill>
                  <a:schemeClr val="tx1"/>
                </a:solidFill>
              </a:rPr>
              <a:t> بعد (قبول المنتجون والبائعون ببيعها بسعر معين وفي وقت محدد لكون </a:t>
            </a:r>
            <a:r>
              <a:rPr lang="ar-IQ" sz="6700" dirty="0" err="1">
                <a:solidFill>
                  <a:schemeClr val="tx1"/>
                </a:solidFill>
              </a:rPr>
              <a:t>ان</a:t>
            </a:r>
            <a:r>
              <a:rPr lang="ar-IQ" sz="6700" dirty="0">
                <a:solidFill>
                  <a:schemeClr val="tx1"/>
                </a:solidFill>
              </a:rPr>
              <a:t> التكاليف متغيرة مع الزمن )</a:t>
            </a:r>
            <a:endParaRPr lang="en-US" sz="67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SA" sz="2800" b="1" u="sng" dirty="0"/>
              <a:t> </a:t>
            </a:r>
            <a:r>
              <a:rPr lang="ar-SA" sz="2800" b="1" u="sng" dirty="0">
                <a:solidFill>
                  <a:schemeClr val="tx1"/>
                </a:solidFill>
              </a:rPr>
              <a:t>ثانيا: جدول منحنى العرض وقانون العرض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ar-SA" sz="2800" dirty="0">
                <a:solidFill>
                  <a:schemeClr val="tx1"/>
                </a:solidFill>
              </a:rPr>
              <a:t> لتوضيح منحنى العرض وقانون العرض </a:t>
            </a:r>
            <a:r>
              <a:rPr lang="ar-SA" sz="2800" baseline="30000" dirty="0">
                <a:solidFill>
                  <a:schemeClr val="tx1"/>
                </a:solidFill>
              </a:rPr>
              <a:t> </a:t>
            </a:r>
            <a:r>
              <a:rPr lang="ar-IQ" sz="2800" dirty="0">
                <a:solidFill>
                  <a:schemeClr val="tx1"/>
                </a:solidFill>
              </a:rPr>
              <a:t>يتضمن الجدول </a:t>
            </a:r>
            <a:r>
              <a:rPr lang="ar-IQ" sz="2800" dirty="0" err="1">
                <a:solidFill>
                  <a:schemeClr val="tx1"/>
                </a:solidFill>
              </a:rPr>
              <a:t>الاتي</a:t>
            </a:r>
            <a:r>
              <a:rPr lang="ar-IQ" sz="2800" dirty="0">
                <a:solidFill>
                  <a:schemeClr val="tx1"/>
                </a:solidFill>
              </a:rPr>
              <a:t>  بيانات رقمية عن الكميات المعروضة من قبل المنتجين  لسلعة اعتيادية (مواد الغذائية </a:t>
            </a:r>
            <a:r>
              <a:rPr lang="ar-IQ" sz="2800" dirty="0" err="1">
                <a:solidFill>
                  <a:schemeClr val="tx1"/>
                </a:solidFill>
              </a:rPr>
              <a:t>او</a:t>
            </a:r>
            <a:r>
              <a:rPr lang="ar-IQ" sz="2800" dirty="0">
                <a:solidFill>
                  <a:schemeClr val="tx1"/>
                </a:solidFill>
              </a:rPr>
              <a:t> ملابس على سبيل المثال ) وذلك في ظل مستويات مختلفة من </a:t>
            </a:r>
            <a:r>
              <a:rPr lang="ar-IQ" sz="2800" dirty="0" err="1">
                <a:solidFill>
                  <a:schemeClr val="tx1"/>
                </a:solidFill>
              </a:rPr>
              <a:t>الاسعار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763688" y="4869160"/>
          <a:ext cx="6582296" cy="1071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8296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السعر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الكمية المعروضة  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1500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Times New Roman"/>
                        </a:rPr>
                        <a:t>2100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5904657"/>
          </a:xfrm>
        </p:spPr>
        <p:txBody>
          <a:bodyPr>
            <a:noAutofit/>
          </a:bodyPr>
          <a:lstStyle/>
          <a:p>
            <a:endParaRPr lang="ar-IQ" sz="3200" dirty="0" smtClean="0"/>
          </a:p>
          <a:p>
            <a:endParaRPr lang="ar-IQ" sz="3200" dirty="0"/>
          </a:p>
          <a:p>
            <a:endParaRPr lang="ar-IQ" sz="3200" dirty="0" smtClean="0"/>
          </a:p>
          <a:p>
            <a:r>
              <a:rPr lang="ar-IQ" sz="2800" b="1" dirty="0" smtClean="0">
                <a:solidFill>
                  <a:schemeClr val="tx1"/>
                </a:solidFill>
              </a:rPr>
              <a:t>وقمنا </a:t>
            </a:r>
            <a:r>
              <a:rPr lang="ar-IQ" sz="2800" b="1" dirty="0">
                <a:solidFill>
                  <a:schemeClr val="tx1"/>
                </a:solidFill>
              </a:rPr>
              <a:t>بتمثيل البيانات </a:t>
            </a:r>
            <a:r>
              <a:rPr lang="ar-IQ" sz="2800" b="1" dirty="0" smtClean="0">
                <a:solidFill>
                  <a:schemeClr val="tx1"/>
                </a:solidFill>
              </a:rPr>
              <a:t>المذكورة في الجدول  </a:t>
            </a:r>
            <a:r>
              <a:rPr lang="ar-IQ" sz="2800" b="1" dirty="0">
                <a:solidFill>
                  <a:schemeClr val="tx1"/>
                </a:solidFill>
              </a:rPr>
              <a:t>بيانيا وذلك بتمثيل الكمية المعروضة من تلك السلعة على المحور </a:t>
            </a:r>
            <a:r>
              <a:rPr lang="ar-IQ" sz="2800" b="1" dirty="0" err="1" smtClean="0">
                <a:solidFill>
                  <a:schemeClr val="tx1"/>
                </a:solidFill>
              </a:rPr>
              <a:t>الافقي</a:t>
            </a:r>
            <a:r>
              <a:rPr lang="ar-IQ" sz="2800" b="1" dirty="0" smtClean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chemeClr val="tx1"/>
                </a:solidFill>
              </a:rPr>
              <a:t>وسعرها على </a:t>
            </a:r>
            <a:r>
              <a:rPr lang="ar-IQ" sz="2800" b="1">
                <a:solidFill>
                  <a:schemeClr val="tx1"/>
                </a:solidFill>
              </a:rPr>
              <a:t>المحور </a:t>
            </a:r>
            <a:r>
              <a:rPr lang="ar-IQ" sz="2800" b="1" smtClean="0">
                <a:solidFill>
                  <a:schemeClr val="tx1"/>
                </a:solidFill>
              </a:rPr>
              <a:t>العمودي  </a:t>
            </a:r>
            <a:r>
              <a:rPr lang="ar-IQ" sz="2800" b="1" dirty="0">
                <a:solidFill>
                  <a:schemeClr val="tx1"/>
                </a:solidFill>
              </a:rPr>
              <a:t>كما في الشكل التالي ومن خلاله حصلنا  على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ar-IQ" sz="2800" b="1" dirty="0">
                <a:solidFill>
                  <a:schemeClr val="tx1"/>
                </a:solidFill>
              </a:rPr>
              <a:t>منحى </a:t>
            </a:r>
            <a:r>
              <a:rPr lang="ar-IQ" sz="2800" b="1" dirty="0" smtClean="0">
                <a:solidFill>
                  <a:schemeClr val="tx1"/>
                </a:solidFill>
              </a:rPr>
              <a:t>العرض</a:t>
            </a:r>
            <a:r>
              <a:rPr lang="ar-IQ" sz="2800" dirty="0" smtClean="0">
                <a:solidFill>
                  <a:schemeClr val="tx1"/>
                </a:solidFill>
              </a:rPr>
              <a:t> / </a:t>
            </a:r>
            <a:r>
              <a:rPr lang="ar-IQ" sz="2800" b="1" dirty="0" smtClean="0">
                <a:solidFill>
                  <a:schemeClr val="tx1"/>
                </a:solidFill>
              </a:rPr>
              <a:t>هو </a:t>
            </a:r>
            <a:r>
              <a:rPr lang="ar-IQ" sz="2800" b="1" dirty="0">
                <a:solidFill>
                  <a:schemeClr val="tx1"/>
                </a:solidFill>
              </a:rPr>
              <a:t>عبارة عن منحنى ينحدر من </a:t>
            </a:r>
            <a:r>
              <a:rPr lang="ar-IQ" sz="2800" b="1" dirty="0" err="1">
                <a:solidFill>
                  <a:schemeClr val="tx1"/>
                </a:solidFill>
              </a:rPr>
              <a:t>اسفل</a:t>
            </a:r>
            <a:r>
              <a:rPr lang="ar-IQ" sz="2800" b="1" dirty="0">
                <a:solidFill>
                  <a:schemeClr val="tx1"/>
                </a:solidFill>
              </a:rPr>
              <a:t> اليسار  </a:t>
            </a:r>
            <a:r>
              <a:rPr lang="ar-IQ" sz="2800" b="1" dirty="0" err="1">
                <a:solidFill>
                  <a:schemeClr val="tx1"/>
                </a:solidFill>
              </a:rPr>
              <a:t>الى</a:t>
            </a:r>
            <a:r>
              <a:rPr lang="ar-IQ" sz="2800" b="1" dirty="0">
                <a:solidFill>
                  <a:schemeClr val="tx1"/>
                </a:solidFill>
              </a:rPr>
              <a:t> </a:t>
            </a:r>
            <a:r>
              <a:rPr lang="ar-IQ" sz="2800" b="1" dirty="0" err="1">
                <a:solidFill>
                  <a:schemeClr val="tx1"/>
                </a:solidFill>
              </a:rPr>
              <a:t>اعلى</a:t>
            </a:r>
            <a:r>
              <a:rPr lang="ar-IQ" sz="2800" b="1" dirty="0">
                <a:solidFill>
                  <a:schemeClr val="tx1"/>
                </a:solidFill>
              </a:rPr>
              <a:t> اليمين ويوضح العلاقة  الطردية بين الكميات المعروضة من تلك السلعة وسعرها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b="1" dirty="0">
                <a:solidFill>
                  <a:schemeClr val="tx1"/>
                </a:solidFill>
              </a:rPr>
              <a:t>حيث نلاحظ انه كلما زادت </a:t>
            </a:r>
            <a:r>
              <a:rPr lang="ar-IQ" sz="2800" b="1" dirty="0" err="1">
                <a:solidFill>
                  <a:schemeClr val="tx1"/>
                </a:solidFill>
              </a:rPr>
              <a:t>الاسعار</a:t>
            </a:r>
            <a:r>
              <a:rPr lang="ar-IQ" sz="2800" b="1" dirty="0">
                <a:solidFill>
                  <a:schemeClr val="tx1"/>
                </a:solidFill>
              </a:rPr>
              <a:t> زادت الكمية المعروضة ويحصل العكس عند انخفاضها ويطلق على هذه العلاقة بقانون العرض الذي </a:t>
            </a:r>
            <a:r>
              <a:rPr lang="ar-IQ" sz="2800" b="1" dirty="0" err="1">
                <a:solidFill>
                  <a:schemeClr val="tx1"/>
                </a:solidFill>
              </a:rPr>
              <a:t>ينص</a:t>
            </a:r>
            <a:r>
              <a:rPr lang="ar-IQ" sz="2800" b="1" dirty="0">
                <a:solidFill>
                  <a:schemeClr val="tx1"/>
                </a:solidFill>
              </a:rPr>
              <a:t> (على </a:t>
            </a:r>
            <a:r>
              <a:rPr lang="ar-IQ" sz="2800" b="1" dirty="0" err="1">
                <a:solidFill>
                  <a:schemeClr val="tx1"/>
                </a:solidFill>
              </a:rPr>
              <a:t>ان</a:t>
            </a:r>
            <a:r>
              <a:rPr lang="ar-IQ" sz="2800" b="1" dirty="0">
                <a:solidFill>
                  <a:schemeClr val="tx1"/>
                </a:solidFill>
              </a:rPr>
              <a:t> الكمية المعروضة من سلعة ما تتناسب طرديا مع سعرها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539549" y="980726"/>
          <a:ext cx="8085023" cy="5501559"/>
        </p:xfrm>
        <a:graphic>
          <a:graphicData uri="http://schemas.openxmlformats.org/drawingml/2006/table">
            <a:tbl>
              <a:tblPr rt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03105"/>
                <a:gridCol w="654556"/>
                <a:gridCol w="654556"/>
                <a:gridCol w="654556"/>
                <a:gridCol w="654556"/>
                <a:gridCol w="654556"/>
                <a:gridCol w="654556"/>
                <a:gridCol w="552281"/>
                <a:gridCol w="552281"/>
                <a:gridCol w="625010"/>
                <a:gridCol w="625010"/>
              </a:tblGrid>
              <a:tr h="449185">
                <a:tc rowSpan="12"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الشكل (1) يوضح منحنى العرض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1" baseline="30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baseline="30000" dirty="0" smtClean="0">
                          <a:latin typeface="Calibri"/>
                          <a:ea typeface="Calibri"/>
                          <a:cs typeface="Times New Roman"/>
                        </a:rPr>
                        <a:t>ا</a:t>
                      </a:r>
                      <a:r>
                        <a:rPr lang="ar-SA" sz="1400" b="1" baseline="30000" dirty="0" smtClean="0">
                          <a:latin typeface="Calibri"/>
                          <a:ea typeface="Calibri"/>
                          <a:cs typeface="Times New Roman"/>
                        </a:rPr>
                        <a:t>لكمية </a:t>
                      </a: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المعروضة</a:t>
                      </a:r>
                      <a:r>
                        <a:rPr lang="en-US" sz="1400" b="1" baseline="30000" dirty="0">
                          <a:latin typeface="Times New Roman"/>
                          <a:ea typeface="Calibri"/>
                          <a:cs typeface="Arial"/>
                        </a:rPr>
                        <a:t>QS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السعر </a:t>
                      </a:r>
                      <a:r>
                        <a:rPr lang="en-US" sz="1400" b="1" baseline="30000">
                          <a:latin typeface="Times New Roman"/>
                          <a:ea typeface="Calibri"/>
                          <a:cs typeface="Arial"/>
                        </a:rPr>
                        <a:t>P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baseline="30000" dirty="0">
                          <a:latin typeface="Calibri"/>
                          <a:ea typeface="Calibri"/>
                          <a:cs typeface="Times New Roman"/>
                        </a:rPr>
                        <a:t>منحنى </a:t>
                      </a:r>
                      <a:r>
                        <a:rPr lang="ar-IQ" sz="2800" b="1" baseline="30000" dirty="0" err="1">
                          <a:latin typeface="Calibri"/>
                          <a:ea typeface="Calibri"/>
                          <a:cs typeface="Times New Roman"/>
                        </a:rPr>
                        <a:t>االعرض</a:t>
                      </a:r>
                      <a:endParaRPr lang="en-US" sz="2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918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baseline="300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898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2700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2400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2100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>
                          <a:latin typeface="Calibri"/>
                          <a:ea typeface="Calibri"/>
                          <a:cs typeface="Times New Roman"/>
                        </a:rPr>
                        <a:t>1500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1200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baseline="30000" dirty="0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049" name="رابط كسهم مستقيم 1"/>
          <p:cNvSpPr>
            <a:spLocks noChangeShapeType="1"/>
          </p:cNvSpPr>
          <p:nvPr/>
        </p:nvSpPr>
        <p:spPr bwMode="auto">
          <a:xfrm>
            <a:off x="6876256" y="6453336"/>
            <a:ext cx="2555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2" name="رابط كسهم مستقيم 4"/>
          <p:cNvSpPr>
            <a:spLocks noChangeShapeType="1"/>
          </p:cNvSpPr>
          <p:nvPr/>
        </p:nvSpPr>
        <p:spPr bwMode="auto">
          <a:xfrm rot="16200000">
            <a:off x="1070149" y="1242219"/>
            <a:ext cx="234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 flipV="1">
            <a:off x="1475656" y="1700808"/>
            <a:ext cx="2952328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 flipV="1">
            <a:off x="3347864" y="342900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ar-IQ" b="1" dirty="0" err="1" smtClean="0">
                <a:latin typeface="Arial" pitchFamily="34" charset="0"/>
                <a:cs typeface="Arial" pitchFamily="34" charset="0"/>
              </a:rPr>
              <a:t>اعزائي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الطلبة وبذلك تنتهي المحاضرة شكرا </a:t>
            </a:r>
            <a:r>
              <a:rPr lang="ar-IQ" b="1" dirty="0" err="1" smtClean="0">
                <a:latin typeface="Arial" pitchFamily="34" charset="0"/>
                <a:cs typeface="Arial" pitchFamily="34" charset="0"/>
              </a:rPr>
              <a:t>لاصغائكم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b="1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يرجى منكم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الاجابة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عن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الاسئلة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التالية: 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س1/ وضح المفهوم الاقتصادي للعرض ؟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س2/ عرف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 جدول العرض – منحنى العرض – </a:t>
            </a:r>
            <a:r>
              <a:rPr lang="ar-IQ" smtClean="0">
                <a:latin typeface="Arial" pitchFamily="34" charset="0"/>
                <a:cs typeface="Arial" pitchFamily="34" charset="0"/>
              </a:rPr>
              <a:t>قانون العرض؟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268</Words>
  <Application>Microsoft Office PowerPoint</Application>
  <PresentationFormat>عرض على الشاشة (3:4)‏</PresentationFormat>
  <Paragraphs>80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سمة Office</vt:lpstr>
      <vt:lpstr>الجامعة المستنصرية - كلية العلوم السياحية  قسم إدارة الفنادق  مادة الاقتصاد السياحي الجزء الاول نظريات الاقتصاد الجزئي واستخدامها في الاقتصاد السياحي  مدرس المادة  المدرس : إسراء سعد فهـد أعزائي طلبة المرحلة الاولى  السلام عليكم ورحمة الله وبركاته نبدأ معكم بعرض محاضرة حول موضوع المفهوم الاقتصادي للعرض وجدول ومنحنى العرض وقانون العرض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اعزائي الطلبة وبذلك تنتهي المحاضرة شكرا لاصغائكم  يرجى منكم الاجابة عن الاسئلة التالية:  س1/ وضح المفهوم الاقتصادي للعرض ؟ س2/ عرف الاتي  جدول العرض – منحنى العرض – قانون العرض؟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Maher</cp:lastModifiedBy>
  <cp:revision>8</cp:revision>
  <dcterms:created xsi:type="dcterms:W3CDTF">2020-04-15T08:56:01Z</dcterms:created>
  <dcterms:modified xsi:type="dcterms:W3CDTF">2024-02-10T16:03:26Z</dcterms:modified>
</cp:coreProperties>
</file>