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45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a:xfrm>
            <a:off x="914400" y="4323846"/>
            <a:ext cx="4880610" cy="365125"/>
          </a:xfrm>
        </p:spPr>
        <p:txBody>
          <a:bodyPr/>
          <a:lstStyle/>
          <a:p>
            <a:endParaRPr lang="ar-IQ"/>
          </a:p>
        </p:txBody>
      </p:sp>
      <p:sp>
        <p:nvSpPr>
          <p:cNvPr id="6" name="Slide Number Placeholder 5"/>
          <p:cNvSpPr>
            <a:spLocks noGrp="1"/>
          </p:cNvSpPr>
          <p:nvPr>
            <p:ph type="sldNum" sz="quarter" idx="12"/>
          </p:nvPr>
        </p:nvSpPr>
        <p:spPr>
          <a:xfrm>
            <a:off x="6057900" y="1430867"/>
            <a:ext cx="2171700"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1274860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9942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a:xfrm>
            <a:off x="594360" y="381001"/>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2851566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a:xfrm>
            <a:off x="594360" y="379438"/>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37DF2CE9-112C-48BF-8A60-356A3F0594A7}" type="slidenum">
              <a:rPr lang="ar-IQ" smtClean="0"/>
              <a:t>‹#›</a:t>
            </a:fld>
            <a:endParaRPr lang="ar-IQ"/>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44364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a:xfrm>
            <a:off x="594360" y="378884"/>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78639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4096DB4-73A3-40EB-8AE1-F15EAE86ABA9}" type="datetimeFigureOut">
              <a:rPr lang="ar-IQ" smtClean="0"/>
              <a:t>13/08/1444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376713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4096DB4-73A3-40EB-8AE1-F15EAE86ABA9}" type="datetimeFigureOut">
              <a:rPr lang="ar-IQ" smtClean="0"/>
              <a:t>13/08/1444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253783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2619386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a:xfrm>
            <a:off x="594360" y="381001"/>
            <a:ext cx="4830656" cy="365125"/>
          </a:xfrm>
        </p:spPr>
        <p:txBody>
          <a:bodyPr/>
          <a:lstStyle/>
          <a:p>
            <a:endParaRPr lang="ar-IQ"/>
          </a:p>
        </p:txBody>
      </p:sp>
      <p:sp>
        <p:nvSpPr>
          <p:cNvPr id="6" name="Slide Number Placeholder 5"/>
          <p:cNvSpPr>
            <a:spLocks noGrp="1"/>
          </p:cNvSpPr>
          <p:nvPr>
            <p:ph type="sldNum" sz="quarter" idx="12"/>
          </p:nvPr>
        </p:nvSpPr>
        <p:spPr>
          <a:xfrm>
            <a:off x="7882466" y="381001"/>
            <a:ext cx="667174"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98260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15177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a:xfrm>
            <a:off x="594360" y="381001"/>
            <a:ext cx="4830656" cy="365125"/>
          </a:xfrm>
        </p:spPr>
        <p:txBody>
          <a:bodyPr/>
          <a:lstStyle/>
          <a:p>
            <a:endParaRPr lang="ar-IQ"/>
          </a:p>
        </p:txBody>
      </p:sp>
      <p:sp>
        <p:nvSpPr>
          <p:cNvPr id="6" name="Slide Number Placeholder 5"/>
          <p:cNvSpPr>
            <a:spLocks noGrp="1"/>
          </p:cNvSpPr>
          <p:nvPr>
            <p:ph type="sldNum" sz="quarter" idx="12"/>
          </p:nvPr>
        </p:nvSpPr>
        <p:spPr>
          <a:xfrm>
            <a:off x="7882466" y="381001"/>
            <a:ext cx="667173"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793552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4821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096DB4-73A3-40EB-8AE1-F15EAE86ABA9}" type="datetimeFigureOut">
              <a:rPr lang="ar-IQ" smtClean="0"/>
              <a:t>13/08/1444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164855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096DB4-73A3-40EB-8AE1-F15EAE86ABA9}" type="datetimeFigureOut">
              <a:rPr lang="ar-IQ" smtClean="0"/>
              <a:t>13/08/1444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168142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96DB4-73A3-40EB-8AE1-F15EAE86ABA9}" type="datetimeFigureOut">
              <a:rPr lang="ar-IQ" smtClean="0"/>
              <a:t>13/08/1444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603998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98188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75008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4096DB4-73A3-40EB-8AE1-F15EAE86ABA9}" type="datetimeFigureOut">
              <a:rPr lang="ar-IQ" smtClean="0"/>
              <a:t>13/08/1444</a:t>
            </a:fld>
            <a:endParaRPr lang="ar-IQ"/>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7DF2CE9-112C-48BF-8A60-356A3F0594A7}" type="slidenum">
              <a:rPr lang="ar-IQ" smtClean="0"/>
              <a:t>‹#›</a:t>
            </a:fld>
            <a:endParaRPr lang="ar-IQ"/>
          </a:p>
        </p:txBody>
      </p:sp>
    </p:spTree>
    <p:extLst>
      <p:ext uri="{BB962C8B-B14F-4D97-AF65-F5344CB8AC3E}">
        <p14:creationId xmlns:p14="http://schemas.microsoft.com/office/powerpoint/2010/main" val="3015826710"/>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sz="4000" b="1" dirty="0" smtClean="0">
                <a:solidFill>
                  <a:srgbClr val="FF0066"/>
                </a:solidFill>
                <a:ea typeface="Calibri"/>
                <a:cs typeface="Lexicon"/>
              </a:rPr>
              <a:t>اثار السياحة في التنمية الاقتصادية</a:t>
            </a:r>
            <a:endParaRPr lang="ar-IQ" dirty="0">
              <a:solidFill>
                <a:srgbClr val="FF0066"/>
              </a:solidFill>
            </a:endParaRPr>
          </a:p>
        </p:txBody>
      </p:sp>
      <p:sp>
        <p:nvSpPr>
          <p:cNvPr id="3" name="Subtitle 2"/>
          <p:cNvSpPr>
            <a:spLocks noGrp="1"/>
          </p:cNvSpPr>
          <p:nvPr>
            <p:ph type="subTitle" idx="1"/>
          </p:nvPr>
        </p:nvSpPr>
        <p:spPr/>
        <p:txBody>
          <a:bodyPr>
            <a:normAutofit/>
          </a:bodyPr>
          <a:lstStyle/>
          <a:p>
            <a:pPr algn="ctr"/>
            <a:r>
              <a:rPr lang="ar-IQ" sz="3600" b="1" dirty="0" smtClean="0">
                <a:solidFill>
                  <a:srgbClr val="7030A0"/>
                </a:solidFill>
              </a:rPr>
              <a:t>أ.م.د</a:t>
            </a:r>
            <a:r>
              <a:rPr lang="ar-IQ" sz="3600" b="1" dirty="0" smtClean="0">
                <a:solidFill>
                  <a:srgbClr val="7030A0"/>
                </a:solidFill>
              </a:rPr>
              <a:t>. مها عبد الستار السامرائي</a:t>
            </a:r>
            <a:endParaRPr lang="ar-IQ" sz="3600" b="1" dirty="0">
              <a:solidFill>
                <a:srgbClr val="7030A0"/>
              </a:solidFill>
            </a:endParaRPr>
          </a:p>
        </p:txBody>
      </p:sp>
      <p:sp>
        <p:nvSpPr>
          <p:cNvPr id="4" name="TextBox 3"/>
          <p:cNvSpPr txBox="1"/>
          <p:nvPr/>
        </p:nvSpPr>
        <p:spPr>
          <a:xfrm rot="20339701">
            <a:off x="1907704" y="4946685"/>
            <a:ext cx="2777019" cy="646331"/>
          </a:xfrm>
          <a:prstGeom prst="rect">
            <a:avLst/>
          </a:prstGeom>
          <a:noFill/>
        </p:spPr>
        <p:txBody>
          <a:bodyPr wrap="square" rtlCol="1">
            <a:spAutoFit/>
          </a:bodyPr>
          <a:lstStyle/>
          <a:p>
            <a:pPr algn="ctr"/>
            <a:r>
              <a:rPr lang="ar-IQ" sz="3600" dirty="0" smtClean="0">
                <a:solidFill>
                  <a:schemeClr val="accent2">
                    <a:lumMod val="60000"/>
                    <a:lumOff val="40000"/>
                  </a:schemeClr>
                </a:solidFill>
                <a:latin typeface="Aldhabi" panose="01000000000000000000" pitchFamily="2" charset="-78"/>
                <a:cs typeface="Aldhabi" panose="01000000000000000000" pitchFamily="2" charset="-78"/>
              </a:rPr>
              <a:t>المحاضرة الثلاثون</a:t>
            </a:r>
            <a:endParaRPr lang="ar-IQ" sz="3600" dirty="0">
              <a:solidFill>
                <a:schemeClr val="accent2">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118610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360" y="548680"/>
            <a:ext cx="7955280" cy="5714960"/>
          </a:xfrm>
        </p:spPr>
        <p:txBody>
          <a:bodyPr>
            <a:normAutofit/>
          </a:bodyPr>
          <a:lstStyle/>
          <a:p>
            <a:pPr marL="0" indent="0">
              <a:lnSpc>
                <a:spcPct val="200000"/>
              </a:lnSpc>
              <a:buNone/>
            </a:pPr>
            <a:r>
              <a:rPr lang="ar-IQ" dirty="0">
                <a:solidFill>
                  <a:srgbClr val="000000"/>
                </a:solidFill>
                <a:latin typeface="cairoregular"/>
              </a:rPr>
              <a:t>لقد أدركت العديد من الدول بان السياحة في القرن الحالي لاتمثل فقط اكبر نشاط اقتصادي فحسب بل انها ستكون الأكبر من بين ماشهده العالم وبفارق كبير ، حيث اهتمت هذه الدول بفتح أسواق جديدة الى جانب الأسواق التقليدية لأجل استمرارية المد السياحي طوال أيام السنة وتقديم خطط وبرامج </a:t>
            </a:r>
            <a:r>
              <a:rPr lang="ar-IQ" dirty="0" smtClean="0">
                <a:solidFill>
                  <a:srgbClr val="000000"/>
                </a:solidFill>
                <a:latin typeface="cairoregular"/>
              </a:rPr>
              <a:t>سياحية</a:t>
            </a:r>
            <a:r>
              <a:rPr lang="en-US" dirty="0">
                <a:solidFill>
                  <a:srgbClr val="000000"/>
                </a:solidFill>
                <a:latin typeface="Verdana" panose="020B0604030504040204" pitchFamily="34" charset="0"/>
              </a:rPr>
              <a:t/>
            </a:r>
            <a:br>
              <a:rPr lang="en-US" dirty="0">
                <a:solidFill>
                  <a:srgbClr val="000000"/>
                </a:solidFill>
                <a:latin typeface="Verdana" panose="020B0604030504040204" pitchFamily="34" charset="0"/>
              </a:rPr>
            </a:br>
            <a:endParaRPr lang="ar-IQ" dirty="0"/>
          </a:p>
        </p:txBody>
      </p:sp>
    </p:spTree>
    <p:extLst>
      <p:ext uri="{BB962C8B-B14F-4D97-AF65-F5344CB8AC3E}">
        <p14:creationId xmlns:p14="http://schemas.microsoft.com/office/powerpoint/2010/main" val="247224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360" y="908720"/>
            <a:ext cx="7955280" cy="5354920"/>
          </a:xfrm>
        </p:spPr>
        <p:txBody>
          <a:bodyPr>
            <a:noAutofit/>
          </a:bodyPr>
          <a:lstStyle/>
          <a:p>
            <a:pPr marL="0" lvl="0" indent="0">
              <a:lnSpc>
                <a:spcPct val="250000"/>
              </a:lnSpc>
              <a:buNone/>
            </a:pPr>
            <a:r>
              <a:rPr lang="ar-IQ" sz="2400" dirty="0">
                <a:solidFill>
                  <a:srgbClr val="000000"/>
                </a:solidFill>
                <a:latin typeface="cairoregular"/>
              </a:rPr>
              <a:t>بخدمات ذات نوعية عالية ومنافذ توزيعية مناسبة من شانها زيادة فترة إقامة السياح فضلا عن امتلاك وسائل متطورة للتسويق والترويج السياحي والفندقي. وتلعب السياحة في الوقت الحاضر دورا مهما في الاقتصاد العالمي نظرا لما تحققة المبادلات السياحية من نتائج معتبرة مقارنة بالمبادلات الزراعية والغذائية </a:t>
            </a:r>
            <a:r>
              <a:rPr lang="ar-IQ" sz="2400" dirty="0" smtClean="0">
                <a:solidFill>
                  <a:srgbClr val="000000"/>
                </a:solidFill>
                <a:latin typeface="cairoregular"/>
              </a:rPr>
              <a:t>وتفوق</a:t>
            </a:r>
            <a:endParaRPr lang="ar-IQ" sz="2800" dirty="0"/>
          </a:p>
        </p:txBody>
      </p:sp>
    </p:spTree>
    <p:extLst>
      <p:ext uri="{BB962C8B-B14F-4D97-AF65-F5344CB8AC3E}">
        <p14:creationId xmlns:p14="http://schemas.microsoft.com/office/powerpoint/2010/main" val="1849577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360" y="836712"/>
            <a:ext cx="7955280" cy="5426928"/>
          </a:xfrm>
        </p:spPr>
        <p:txBody>
          <a:bodyPr>
            <a:normAutofit/>
          </a:bodyPr>
          <a:lstStyle/>
          <a:p>
            <a:pPr marL="0" lvl="0" indent="0">
              <a:lnSpc>
                <a:spcPct val="200000"/>
              </a:lnSpc>
              <a:buNone/>
            </a:pPr>
            <a:r>
              <a:rPr lang="ar-IQ" sz="2800" dirty="0">
                <a:solidFill>
                  <a:srgbClr val="000000"/>
                </a:solidFill>
                <a:latin typeface="cairoregular"/>
              </a:rPr>
              <a:t>أحيانا ماتحققة المبادلات الزراعية والغذائية وبالنسبة لبعض ماتحققه المبادلات النفطية ، فالسياحة تعد صناعه تصديرية لاتقل اهمية عن الصناعه النفطية وبالتالي عدت السياحة نشاطا اقتصاديا مهما في عملية التنمية الاقتصادية والاجتماعية وتحقيق التكامل الاقتصادي ، والى جانب القطاعين الزراعي والصناعي </a:t>
            </a:r>
            <a:r>
              <a:rPr lang="ar-IQ" sz="2800" dirty="0" smtClean="0">
                <a:solidFill>
                  <a:srgbClr val="000000"/>
                </a:solidFill>
                <a:latin typeface="cairoregular"/>
              </a:rPr>
              <a:t>تاتي</a:t>
            </a:r>
            <a:endParaRPr lang="ar-IQ" sz="2800" dirty="0"/>
          </a:p>
        </p:txBody>
      </p:sp>
    </p:spTree>
    <p:extLst>
      <p:ext uri="{BB962C8B-B14F-4D97-AF65-F5344CB8AC3E}">
        <p14:creationId xmlns:p14="http://schemas.microsoft.com/office/powerpoint/2010/main" val="11673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360" y="836712"/>
            <a:ext cx="7955280" cy="5426928"/>
          </a:xfrm>
        </p:spPr>
        <p:txBody>
          <a:bodyPr>
            <a:noAutofit/>
          </a:bodyPr>
          <a:lstStyle/>
          <a:p>
            <a:pPr marL="0" lvl="0" indent="0">
              <a:lnSpc>
                <a:spcPct val="200000"/>
              </a:lnSpc>
              <a:buNone/>
            </a:pPr>
            <a:r>
              <a:rPr lang="ar-IQ" sz="2800" dirty="0">
                <a:solidFill>
                  <a:srgbClr val="000000"/>
                </a:solidFill>
                <a:latin typeface="cairoregular"/>
              </a:rPr>
              <a:t>السياحة في المرتبة الثالثة وهي لاتقل اهمية عن عمل القطاعين المذكورين في سد العجز في ميزان المدفوعات وتوفير فرص عمل يمكن من خلالها امتصاص البطاله وتشغيل الأيدي العاملة . باعتبار السياحة نشاطا خدميا اكثر من القطاعات الأخرى إضافة الى ان النشاط السياحي يساهم في التنمية الاقتصادية </a:t>
            </a:r>
            <a:r>
              <a:rPr lang="ar-IQ" sz="2800" dirty="0" smtClean="0">
                <a:solidFill>
                  <a:srgbClr val="000000"/>
                </a:solidFill>
                <a:latin typeface="cairoregular"/>
              </a:rPr>
              <a:t>وإرساء</a:t>
            </a:r>
            <a:endParaRPr lang="ar-IQ" sz="2800" dirty="0"/>
          </a:p>
        </p:txBody>
      </p:sp>
    </p:spTree>
    <p:extLst>
      <p:ext uri="{BB962C8B-B14F-4D97-AF65-F5344CB8AC3E}">
        <p14:creationId xmlns:p14="http://schemas.microsoft.com/office/powerpoint/2010/main" val="2974178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360" y="692696"/>
            <a:ext cx="7955280" cy="5570944"/>
          </a:xfrm>
        </p:spPr>
        <p:txBody>
          <a:bodyPr>
            <a:normAutofit/>
          </a:bodyPr>
          <a:lstStyle/>
          <a:p>
            <a:pPr marL="0" lvl="0" indent="0">
              <a:lnSpc>
                <a:spcPct val="200000"/>
              </a:lnSpc>
              <a:buNone/>
            </a:pPr>
            <a:r>
              <a:rPr lang="ar-IQ" sz="2400" dirty="0">
                <a:solidFill>
                  <a:srgbClr val="000000"/>
                </a:solidFill>
                <a:latin typeface="cairoregular"/>
              </a:rPr>
              <a:t>قواعدها من خلال تشجيع السياحة الخارجية التي تحقق فائضا من العملة الصعبة لتمويل عملية التنمية . ومن الاثار الايجابية للنشاط السياحي ايضا توطيد العلاقات بين ابناء الوطن الواحد وبقية شعوب العالم وقد توافرت ظروف وعوامل ساعدت على تطور وانتشار ظاهرة السياحة عالميا . ففي الوقت الذي شهد العالم الغربي تطورا كبيرا في المستوى المعيشي وارتفاع الإمكانات المادية لسكان هذه البلدان شهدت تكاليف </a:t>
            </a:r>
            <a:r>
              <a:rPr lang="ar-IQ" sz="2400" dirty="0" smtClean="0">
                <a:solidFill>
                  <a:srgbClr val="000000"/>
                </a:solidFill>
                <a:latin typeface="cairoregular"/>
              </a:rPr>
              <a:t>السفر</a:t>
            </a:r>
            <a:endParaRPr lang="ar-IQ" sz="2400" dirty="0"/>
          </a:p>
        </p:txBody>
      </p:sp>
    </p:spTree>
    <p:extLst>
      <p:ext uri="{BB962C8B-B14F-4D97-AF65-F5344CB8AC3E}">
        <p14:creationId xmlns:p14="http://schemas.microsoft.com/office/powerpoint/2010/main" val="2883841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360" y="548680"/>
            <a:ext cx="7955280" cy="5714960"/>
          </a:xfrm>
        </p:spPr>
        <p:txBody>
          <a:bodyPr>
            <a:normAutofit/>
          </a:bodyPr>
          <a:lstStyle/>
          <a:p>
            <a:pPr marL="0" lvl="0" indent="0">
              <a:lnSpc>
                <a:spcPct val="200000"/>
              </a:lnSpc>
              <a:buNone/>
            </a:pPr>
            <a:r>
              <a:rPr lang="ar-IQ" sz="2800" dirty="0">
                <a:solidFill>
                  <a:srgbClr val="000000"/>
                </a:solidFill>
                <a:latin typeface="cairoregular"/>
              </a:rPr>
              <a:t>انخفاضا نسبيا نتيجة لتطور وتوفر وسائل النقل والمواصلات مهدت الطريق امام مختلف شرائح المجتمع المتقدم للمشاركة بالطلب السياحي . وهكذا فقد تكاملت السياحة كظاهرة واتسعت بشكل كبير سواء على الصعيد المحلي (السياحة الداخلية) ام الصعيد الخارجي (السياحة الخارجية) وساهمت عوامل </a:t>
            </a:r>
            <a:r>
              <a:rPr lang="ar-IQ" sz="2800" dirty="0" smtClean="0">
                <a:solidFill>
                  <a:srgbClr val="000000"/>
                </a:solidFill>
                <a:latin typeface="cairoregular"/>
              </a:rPr>
              <a:t>التقدم</a:t>
            </a:r>
            <a:endParaRPr lang="ar-IQ" sz="2800" dirty="0"/>
          </a:p>
        </p:txBody>
      </p:sp>
    </p:spTree>
    <p:extLst>
      <p:ext uri="{BB962C8B-B14F-4D97-AF65-F5344CB8AC3E}">
        <p14:creationId xmlns:p14="http://schemas.microsoft.com/office/powerpoint/2010/main" val="24473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360" y="260648"/>
            <a:ext cx="7955280" cy="6002992"/>
          </a:xfrm>
        </p:spPr>
        <p:txBody>
          <a:bodyPr>
            <a:normAutofit lnSpcReduction="10000"/>
          </a:bodyPr>
          <a:lstStyle/>
          <a:p>
            <a:pPr marL="0" lvl="0" indent="0">
              <a:lnSpc>
                <a:spcPct val="200000"/>
              </a:lnSpc>
              <a:buNone/>
            </a:pPr>
            <a:r>
              <a:rPr lang="ar-IQ" sz="2800" dirty="0">
                <a:solidFill>
                  <a:srgbClr val="000000"/>
                </a:solidFill>
                <a:latin typeface="cairoregular"/>
              </a:rPr>
              <a:t>التكنولوجي وزيادة عدد السكان ودخول الافراد وتبادل الخبرات والثقافات وانتشار وسائل التوعية والاجازات مدفوعة الاجر في التطور الحقيقي لصناعة السياحة وسيحاول الباحث التعرف على اساسيات النشاط السياحي وقياس وتحليل اثر النشاط السياحي في المتغيرات الاقتصادية الكلية في الاقتصاد العراقي من خلال محورين يتضمن الاول اساسيات النشاط السياحي والثاني خصص لاثر النشاط السياحي في التنمية الاقتصادية العراقي</a:t>
            </a:r>
            <a:r>
              <a:rPr lang="ar-IQ" sz="1800" dirty="0">
                <a:solidFill>
                  <a:srgbClr val="000000"/>
                </a:solidFill>
                <a:latin typeface="cairoregular"/>
              </a:rPr>
              <a:t>ة</a:t>
            </a:r>
            <a:endParaRPr lang="ar-IQ" sz="1800" dirty="0">
              <a:solidFill>
                <a:srgbClr val="000000"/>
              </a:solidFill>
              <a:latin typeface="Verdana" panose="020B0604030504040204" pitchFamily="34" charset="0"/>
            </a:endParaRPr>
          </a:p>
          <a:p>
            <a:pPr marL="0" indent="0">
              <a:buNone/>
            </a:pPr>
            <a:endParaRPr lang="ar-IQ" dirty="0"/>
          </a:p>
        </p:txBody>
      </p:sp>
    </p:spTree>
    <p:extLst>
      <p:ext uri="{BB962C8B-B14F-4D97-AF65-F5344CB8AC3E}">
        <p14:creationId xmlns:p14="http://schemas.microsoft.com/office/powerpoint/2010/main" val="3568158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520" y="0"/>
            <a:ext cx="9252520" cy="7461448"/>
          </a:xfrm>
        </p:spPr>
      </p:pic>
      <p:sp>
        <p:nvSpPr>
          <p:cNvPr id="5" name="TextBox 4"/>
          <p:cNvSpPr txBox="1"/>
          <p:nvPr/>
        </p:nvSpPr>
        <p:spPr>
          <a:xfrm rot="19886837">
            <a:off x="-104752" y="3438336"/>
            <a:ext cx="4248472" cy="584775"/>
          </a:xfrm>
          <a:prstGeom prst="rect">
            <a:avLst/>
          </a:prstGeom>
          <a:noFill/>
        </p:spPr>
        <p:txBody>
          <a:bodyPr wrap="square" rtlCol="1">
            <a:spAutoFit/>
          </a:bodyPr>
          <a:lstStyle/>
          <a:p>
            <a:pPr algn="ctr" rtl="1"/>
            <a:r>
              <a:rPr lang="ar-IQ" sz="3200" b="1" dirty="0" smtClean="0">
                <a:solidFill>
                  <a:schemeClr val="bg1"/>
                </a:solidFill>
                <a:latin typeface="Aldhabi" panose="01000000000000000000" pitchFamily="2" charset="-78"/>
                <a:cs typeface="Aldhabi" panose="01000000000000000000" pitchFamily="2" charset="-78"/>
              </a:rPr>
              <a:t>الى اللقاء في المحاضرة القادمة</a:t>
            </a:r>
            <a:endParaRPr lang="ar-IQ" sz="3200" b="1" dirty="0">
              <a:solidFill>
                <a:schemeClr val="bg1"/>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54274437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46</TotalTime>
  <Words>366</Words>
  <Application>Microsoft Office PowerPoint</Application>
  <PresentationFormat>On-screen Show (4:3)</PresentationFormat>
  <Paragraphs>11</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Aldhabi</vt:lpstr>
      <vt:lpstr>Arial</vt:lpstr>
      <vt:lpstr>cairoregular</vt:lpstr>
      <vt:lpstr>Calibri</vt:lpstr>
      <vt:lpstr>Century Gothic</vt:lpstr>
      <vt:lpstr>Lexicon</vt:lpstr>
      <vt:lpstr>Times New Roman</vt:lpstr>
      <vt:lpstr>Verdana</vt:lpstr>
      <vt:lpstr>Vapor Trail</vt:lpstr>
      <vt:lpstr>اثار السياحة في التنمية الاقتصادية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التنمية الاقتصادية والتنمية السياحية</dc:title>
  <dc:creator>Ruaa</dc:creator>
  <cp:lastModifiedBy>Maher</cp:lastModifiedBy>
  <cp:revision>7</cp:revision>
  <dcterms:created xsi:type="dcterms:W3CDTF">2019-12-03T18:13:52Z</dcterms:created>
  <dcterms:modified xsi:type="dcterms:W3CDTF">2023-03-04T21:19:18Z</dcterms:modified>
</cp:coreProperties>
</file>