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3" r:id="rId3"/>
    <p:sldId id="264" r:id="rId4"/>
    <p:sldId id="265" r:id="rId5"/>
    <p:sldId id="266"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29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590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6090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20235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6887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9175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234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13811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743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6806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9596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3091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996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975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6027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186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038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8324268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dirty="0" smtClean="0">
                <a:solidFill>
                  <a:schemeClr val="accent6">
                    <a:lumMod val="60000"/>
                    <a:lumOff val="40000"/>
                  </a:schemeClr>
                </a:solidFill>
                <a:latin typeface="Aldhabi" panose="01000000000000000000" pitchFamily="2" charset="-78"/>
                <a:cs typeface="Aldhabi" panose="01000000000000000000" pitchFamily="2" charset="-78"/>
              </a:rPr>
              <a:t>النقل السياحي- الجزء الثاني</a:t>
            </a:r>
            <a:r>
              <a:rPr lang="ar-IQ" dirty="0">
                <a:solidFill>
                  <a:schemeClr val="accent6">
                    <a:lumMod val="60000"/>
                    <a:lumOff val="40000"/>
                  </a:schemeClr>
                </a:solidFill>
                <a:latin typeface="Aldhabi" panose="01000000000000000000" pitchFamily="2" charset="-78"/>
                <a:cs typeface="Aldhabi" panose="01000000000000000000" pitchFamily="2" charset="-78"/>
              </a:rPr>
              <a:t/>
            </a:r>
            <a:br>
              <a:rPr lang="ar-IQ" dirty="0">
                <a:solidFill>
                  <a:schemeClr val="accent6">
                    <a:lumMod val="60000"/>
                    <a:lumOff val="40000"/>
                  </a:schemeClr>
                </a:solidFill>
                <a:latin typeface="Aldhabi" panose="01000000000000000000" pitchFamily="2" charset="-78"/>
                <a:cs typeface="Aldhabi" panose="01000000000000000000" pitchFamily="2" charset="-78"/>
              </a:rPr>
            </a:br>
            <a:endParaRPr lang="ar-IQ" dirty="0">
              <a:solidFill>
                <a:schemeClr val="accent6">
                  <a:lumMod val="60000"/>
                  <a:lumOff val="40000"/>
                </a:schemeClr>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normAutofit fontScale="92500" lnSpcReduction="10000"/>
          </a:bodyPr>
          <a:lstStyle/>
          <a:p>
            <a:pPr algn="ctr"/>
            <a:r>
              <a:rPr lang="ar-IQ" dirty="0" smtClean="0">
                <a:solidFill>
                  <a:schemeClr val="accent2">
                    <a:lumMod val="60000"/>
                    <a:lumOff val="40000"/>
                  </a:schemeClr>
                </a:solidFill>
              </a:rPr>
              <a:t>اعداد</a:t>
            </a:r>
          </a:p>
          <a:p>
            <a:pPr algn="ctr"/>
            <a:r>
              <a:rPr lang="ar-IQ" dirty="0" smtClean="0">
                <a:solidFill>
                  <a:schemeClr val="accent2">
                    <a:lumMod val="60000"/>
                    <a:lumOff val="40000"/>
                  </a:schemeClr>
                </a:solidFill>
              </a:rPr>
              <a:t>أ.م.د. مها عبد الستار السامرائي</a:t>
            </a:r>
            <a:endParaRPr lang="ar-IQ" dirty="0">
              <a:solidFill>
                <a:schemeClr val="accent2">
                  <a:lumMod val="60000"/>
                  <a:lumOff val="40000"/>
                </a:schemeClr>
              </a:solidFill>
            </a:endParaRPr>
          </a:p>
        </p:txBody>
      </p:sp>
      <p:sp>
        <p:nvSpPr>
          <p:cNvPr id="4" name="TextBox 3"/>
          <p:cNvSpPr txBox="1"/>
          <p:nvPr/>
        </p:nvSpPr>
        <p:spPr>
          <a:xfrm rot="19469409">
            <a:off x="1678676" y="4311272"/>
            <a:ext cx="2518499" cy="523220"/>
          </a:xfrm>
          <a:prstGeom prst="rect">
            <a:avLst/>
          </a:prstGeom>
          <a:noFill/>
        </p:spPr>
        <p:txBody>
          <a:bodyPr wrap="square" rtlCol="1">
            <a:spAutoFit/>
          </a:bodyPr>
          <a:lstStyle/>
          <a:p>
            <a:pPr algn="ctr" rtl="1"/>
            <a:r>
              <a:rPr lang="ar-IQ" sz="2800" dirty="0" smtClean="0">
                <a:solidFill>
                  <a:schemeClr val="accent3">
                    <a:lumMod val="60000"/>
                    <a:lumOff val="40000"/>
                  </a:schemeClr>
                </a:solidFill>
                <a:latin typeface="Aldhabi" panose="01000000000000000000" pitchFamily="2" charset="-78"/>
                <a:cs typeface="Aldhabi" panose="01000000000000000000" pitchFamily="2" charset="-78"/>
              </a:rPr>
              <a:t>المحاضرة الثامنة  والعشرون</a:t>
            </a:r>
            <a:endParaRPr lang="ar-IQ" sz="2800" dirty="0">
              <a:solidFill>
                <a:schemeClr val="accent3">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402737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أنواع النقل السياحي</a:t>
            </a:r>
          </a:p>
        </p:txBody>
      </p:sp>
      <p:sp>
        <p:nvSpPr>
          <p:cNvPr id="3" name="Content Placeholder 2"/>
          <p:cNvSpPr>
            <a:spLocks noGrp="1"/>
          </p:cNvSpPr>
          <p:nvPr>
            <p:ph idx="1"/>
          </p:nvPr>
        </p:nvSpPr>
        <p:spPr/>
        <p:txBody>
          <a:bodyPr>
            <a:normAutofit fontScale="92500" lnSpcReduction="20000"/>
          </a:bodyPr>
          <a:lstStyle/>
          <a:p>
            <a:pPr marL="0" indent="0">
              <a:lnSpc>
                <a:spcPct val="200000"/>
              </a:lnSpc>
              <a:buNone/>
            </a:pPr>
            <a:r>
              <a:rPr lang="ar-IQ" dirty="0"/>
              <a:t>نقل السياحي الربي إن التطور الكبري الذي حدث يف صناعة السيارات واحلافالت أدى اىل مضاعفة أعداد مستخدمي هذه الوسائط، تربت احلافلةكأحسن و ُ وأع اسطة نقل مجاعي ووصل عدد املسافرين العامليني سنة 1990 عرب الطرقات ابالعتماد على السيارة والقطارات 75 %من اجملموع الكلي للمسافرين، وبذلت جهود كبرية من أجل تطوير احلافلة اليت . و أصبحت السيارة 13 أصبحت أكثر قوة ورفاهية، كما أن السيارة تعترب الوسيلة األكثر إستعماال من طرف السواح وسيلة مواصالت أساسية وضرورية، وعندما نتحدث عن أمهية السيارة من الناحية السياحية، جند أمهيتها تزيد يف السياحة الدولية والداخلية سنة بعد األخرى. إن أمهية السيارة كوسيلة إنتقال سياحية ينبع من حرية استخدامها سواء يف موعد البدء ابلرحلة أو تفصيل خط سريها مما جعلها سبيال لسياحة جديدة يف سياحة املشاهدة. وكلما</a:t>
            </a:r>
          </a:p>
        </p:txBody>
      </p:sp>
    </p:spTree>
    <p:extLst>
      <p:ext uri="{BB962C8B-B14F-4D97-AF65-F5344CB8AC3E}">
        <p14:creationId xmlns:p14="http://schemas.microsoft.com/office/powerpoint/2010/main" val="229596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sz="2200" cap="none" dirty="0">
                <a:solidFill>
                  <a:prstClr val="black"/>
                </a:solidFill>
                <a:ea typeface="+mn-ea"/>
                <a:cs typeface="Arial" panose="020B0604020202020204" pitchFamily="34" charset="0"/>
              </a:rPr>
              <a:t>النقل السياحي </a:t>
            </a:r>
            <a:r>
              <a:rPr lang="ar-IQ" sz="2200" cap="none" dirty="0" smtClean="0">
                <a:solidFill>
                  <a:prstClr val="black"/>
                </a:solidFill>
                <a:ea typeface="+mn-ea"/>
                <a:cs typeface="Arial" panose="020B0604020202020204" pitchFamily="34" charset="0"/>
              </a:rPr>
              <a:t>عبر </a:t>
            </a:r>
            <a:r>
              <a:rPr lang="ar-IQ" sz="2200" cap="none" dirty="0">
                <a:solidFill>
                  <a:prstClr val="black"/>
                </a:solidFill>
                <a:ea typeface="+mn-ea"/>
                <a:cs typeface="Arial" panose="020B0604020202020204" pitchFamily="34" charset="0"/>
              </a:rPr>
              <a:t>السكك </a:t>
            </a:r>
            <a:r>
              <a:rPr lang="ar-IQ" sz="2200" cap="none" dirty="0" smtClean="0">
                <a:solidFill>
                  <a:prstClr val="black"/>
                </a:solidFill>
                <a:ea typeface="+mn-ea"/>
                <a:cs typeface="Arial" panose="020B0604020202020204" pitchFamily="34" charset="0"/>
              </a:rPr>
              <a:t>الحديدية</a:t>
            </a:r>
            <a:endParaRPr lang="ar-IQ" dirty="0"/>
          </a:p>
        </p:txBody>
      </p:sp>
      <p:sp>
        <p:nvSpPr>
          <p:cNvPr id="3" name="Content Placeholder 2"/>
          <p:cNvSpPr>
            <a:spLocks noGrp="1"/>
          </p:cNvSpPr>
          <p:nvPr>
            <p:ph idx="1"/>
          </p:nvPr>
        </p:nvSpPr>
        <p:spPr/>
        <p:txBody>
          <a:bodyPr/>
          <a:lstStyle/>
          <a:p>
            <a:pPr marL="0" indent="0">
              <a:lnSpc>
                <a:spcPct val="150000"/>
              </a:lnSpc>
              <a:buNone/>
            </a:pPr>
            <a:r>
              <a:rPr lang="ar-IQ" dirty="0" smtClean="0"/>
              <a:t>اعترب </a:t>
            </a:r>
            <a:r>
              <a:rPr lang="ar-IQ" dirty="0"/>
              <a:t>النقل السياحي عرب القطارات كظاهرة خاصة ابلدول األوروبية، حيث تظهر إحصائيات املنظمة العاملية للسياحة أن 1 %فقط من السواح يف أمريكا يستعملون القطار للتنقل اىل الدول اجملاورة، أما ابلنسبة إلفريقيا ودول أسيا فان هذا النمط من التنقل يكاد يكون معدوما، لكن بعد ظهور القطارات السريعة )</a:t>
            </a:r>
            <a:r>
              <a:rPr lang="en-US" dirty="0"/>
              <a:t>TGV )</a:t>
            </a:r>
            <a:r>
              <a:rPr lang="ar-IQ" dirty="0"/>
              <a:t>وبسبب مزاايها من انحية استهالك الطاقة وعدم تلويثها للجو، لوحظ رجوع اىل النقل الدويل عرب القطارات السريعة، كما أنه ووفقا لبعض الدراسات فان النقل السككي يعترب يف حد ذاته رحلة ممتعة</a:t>
            </a:r>
          </a:p>
        </p:txBody>
      </p:sp>
    </p:spTree>
    <p:extLst>
      <p:ext uri="{BB962C8B-B14F-4D97-AF65-F5344CB8AC3E}">
        <p14:creationId xmlns:p14="http://schemas.microsoft.com/office/powerpoint/2010/main" val="609632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2.3 .النقل السياحي البحري</a:t>
            </a:r>
          </a:p>
        </p:txBody>
      </p:sp>
      <p:sp>
        <p:nvSpPr>
          <p:cNvPr id="3" name="Content Placeholder 2"/>
          <p:cNvSpPr>
            <a:spLocks noGrp="1"/>
          </p:cNvSpPr>
          <p:nvPr>
            <p:ph idx="1"/>
          </p:nvPr>
        </p:nvSpPr>
        <p:spPr/>
        <p:txBody>
          <a:bodyPr/>
          <a:lstStyle/>
          <a:p>
            <a:pPr marL="0" indent="0">
              <a:buNone/>
            </a:pPr>
            <a:r>
              <a:rPr lang="ar-IQ" dirty="0"/>
              <a:t> إن التنقل عرب البحار شكل اىل رغاية اخلمسينيات الوسيلة الوحيدة للتنقل عرب القارات، إال انه بعد تطور الطائرة</a:t>
            </a:r>
          </a:p>
          <a:p>
            <a:pPr marL="0" indent="0">
              <a:buNone/>
            </a:pPr>
            <a:r>
              <a:rPr lang="ar-IQ" dirty="0"/>
              <a:t>، لقد حقق النقل 15 بدأ التناقص املتزايد الستعمال البواخر ومل يعد ميثل إال من 1 -6 %من جمموع التنقالت</a:t>
            </a:r>
          </a:p>
          <a:p>
            <a:pPr marL="0" indent="0">
              <a:buNone/>
            </a:pPr>
            <a:r>
              <a:rPr lang="ar-IQ" dirty="0"/>
              <a:t>البحري أحسن فرتة رواج له يف العشرة السنوات اليت أعقبت هناية احلرب العاملية الثانية اىل بدء استعمال الطائرات</a:t>
            </a:r>
          </a:p>
          <a:p>
            <a:pPr marL="0" indent="0">
              <a:buNone/>
            </a:pPr>
            <a:r>
              <a:rPr lang="ar-IQ" dirty="0"/>
              <a:t>النفاثة عرب احمليط األطلسي عام 1958 مما أدى اىل إحنسار سريع يف حركة السفر حبرا، ويف بداية الستينيات شهد</a:t>
            </a:r>
          </a:p>
          <a:p>
            <a:pPr marL="0" indent="0">
              <a:buNone/>
            </a:pPr>
            <a:r>
              <a:rPr lang="ar-IQ" dirty="0"/>
              <a:t>العامل إختفاء السفن عابرة احمليطات لتحل حملها السفن املتخصصة يف تنظيم الرحالت السياحية البحرية واليت كانت</a:t>
            </a:r>
          </a:p>
          <a:p>
            <a:pPr marL="0" indent="0">
              <a:buNone/>
            </a:pPr>
            <a:r>
              <a:rPr lang="ar-IQ" dirty="0"/>
              <a:t>تخصصة لألرغنياء فقط واألن مت تقليل خدمات هذه السفن اليت حتتوي على رغرف نوم وخدمات فندية متكاملة</a:t>
            </a:r>
          </a:p>
          <a:p>
            <a:pPr marL="0" indent="0">
              <a:buNone/>
            </a:pPr>
            <a:r>
              <a:rPr lang="ar-IQ" dirty="0"/>
              <a:t>واليت يطلق عليها </a:t>
            </a:r>
            <a:r>
              <a:rPr lang="en-US" dirty="0"/>
              <a:t>Hotel </a:t>
            </a:r>
            <a:r>
              <a:rPr lang="en-US" dirty="0" err="1"/>
              <a:t>Flooting</a:t>
            </a:r>
            <a:r>
              <a:rPr lang="en-US" dirty="0"/>
              <a:t> .</a:t>
            </a:r>
            <a:r>
              <a:rPr lang="ar-IQ" dirty="0"/>
              <a:t>ومن أشهر شركات النقل البحري السياحي هي شركة </a:t>
            </a:r>
            <a:r>
              <a:rPr lang="en-US" dirty="0" err="1"/>
              <a:t>Sunotel</a:t>
            </a:r>
            <a:endParaRPr lang="en-US" dirty="0"/>
          </a:p>
          <a:p>
            <a:pPr marL="0" indent="0">
              <a:buNone/>
            </a:pPr>
            <a:r>
              <a:rPr lang="en-US" dirty="0"/>
              <a:t>Club </a:t>
            </a:r>
            <a:r>
              <a:rPr lang="en-US" dirty="0" err="1"/>
              <a:t>Me’diterran’ee</a:t>
            </a:r>
            <a:r>
              <a:rPr lang="en-US" dirty="0"/>
              <a:t> SA </a:t>
            </a:r>
            <a:r>
              <a:rPr lang="ar-IQ" dirty="0"/>
              <a:t>وش</a:t>
            </a:r>
          </a:p>
        </p:txBody>
      </p:sp>
    </p:spTree>
    <p:extLst>
      <p:ext uri="{BB962C8B-B14F-4D97-AF65-F5344CB8AC3E}">
        <p14:creationId xmlns:p14="http://schemas.microsoft.com/office/powerpoint/2010/main" val="1900756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2.4 .النقل السياحي </a:t>
            </a:r>
            <a:r>
              <a:rPr lang="ar-IQ" dirty="0" smtClean="0"/>
              <a:t>الجوي</a:t>
            </a:r>
            <a:endParaRPr lang="ar-IQ" dirty="0"/>
          </a:p>
        </p:txBody>
      </p:sp>
      <p:sp>
        <p:nvSpPr>
          <p:cNvPr id="3" name="Content Placeholder 2"/>
          <p:cNvSpPr>
            <a:spLocks noGrp="1"/>
          </p:cNvSpPr>
          <p:nvPr>
            <p:ph idx="1"/>
          </p:nvPr>
        </p:nvSpPr>
        <p:spPr/>
        <p:txBody>
          <a:bodyPr/>
          <a:lstStyle/>
          <a:p>
            <a:pPr marL="0" indent="0">
              <a:buNone/>
            </a:pPr>
            <a:r>
              <a:rPr lang="ar-IQ" dirty="0"/>
              <a:t> لقد شهد النقل اجلوي يف العامل تطورا مذهال ليسجل سنة 1990م عدد هام من الشركات واملشغلني، وتتميز</a:t>
            </a:r>
          </a:p>
          <a:p>
            <a:pPr marL="0" indent="0">
              <a:buNone/>
            </a:pPr>
            <a:r>
              <a:rPr lang="ar-IQ" dirty="0"/>
              <a:t>وسائط النقل السياحية بتعددها وذلك حسب واسطة النقل املستعملة، إن هذه الوسائط ختتلف فيما بينها حسب</a:t>
            </a:r>
          </a:p>
          <a:p>
            <a:pPr marL="0" indent="0">
              <a:buNone/>
            </a:pPr>
            <a:r>
              <a:rPr lang="ar-IQ" dirty="0"/>
              <a:t>اخلدمات املقدمة ودرجة الرفاهية )مما يفسر وجود أماكن سفر من الدرجة األوىل، درجة اثنية واثلثة(، إضافة اىل</a:t>
            </a:r>
          </a:p>
          <a:p>
            <a:pPr marL="0" indent="0">
              <a:buNone/>
            </a:pPr>
            <a:r>
              <a:rPr lang="ar-IQ" dirty="0"/>
              <a:t>السرعة، القدرة على احلمولة، االستقاللية، فبعضها تستعمل كوسيلة تنقل فقط على عكس أخرى اليت تقدم يف حد</a:t>
            </a:r>
          </a:p>
          <a:p>
            <a:pPr marL="0" indent="0">
              <a:buNone/>
            </a:pPr>
            <a:r>
              <a:rPr lang="ar-IQ" dirty="0"/>
              <a:t>. ويوفر النقل اجلوي يف وقتنا احلاضر الراحة واألمان والطعام و الشراب 17 ذاهتا أايم اإلقامة على ظهرها مثل سفن التنزه</a:t>
            </a:r>
          </a:p>
          <a:p>
            <a:pPr marL="0" indent="0">
              <a:buNone/>
            </a:pPr>
            <a:r>
              <a:rPr lang="ar-IQ" dirty="0"/>
              <a:t>وخدمات أخرى مثل التلفون، االنرتنت، وحىت النوم،..اخل. ودخلت اخلطوط اجلوية العاملية اىل ميدان صناعة السياحة</a:t>
            </a:r>
          </a:p>
          <a:p>
            <a:pPr marL="0" indent="0">
              <a:buNone/>
            </a:pPr>
            <a:r>
              <a:rPr lang="ar-IQ" dirty="0"/>
              <a:t>وخاصة اجملال الفندقي لتضمن مستوى مرتفع من اخلدمات الفندقية لغر حتقيق التكامل الراسي يف اجملال السياحي</a:t>
            </a:r>
          </a:p>
          <a:p>
            <a:pPr marL="0" indent="0">
              <a:buNone/>
            </a:pPr>
            <a:r>
              <a:rPr lang="ar-IQ"/>
              <a:t>18 وتقدمي خدمة السياحية بطريقة أفضل</a:t>
            </a:r>
            <a:endParaRPr lang="ar-IQ" dirty="0"/>
          </a:p>
        </p:txBody>
      </p:sp>
    </p:spTree>
    <p:extLst>
      <p:ext uri="{BB962C8B-B14F-4D97-AF65-F5344CB8AC3E}">
        <p14:creationId xmlns:p14="http://schemas.microsoft.com/office/powerpoint/2010/main" val="49541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5" name="TextBox 4"/>
          <p:cNvSpPr txBox="1"/>
          <p:nvPr/>
        </p:nvSpPr>
        <p:spPr>
          <a:xfrm rot="20268762">
            <a:off x="764274" y="2838734"/>
            <a:ext cx="3364659" cy="646331"/>
          </a:xfrm>
          <a:prstGeom prst="rect">
            <a:avLst/>
          </a:prstGeom>
          <a:solidFill>
            <a:schemeClr val="bg1"/>
          </a:solidFill>
        </p:spPr>
        <p:txBody>
          <a:bodyPr wrap="square" rtlCol="1">
            <a:spAutoFit/>
          </a:bodyPr>
          <a:lstStyle/>
          <a:p>
            <a:pPr algn="ctr" rtl="1"/>
            <a:r>
              <a:rPr lang="ar-IQ" sz="3600" dirty="0" smtClean="0">
                <a:latin typeface="Aldhabi" panose="01000000000000000000" pitchFamily="2" charset="-78"/>
                <a:cs typeface="Aldhabi" panose="01000000000000000000" pitchFamily="2" charset="-78"/>
              </a:rPr>
              <a:t>الى اللقاء في المحاضرة القادمة </a:t>
            </a:r>
            <a:endParaRPr lang="ar-IQ" sz="36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76060559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1436</TotalTime>
  <Words>524</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Aldhabi</vt:lpstr>
      <vt:lpstr>Arial</vt:lpstr>
      <vt:lpstr>Century Gothic</vt:lpstr>
      <vt:lpstr>Times New Roman</vt:lpstr>
      <vt:lpstr>Vapor Trail</vt:lpstr>
      <vt:lpstr>النقل السياحي- الجزء الثاني </vt:lpstr>
      <vt:lpstr>أنواع النقل السياحي</vt:lpstr>
      <vt:lpstr>النقل السياحي عبر السكك الحديدية</vt:lpstr>
      <vt:lpstr>2.3 .النقل السياحي البحري</vt:lpstr>
      <vt:lpstr>2.4 .النقل السياحي الجوي</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اثر السياحة في توفير فرص العمل</dc:title>
  <dc:creator>Maher</dc:creator>
  <cp:lastModifiedBy>Maher</cp:lastModifiedBy>
  <cp:revision>13</cp:revision>
  <dcterms:created xsi:type="dcterms:W3CDTF">2023-03-03T21:06:38Z</dcterms:created>
  <dcterms:modified xsi:type="dcterms:W3CDTF">2023-03-04T21:02:58Z</dcterms:modified>
</cp:coreProperties>
</file>