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29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9590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36090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20235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6887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39175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9234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13811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7432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6806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99596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3091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19963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9751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6027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41861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0383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8324268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alrai.com/article/627492.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IQ" dirty="0" smtClean="0">
                <a:solidFill>
                  <a:schemeClr val="accent6">
                    <a:lumMod val="60000"/>
                    <a:lumOff val="40000"/>
                  </a:schemeClr>
                </a:solidFill>
                <a:latin typeface="Aldhabi" panose="01000000000000000000" pitchFamily="2" charset="-78"/>
                <a:cs typeface="Aldhabi" panose="01000000000000000000" pitchFamily="2" charset="-78"/>
              </a:rPr>
              <a:t>اثر السياحة في توفير فرص العمل </a:t>
            </a:r>
            <a:endParaRPr lang="ar-IQ" dirty="0">
              <a:solidFill>
                <a:schemeClr val="accent6">
                  <a:lumMod val="60000"/>
                  <a:lumOff val="40000"/>
                </a:schemeClr>
              </a:solidFill>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p:txBody>
          <a:bodyPr>
            <a:normAutofit fontScale="92500" lnSpcReduction="10000"/>
          </a:bodyPr>
          <a:lstStyle/>
          <a:p>
            <a:pPr algn="ctr"/>
            <a:r>
              <a:rPr lang="ar-IQ" dirty="0" smtClean="0">
                <a:solidFill>
                  <a:schemeClr val="accent2">
                    <a:lumMod val="60000"/>
                    <a:lumOff val="40000"/>
                  </a:schemeClr>
                </a:solidFill>
              </a:rPr>
              <a:t>اعداد</a:t>
            </a:r>
          </a:p>
          <a:p>
            <a:pPr algn="ctr"/>
            <a:r>
              <a:rPr lang="ar-IQ" dirty="0" smtClean="0">
                <a:solidFill>
                  <a:schemeClr val="accent2">
                    <a:lumMod val="60000"/>
                    <a:lumOff val="40000"/>
                  </a:schemeClr>
                </a:solidFill>
              </a:rPr>
              <a:t>أ.م.د. مها عبد الستار السامرائي</a:t>
            </a:r>
            <a:endParaRPr lang="ar-IQ" dirty="0">
              <a:solidFill>
                <a:schemeClr val="accent2">
                  <a:lumMod val="60000"/>
                  <a:lumOff val="40000"/>
                </a:schemeClr>
              </a:solidFill>
            </a:endParaRPr>
          </a:p>
        </p:txBody>
      </p:sp>
      <p:sp>
        <p:nvSpPr>
          <p:cNvPr id="4" name="TextBox 3"/>
          <p:cNvSpPr txBox="1"/>
          <p:nvPr/>
        </p:nvSpPr>
        <p:spPr>
          <a:xfrm rot="20350859">
            <a:off x="791571" y="3364303"/>
            <a:ext cx="2518499" cy="523220"/>
          </a:xfrm>
          <a:prstGeom prst="rect">
            <a:avLst/>
          </a:prstGeom>
          <a:noFill/>
        </p:spPr>
        <p:txBody>
          <a:bodyPr wrap="square" rtlCol="1">
            <a:spAutoFit/>
          </a:bodyPr>
          <a:lstStyle/>
          <a:p>
            <a:pPr algn="ctr" rtl="1"/>
            <a:r>
              <a:rPr lang="ar-IQ" sz="2800" dirty="0" smtClean="0">
                <a:solidFill>
                  <a:schemeClr val="accent3">
                    <a:lumMod val="60000"/>
                    <a:lumOff val="40000"/>
                  </a:schemeClr>
                </a:solidFill>
                <a:latin typeface="Aldhabi" panose="01000000000000000000" pitchFamily="2" charset="-78"/>
                <a:cs typeface="Aldhabi" panose="01000000000000000000" pitchFamily="2" charset="-78"/>
              </a:rPr>
              <a:t>المحاضرة الواحد وعشرين</a:t>
            </a:r>
            <a:endParaRPr lang="ar-IQ" sz="2800" dirty="0">
              <a:solidFill>
                <a:schemeClr val="accent3">
                  <a:lumMod val="60000"/>
                  <a:lumOff val="40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402737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4276"/>
            <a:ext cx="10820400" cy="5454410"/>
          </a:xfrm>
        </p:spPr>
        <p:txBody>
          <a:bodyPr/>
          <a:lstStyle/>
          <a:p>
            <a:pPr marL="0" indent="0">
              <a:lnSpc>
                <a:spcPct val="150000"/>
              </a:lnSpc>
              <a:buNone/>
            </a:pPr>
            <a:r>
              <a:rPr lang="ar-IQ" dirty="0">
                <a:solidFill>
                  <a:srgbClr val="000000"/>
                </a:solidFill>
                <a:latin typeface="Noto Naskh Arabic"/>
              </a:rPr>
              <a:t>القطاع السياحي له الدور الأكبر في تقليل البطالة في البلدان بالاضافة الى الأهمية الكبيرة له في دعم الاقتصاد والناتج المحلي والدخل القومي وكذلك تحسين العلاقات السياسية والتبادل الثقافي بين البلدان ؛ حيث يُعتبر اكبر قطاع في العالم يوظف ويشغل العمالة.. فمن بين 11 وظيفة في العالم يوجد وظيفة تصب بشكل مباشر في هذا القطاع وذلك حسب احصائية لمنظمة السياحة العالمية (</a:t>
            </a:r>
            <a:r>
              <a:rPr lang="en-US" dirty="0">
                <a:solidFill>
                  <a:srgbClr val="000000"/>
                </a:solidFill>
                <a:latin typeface="Noto Naskh Arabic"/>
              </a:rPr>
              <a:t>WTO) </a:t>
            </a:r>
            <a:r>
              <a:rPr lang="ar-IQ" dirty="0">
                <a:solidFill>
                  <a:srgbClr val="000000"/>
                </a:solidFill>
                <a:latin typeface="Noto Naskh Arabic"/>
              </a:rPr>
              <a:t>والمذكورة في هذا </a:t>
            </a:r>
            <a:r>
              <a:rPr lang="ar-IQ" dirty="0">
                <a:solidFill>
                  <a:srgbClr val="1644AD"/>
                </a:solidFill>
                <a:latin typeface="Noto Naskh Arabic"/>
                <a:hlinkClick r:id="rId2"/>
              </a:rPr>
              <a:t>المقال</a:t>
            </a:r>
            <a:r>
              <a:rPr lang="ar-IQ" dirty="0">
                <a:solidFill>
                  <a:srgbClr val="000000"/>
                </a:solidFill>
                <a:latin typeface="Noto Naskh Arabic"/>
              </a:rPr>
              <a:t> ..</a:t>
            </a:r>
            <a:r>
              <a:rPr lang="ar-IQ" dirty="0"/>
              <a:t/>
            </a:r>
            <a:br>
              <a:rPr lang="ar-IQ" dirty="0"/>
            </a:br>
            <a:r>
              <a:rPr lang="ar-IQ" dirty="0">
                <a:solidFill>
                  <a:srgbClr val="000000"/>
                </a:solidFill>
                <a:latin typeface="Noto Naskh Arabic"/>
              </a:rPr>
              <a:t>وتوقعت المنظمة ايضاً أنه مع حلول عام 2030 سيصل عدد المسافرين حول العالم الى حوالي 1.8 مليار مسافر، لكن مع انتشار وباء كورونا اتوقع ان لا نصل الى هذا العدد.. وفعلا قد رأينا المطارات خاوية ومزدحمة فقط بطائرات فارغة، والعديد من الدول قد انخفض الناتج القومي لها بسبب توقف السياحة خصوصاً تلك التي تعتمد بشكل اساسي في اقتصادها على السياحة ..</a:t>
            </a:r>
            <a:endParaRPr lang="ar-IQ" dirty="0"/>
          </a:p>
        </p:txBody>
      </p:sp>
    </p:spTree>
    <p:extLst>
      <p:ext uri="{BB962C8B-B14F-4D97-AF65-F5344CB8AC3E}">
        <p14:creationId xmlns:p14="http://schemas.microsoft.com/office/powerpoint/2010/main" val="2400939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2514"/>
            <a:ext cx="10820400" cy="5386172"/>
          </a:xfrm>
        </p:spPr>
        <p:txBody>
          <a:bodyPr/>
          <a:lstStyle/>
          <a:p>
            <a:pPr marL="0" indent="0">
              <a:lnSpc>
                <a:spcPct val="150000"/>
              </a:lnSpc>
              <a:buNone/>
            </a:pPr>
            <a:r>
              <a:rPr lang="ar-IQ" dirty="0"/>
              <a:t/>
            </a:r>
            <a:br>
              <a:rPr lang="ar-IQ" dirty="0"/>
            </a:br>
            <a:r>
              <a:rPr lang="ar-IQ" dirty="0">
                <a:solidFill>
                  <a:srgbClr val="000000"/>
                </a:solidFill>
                <a:latin typeface="Noto Naskh Arabic"/>
              </a:rPr>
              <a:t>القطاع السياحي في الدولة يعتبر مخرجاً للتخلص من آفة البطالة في الدولة، فمن خلال استقطاب السياح إلى الدولة وإعطائهم صورة عن مدى الاستقرار والازدهار الذي تتمتع به الدولة يساهم في تحفيز المستثمرين في إنشاء قطاعات الأعمال وهذا يدعم خزينة الدولة كما انه يساهم في استقطاب الافراد العاطلين للعمل فالسياحة ترتبط بشكل مباشر بمستوى الاستقرار بشكل عام الذي تتمتع به الدولة.</a:t>
            </a:r>
            <a:r>
              <a:rPr lang="ar-IQ" dirty="0"/>
              <a:t/>
            </a:r>
            <a:br>
              <a:rPr lang="ar-IQ" dirty="0"/>
            </a:br>
            <a:r>
              <a:rPr lang="ar-IQ" dirty="0">
                <a:solidFill>
                  <a:srgbClr val="000000"/>
                </a:solidFill>
                <a:latin typeface="Noto Naskh Arabic"/>
              </a:rPr>
              <a:t>القطاع السياحي مثلاً في مصر يشكل نسبة كبيرة في خزينة الدولة وقيام الدولة بتوفير كافة الرفاهية للسياح وهم بدورهم يكونون على استعداد للدفع في سبيل إرضاء رغباتهم هذا بدوره يدعم الاقتصاد الوطني ودور الدولة بعد ذلك يكمُن في توفير مشروعات وفرص عامل للباحثين عن العمل وبالتالي تحقيق معدلات عالية من التنمية.</a:t>
            </a:r>
            <a:endParaRPr lang="ar-IQ" dirty="0"/>
          </a:p>
        </p:txBody>
      </p:sp>
    </p:spTree>
    <p:extLst>
      <p:ext uri="{BB962C8B-B14F-4D97-AF65-F5344CB8AC3E}">
        <p14:creationId xmlns:p14="http://schemas.microsoft.com/office/powerpoint/2010/main" val="3610463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13900"/>
            <a:ext cx="10820400" cy="5904786"/>
          </a:xfrm>
        </p:spPr>
        <p:txBody>
          <a:bodyPr/>
          <a:lstStyle/>
          <a:p>
            <a:pPr marL="0" indent="0">
              <a:lnSpc>
                <a:spcPct val="150000"/>
              </a:lnSpc>
              <a:buNone/>
            </a:pPr>
            <a:r>
              <a:rPr lang="ar-IQ" dirty="0">
                <a:solidFill>
                  <a:srgbClr val="000000"/>
                </a:solidFill>
                <a:latin typeface="Noto Naskh Arabic"/>
              </a:rPr>
              <a:t>السياحه لها دور كبير في محاربه البطاله وتوفير فرص عمل للطلاب في الاونه الاخيره حققت السياحه ما بين 10 الى 15 في المئه من حده البطاله في الدول العربيه الخليجيه فمثلا في السعوديه تجد اكثر من 900 الف وظيفه للشباب حققتها مجالات السياحه المختلفه والسياحه تعمل على توفير فرص عمل للشباب من خلال وجود سوق تجاريه تدر اموال طائله من العمله الصعبه التي تعمل على تحسن الاوضاع الاقتصاديه و توفير فرص عمل للشباب من خلال زياده المشاريع الاقتصاديه والتجاريه ويستخدم الشباب في وظائف في الفنادق السياحيه والعمل في خدمه السياح نظير اجور وزياده عدد الباعه المتجولين في الشوارع و اصحاب المهن والحرف اليدويه والصناعات المحليه التي تجذب السياح كما توفر عمل اصحاب المركبات لنقل السياح</a:t>
            </a:r>
            <a:endParaRPr lang="ar-IQ" dirty="0"/>
          </a:p>
        </p:txBody>
      </p:sp>
    </p:spTree>
    <p:extLst>
      <p:ext uri="{BB962C8B-B14F-4D97-AF65-F5344CB8AC3E}">
        <p14:creationId xmlns:p14="http://schemas.microsoft.com/office/powerpoint/2010/main" val="2433468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4276"/>
            <a:ext cx="10820400" cy="5454410"/>
          </a:xfrm>
        </p:spPr>
        <p:txBody>
          <a:bodyPr>
            <a:normAutofit/>
          </a:bodyPr>
          <a:lstStyle/>
          <a:p>
            <a:pPr marL="0" indent="0">
              <a:lnSpc>
                <a:spcPct val="150000"/>
              </a:lnSpc>
              <a:buNone/>
            </a:pPr>
            <a:r>
              <a:rPr lang="ar-IQ" sz="2400" dirty="0">
                <a:solidFill>
                  <a:srgbClr val="000000"/>
                </a:solidFill>
                <a:latin typeface="Noto Naskh Arabic"/>
              </a:rPr>
              <a:t>تلعب السياحه دورا هاما وكبيرا جدا فى القضاء على مشكلات البطاله فى المجتمعات ومن ضمن تلك الادوار ما يلى :</a:t>
            </a:r>
            <a:r>
              <a:rPr lang="ar-IQ" sz="2400" dirty="0"/>
              <a:t/>
            </a:r>
            <a:br>
              <a:rPr lang="ar-IQ" sz="2400" dirty="0"/>
            </a:br>
            <a:r>
              <a:rPr lang="ar-IQ" sz="2400" dirty="0">
                <a:solidFill>
                  <a:srgbClr val="000000"/>
                </a:solidFill>
                <a:latin typeface="Noto Naskh Arabic"/>
              </a:rPr>
              <a:t>اولا توفير فرص عمل للشباب فى الفنادق او المنتجعات السيايحه لخريجي كليات السياحه والفنادق </a:t>
            </a:r>
            <a:r>
              <a:rPr lang="ar-IQ" sz="2400" dirty="0"/>
              <a:t/>
            </a:r>
            <a:br>
              <a:rPr lang="ar-IQ" sz="2400" dirty="0"/>
            </a:br>
            <a:r>
              <a:rPr lang="ar-IQ" sz="2400" dirty="0">
                <a:solidFill>
                  <a:srgbClr val="000000"/>
                </a:solidFill>
                <a:latin typeface="Noto Naskh Arabic"/>
              </a:rPr>
              <a:t>ثانيا توفير فرص عمل للمحاسبين فى الفنادق والمنتجعات والمطاعم الكبيره لخريجى كليات التجاره </a:t>
            </a:r>
            <a:r>
              <a:rPr lang="ar-IQ" sz="2400" dirty="0"/>
              <a:t/>
            </a:r>
            <a:br>
              <a:rPr lang="ar-IQ" sz="2400" dirty="0"/>
            </a:br>
            <a:r>
              <a:rPr lang="ar-IQ" sz="2400" dirty="0">
                <a:solidFill>
                  <a:srgbClr val="000000"/>
                </a:solidFill>
                <a:latin typeface="Noto Naskh Arabic"/>
              </a:rPr>
              <a:t>ثالثا توفير وظائف مبيعات ووظائف اداريه كبيره لذوي الخبره من رواد الاعمال </a:t>
            </a:r>
            <a:r>
              <a:rPr lang="ar-IQ" sz="2400" dirty="0"/>
              <a:t/>
            </a:r>
            <a:br>
              <a:rPr lang="ar-IQ" sz="2400" dirty="0"/>
            </a:br>
            <a:r>
              <a:rPr lang="ar-IQ" sz="2400" dirty="0">
                <a:solidFill>
                  <a:srgbClr val="000000"/>
                </a:solidFill>
                <a:latin typeface="Noto Naskh Arabic"/>
              </a:rPr>
              <a:t>رابعا توفير فرص للقادرين على اعمال المطبخ او النظافه او الهاوس كيبنج </a:t>
            </a:r>
            <a:r>
              <a:rPr lang="ar-IQ" sz="2400" dirty="0"/>
              <a:t/>
            </a:r>
            <a:br>
              <a:rPr lang="ar-IQ" sz="2400" dirty="0"/>
            </a:br>
            <a:r>
              <a:rPr lang="ar-IQ" sz="2400" dirty="0">
                <a:solidFill>
                  <a:srgbClr val="000000"/>
                </a:solidFill>
                <a:latin typeface="Noto Naskh Arabic"/>
              </a:rPr>
              <a:t>خامسا توفير وظائف الامن والحمايه للكثيرين</a:t>
            </a:r>
            <a:endParaRPr lang="ar-IQ" sz="2400" dirty="0"/>
          </a:p>
        </p:txBody>
      </p:sp>
    </p:spTree>
    <p:extLst>
      <p:ext uri="{BB962C8B-B14F-4D97-AF65-F5344CB8AC3E}">
        <p14:creationId xmlns:p14="http://schemas.microsoft.com/office/powerpoint/2010/main" val="1603532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73206"/>
            <a:ext cx="10820400" cy="5645479"/>
          </a:xfrm>
        </p:spPr>
        <p:txBody>
          <a:bodyPr/>
          <a:lstStyle/>
          <a:p>
            <a:pPr marL="0" indent="0">
              <a:lnSpc>
                <a:spcPct val="200000"/>
              </a:lnSpc>
              <a:buNone/>
            </a:pPr>
            <a:r>
              <a:rPr lang="ar-IQ" b="1" dirty="0">
                <a:solidFill>
                  <a:srgbClr val="212529"/>
                </a:solidFill>
                <a:latin typeface="Noto Naskh Arabic"/>
              </a:rPr>
              <a:t>للسياحة دور كبير في تقليل نسبة البطالة وتوفير فرص عمل من عدة نواحي</a:t>
            </a:r>
            <a:r>
              <a:rPr lang="ar-IQ" dirty="0">
                <a:solidFill>
                  <a:srgbClr val="000000"/>
                </a:solidFill>
                <a:latin typeface="Noto Naskh Arabic"/>
              </a:rPr>
              <a:t> وهي </a:t>
            </a:r>
            <a:r>
              <a:rPr lang="ar-IQ" dirty="0" smtClean="0">
                <a:solidFill>
                  <a:srgbClr val="000000"/>
                </a:solidFill>
                <a:latin typeface="Noto Naskh Arabic"/>
              </a:rPr>
              <a:t>:</a:t>
            </a:r>
          </a:p>
          <a:p>
            <a:pPr marL="0" indent="0">
              <a:lnSpc>
                <a:spcPct val="200000"/>
              </a:lnSpc>
              <a:buNone/>
            </a:pPr>
            <a:r>
              <a:rPr lang="ar-IQ" dirty="0" smtClean="0">
                <a:solidFill>
                  <a:srgbClr val="000000"/>
                </a:solidFill>
                <a:latin typeface="Noto Naskh Arabic"/>
              </a:rPr>
              <a:t>الزيادة </a:t>
            </a:r>
            <a:r>
              <a:rPr lang="ar-IQ" dirty="0">
                <a:solidFill>
                  <a:srgbClr val="000000"/>
                </a:solidFill>
                <a:latin typeface="Noto Naskh Arabic"/>
              </a:rPr>
              <a:t>على طلب بعض السلع مما يزيد من عمل المصانع وحاجتها للعمال .</a:t>
            </a:r>
          </a:p>
          <a:p>
            <a:pPr marL="0" indent="0">
              <a:lnSpc>
                <a:spcPct val="200000"/>
              </a:lnSpc>
              <a:buNone/>
            </a:pPr>
            <a:r>
              <a:rPr lang="ar-IQ" dirty="0">
                <a:solidFill>
                  <a:srgbClr val="000000"/>
                </a:solidFill>
                <a:latin typeface="Noto Naskh Arabic"/>
              </a:rPr>
              <a:t>زيادة دخول وخروج هؤلاء السياح تزيد من فرص عمل مختلفة منها : شركات المواصلات وشركات السياحة وزيادة الطلب عل المرشدين السياحيين وغيرها .</a:t>
            </a:r>
          </a:p>
          <a:p>
            <a:pPr marL="0" indent="0">
              <a:lnSpc>
                <a:spcPct val="200000"/>
              </a:lnSpc>
              <a:buNone/>
            </a:pPr>
            <a:r>
              <a:rPr lang="ar-IQ" dirty="0">
                <a:solidFill>
                  <a:srgbClr val="000000"/>
                </a:solidFill>
                <a:latin typeface="Noto Naskh Arabic"/>
              </a:rPr>
              <a:t>رفع مستوى اقتصاد الدولة مما يزيد حاجاتها لموظفين . </a:t>
            </a:r>
          </a:p>
          <a:p>
            <a:pPr marL="0" indent="0">
              <a:lnSpc>
                <a:spcPct val="200000"/>
              </a:lnSpc>
              <a:buNone/>
            </a:pPr>
            <a:r>
              <a:rPr lang="ar-IQ" dirty="0">
                <a:solidFill>
                  <a:srgbClr val="000000"/>
                </a:solidFill>
                <a:latin typeface="Noto Naskh Arabic"/>
              </a:rPr>
              <a:t>وكما نعلم أن الدولة كالجسد كل أمر يؤثر على الأخر .</a:t>
            </a:r>
          </a:p>
          <a:p>
            <a:pPr marL="0" indent="0">
              <a:buNone/>
            </a:pPr>
            <a:endParaRPr lang="ar-IQ" dirty="0"/>
          </a:p>
        </p:txBody>
      </p:sp>
    </p:spTree>
    <p:extLst>
      <p:ext uri="{BB962C8B-B14F-4D97-AF65-F5344CB8AC3E}">
        <p14:creationId xmlns:p14="http://schemas.microsoft.com/office/powerpoint/2010/main" val="617047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5" name="TextBox 4"/>
          <p:cNvSpPr txBox="1"/>
          <p:nvPr/>
        </p:nvSpPr>
        <p:spPr>
          <a:xfrm rot="20268762">
            <a:off x="764274" y="2838734"/>
            <a:ext cx="3364659" cy="646331"/>
          </a:xfrm>
          <a:prstGeom prst="rect">
            <a:avLst/>
          </a:prstGeom>
          <a:solidFill>
            <a:schemeClr val="bg1"/>
          </a:solidFill>
        </p:spPr>
        <p:txBody>
          <a:bodyPr wrap="square" rtlCol="1">
            <a:spAutoFit/>
          </a:bodyPr>
          <a:lstStyle/>
          <a:p>
            <a:pPr algn="ctr" rtl="1"/>
            <a:r>
              <a:rPr lang="ar-IQ" sz="3600" dirty="0" smtClean="0">
                <a:latin typeface="Aldhabi" panose="01000000000000000000" pitchFamily="2" charset="-78"/>
                <a:cs typeface="Aldhabi" panose="01000000000000000000" pitchFamily="2" charset="-78"/>
              </a:rPr>
              <a:t>الى اللقاء في المحاضرة القادمة </a:t>
            </a:r>
            <a:endParaRPr lang="ar-IQ" sz="36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76060559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10</TotalTime>
  <Words>547</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Aldhabi</vt:lpstr>
      <vt:lpstr>Arial</vt:lpstr>
      <vt:lpstr>Century Gothic</vt:lpstr>
      <vt:lpstr>Noto Naskh Arabic</vt:lpstr>
      <vt:lpstr>Vapor Trail</vt:lpstr>
      <vt:lpstr>اثر السياحة في توفير فرص العمل </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اثر السياحة في توفير فرص العمل</dc:title>
  <dc:creator>Maher</dc:creator>
  <cp:lastModifiedBy>Maher</cp:lastModifiedBy>
  <cp:revision>2</cp:revision>
  <dcterms:created xsi:type="dcterms:W3CDTF">2023-03-03T21:06:38Z</dcterms:created>
  <dcterms:modified xsi:type="dcterms:W3CDTF">2023-03-03T21:16:57Z</dcterms:modified>
</cp:coreProperties>
</file>