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63" r:id="rId3"/>
    <p:sldId id="264" r:id="rId4"/>
    <p:sldId id="265" r:id="rId5"/>
    <p:sldId id="266" r:id="rId6"/>
    <p:sldId id="267"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3/4/2023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629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9590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3/4/2023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36090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3/4/2023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202350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3/4/2023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56887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39175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92347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138111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3/4/2023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27432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86806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3/4/2023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99596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83091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19963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09751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86027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41861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30383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3/4/2023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8324268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IQ" smtClean="0">
                <a:solidFill>
                  <a:schemeClr val="accent6">
                    <a:lumMod val="60000"/>
                    <a:lumOff val="40000"/>
                  </a:schemeClr>
                </a:solidFill>
                <a:latin typeface="Aldhabi" panose="01000000000000000000" pitchFamily="2" charset="-78"/>
                <a:cs typeface="Aldhabi" panose="01000000000000000000" pitchFamily="2" charset="-78"/>
              </a:rPr>
              <a:t>النقل السياحي- الجزء الاول</a:t>
            </a:r>
            <a:r>
              <a:rPr lang="ar-IQ" dirty="0">
                <a:solidFill>
                  <a:schemeClr val="accent6">
                    <a:lumMod val="60000"/>
                    <a:lumOff val="40000"/>
                  </a:schemeClr>
                </a:solidFill>
                <a:latin typeface="Aldhabi" panose="01000000000000000000" pitchFamily="2" charset="-78"/>
                <a:cs typeface="Aldhabi" panose="01000000000000000000" pitchFamily="2" charset="-78"/>
              </a:rPr>
              <a:t/>
            </a:r>
            <a:br>
              <a:rPr lang="ar-IQ" dirty="0">
                <a:solidFill>
                  <a:schemeClr val="accent6">
                    <a:lumMod val="60000"/>
                    <a:lumOff val="40000"/>
                  </a:schemeClr>
                </a:solidFill>
                <a:latin typeface="Aldhabi" panose="01000000000000000000" pitchFamily="2" charset="-78"/>
                <a:cs typeface="Aldhabi" panose="01000000000000000000" pitchFamily="2" charset="-78"/>
              </a:rPr>
            </a:br>
            <a:endParaRPr lang="ar-IQ" dirty="0">
              <a:solidFill>
                <a:schemeClr val="accent6">
                  <a:lumMod val="60000"/>
                  <a:lumOff val="40000"/>
                </a:schemeClr>
              </a:solidFill>
              <a:latin typeface="Aldhabi" panose="01000000000000000000" pitchFamily="2" charset="-78"/>
              <a:cs typeface="Aldhabi" panose="01000000000000000000" pitchFamily="2" charset="-78"/>
            </a:endParaRPr>
          </a:p>
        </p:txBody>
      </p:sp>
      <p:sp>
        <p:nvSpPr>
          <p:cNvPr id="3" name="Subtitle 2"/>
          <p:cNvSpPr>
            <a:spLocks noGrp="1"/>
          </p:cNvSpPr>
          <p:nvPr>
            <p:ph type="subTitle" idx="1"/>
          </p:nvPr>
        </p:nvSpPr>
        <p:spPr/>
        <p:txBody>
          <a:bodyPr>
            <a:normAutofit fontScale="92500" lnSpcReduction="10000"/>
          </a:bodyPr>
          <a:lstStyle/>
          <a:p>
            <a:pPr algn="ctr"/>
            <a:r>
              <a:rPr lang="ar-IQ" dirty="0" smtClean="0">
                <a:solidFill>
                  <a:schemeClr val="accent2">
                    <a:lumMod val="60000"/>
                    <a:lumOff val="40000"/>
                  </a:schemeClr>
                </a:solidFill>
              </a:rPr>
              <a:t>اعداد</a:t>
            </a:r>
          </a:p>
          <a:p>
            <a:pPr algn="ctr"/>
            <a:r>
              <a:rPr lang="ar-IQ" dirty="0" smtClean="0">
                <a:solidFill>
                  <a:schemeClr val="accent2">
                    <a:lumMod val="60000"/>
                    <a:lumOff val="40000"/>
                  </a:schemeClr>
                </a:solidFill>
              </a:rPr>
              <a:t>أ.م.د. مها عبد الستار السامرائي</a:t>
            </a:r>
            <a:endParaRPr lang="ar-IQ" dirty="0">
              <a:solidFill>
                <a:schemeClr val="accent2">
                  <a:lumMod val="60000"/>
                  <a:lumOff val="40000"/>
                </a:schemeClr>
              </a:solidFill>
            </a:endParaRPr>
          </a:p>
        </p:txBody>
      </p:sp>
      <p:sp>
        <p:nvSpPr>
          <p:cNvPr id="4" name="TextBox 3"/>
          <p:cNvSpPr txBox="1"/>
          <p:nvPr/>
        </p:nvSpPr>
        <p:spPr>
          <a:xfrm rot="19469409">
            <a:off x="1678676" y="4311272"/>
            <a:ext cx="2518499" cy="523220"/>
          </a:xfrm>
          <a:prstGeom prst="rect">
            <a:avLst/>
          </a:prstGeom>
          <a:noFill/>
        </p:spPr>
        <p:txBody>
          <a:bodyPr wrap="square" rtlCol="1">
            <a:spAutoFit/>
          </a:bodyPr>
          <a:lstStyle/>
          <a:p>
            <a:pPr algn="ctr" rtl="1"/>
            <a:r>
              <a:rPr lang="ar-IQ" sz="2800" dirty="0" smtClean="0">
                <a:solidFill>
                  <a:schemeClr val="accent3">
                    <a:lumMod val="60000"/>
                    <a:lumOff val="40000"/>
                  </a:schemeClr>
                </a:solidFill>
                <a:latin typeface="Aldhabi" panose="01000000000000000000" pitchFamily="2" charset="-78"/>
                <a:cs typeface="Aldhabi" panose="01000000000000000000" pitchFamily="2" charset="-78"/>
              </a:rPr>
              <a:t>المحاضرة السابعة  والعشرون</a:t>
            </a:r>
            <a:endParaRPr lang="ar-IQ" sz="2800" dirty="0">
              <a:solidFill>
                <a:schemeClr val="accent3">
                  <a:lumMod val="60000"/>
                  <a:lumOff val="40000"/>
                </a:schemeClr>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4027372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المقدمة</a:t>
            </a:r>
            <a:endParaRPr lang="ar-IQ" dirty="0"/>
          </a:p>
        </p:txBody>
      </p:sp>
      <p:sp>
        <p:nvSpPr>
          <p:cNvPr id="3" name="Content Placeholder 2"/>
          <p:cNvSpPr>
            <a:spLocks noGrp="1"/>
          </p:cNvSpPr>
          <p:nvPr>
            <p:ph idx="1"/>
          </p:nvPr>
        </p:nvSpPr>
        <p:spPr>
          <a:xfrm>
            <a:off x="191069" y="1624084"/>
            <a:ext cx="11887199" cy="4594601"/>
          </a:xfrm>
        </p:spPr>
        <p:txBody>
          <a:bodyPr>
            <a:noAutofit/>
          </a:bodyPr>
          <a:lstStyle/>
          <a:p>
            <a:pPr marL="0" indent="0" algn="just">
              <a:buNone/>
            </a:pPr>
            <a:r>
              <a:rPr lang="ar-IQ" sz="2400" dirty="0"/>
              <a:t>عرفت ظاهرة السياحة تطورا سريعا بداية من النصف الثاين من القرن العشرين، إذ انعكست التطورات اليت مشلت العديد من جماالت قطاع اخلدمات إجيااب على قطاع السياحة مما ساعدها على النمو الكبري يف فرتة وجيزة، ويعد قطاع النقل مبختلف أمناطه إحدى القطاعات األكثر أتثريا يف قطاع السياحة ومنوه، فبدون وسائط نقل متطورة ذات خدمات عالية اجلودة ال ميكن احلديث عن منو الصناعة السياحية إزدهار ها وزايدة إيراداهتا املالية، وال ميكن ألية دولة أن تدخل سوق السياحة الدولية وجعلها واحدة من األولوايت القومية دون االعتماد إسرتاتيجية لتطوير ألمناط النقل السياحي ابلتنسيق الفعال مع قطاع السياحة مما يتطلب ختطيط حمكم جلميع العمليات املتعلقة مبختلف أمناط النقل وخاصة تلك اليت هلا عالقة مباشرة ابلقطاع السياحي. لقد أصبحت خدمات النقل السياحي إحدى املقومات اليت حتدد مدى قدرة الصناعة السياحية على جذب أعداد كبرية من السياح األجانب وحتصيل اإليرادات املالية السياحية اليت تسمح ابلدفع ابلعجلة التنموية حنو االزدهار والرخاء. لقد أصبحت السياحة فنا وعلما وصناعة تعتمد هي األخرى على مدى التطو ر احلاصل يف القطاعات اخلدماتية األخرى مثل صناعة النقل، حيث أصبحت خدمات قطاع النقل السياحي هي اليت حتدد مدى قدرة الصناعة السياحية على حتقيق أهدافها املالية، فالتطور احلاصل ضمن خدمات قطاع النقل السياحي سينعكس إجيااب على اإليرادات املالية السياحية الضرورية لدفع وحتريك العجلة التنموية، وحتقيق التوازن االقتصادي واالجتماعي بني تختلف املناطق. بناءا على ما تقدم ميكن طرح اإلشكالية الرئيسية التالية:</a:t>
            </a:r>
          </a:p>
        </p:txBody>
      </p:sp>
    </p:spTree>
    <p:extLst>
      <p:ext uri="{BB962C8B-B14F-4D97-AF65-F5344CB8AC3E}">
        <p14:creationId xmlns:p14="http://schemas.microsoft.com/office/powerpoint/2010/main" val="3930472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.تعريف النقل</a:t>
            </a:r>
            <a:r>
              <a:rPr lang="ar-IQ" dirty="0" smtClean="0"/>
              <a:t>:</a:t>
            </a:r>
            <a:endParaRPr lang="ar-IQ" dirty="0"/>
          </a:p>
        </p:txBody>
      </p:sp>
      <p:sp>
        <p:nvSpPr>
          <p:cNvPr id="3" name="Content Placeholder 2"/>
          <p:cNvSpPr>
            <a:spLocks noGrp="1"/>
          </p:cNvSpPr>
          <p:nvPr>
            <p:ph idx="1"/>
          </p:nvPr>
        </p:nvSpPr>
        <p:spPr/>
        <p:txBody>
          <a:bodyPr/>
          <a:lstStyle/>
          <a:p>
            <a:pPr marL="0" indent="0">
              <a:buNone/>
            </a:pPr>
            <a:r>
              <a:rPr lang="ar-IQ" dirty="0" smtClean="0"/>
              <a:t>تعرف </a:t>
            </a:r>
            <a:r>
              <a:rPr lang="ar-IQ" dirty="0"/>
              <a:t>عملية النقل أبهنا حركة انتقال البضائع واألشخاص واملوارد املختلفة من مكان ألخر على أن تكون هذه</a:t>
            </a:r>
          </a:p>
          <a:p>
            <a:pPr marL="0" indent="0">
              <a:buNone/>
            </a:pPr>
            <a:r>
              <a:rPr lang="ar-IQ" dirty="0"/>
              <a:t>احلركة متكاملة. كما يعرف النقل أبنه تغيري مكان األشخاص والسلع من مكان ألخر، ومتثل شبكات النقل الشرايني</a:t>
            </a:r>
          </a:p>
          <a:p>
            <a:pPr marL="0" indent="0">
              <a:buNone/>
            </a:pPr>
            <a:r>
              <a:rPr lang="ar-IQ" dirty="0"/>
              <a:t>1 اليت يتدفق من خالهلا النشاط االقتصادي.</a:t>
            </a:r>
          </a:p>
          <a:p>
            <a:pPr marL="0" indent="0">
              <a:buNone/>
            </a:pPr>
            <a:r>
              <a:rPr lang="ar-IQ" dirty="0"/>
              <a:t>فماذا يكون حال النقل بدون وسائط النقل؟ ال شك أن حركة العمل</a:t>
            </a:r>
          </a:p>
          <a:p>
            <a:pPr marL="0" indent="0">
              <a:buNone/>
            </a:pPr>
            <a:r>
              <a:rPr lang="ar-IQ" dirty="0"/>
              <a:t>تشل فتموت الصناعة وتكسد التجارة وخترب البالد ويهجرها سكاهنا، فتندثر معامل احلضارة ويرجع العامل اىل ما</a:t>
            </a:r>
          </a:p>
          <a:p>
            <a:pPr marL="0" indent="0">
              <a:buNone/>
            </a:pPr>
            <a:r>
              <a:rPr lang="ar-IQ" dirty="0"/>
              <a:t>كانت عليه القبائل أايم بدواهتا. إن املدينة تقاس اليوم مبا وصلت إليه وسائط النقل واالنتقال من االنتشار ودقة</a:t>
            </a:r>
          </a:p>
          <a:p>
            <a:pPr marL="0" indent="0">
              <a:buNone/>
            </a:pPr>
            <a:r>
              <a:rPr lang="ar-IQ" dirty="0"/>
              <a:t>النظم اليت تسري عليها، فهي شبيهة ابلشرايني يف جسم اإلنسان. ويرجع الفضل يف التقدم احلايل يف مجيع النواحي</a:t>
            </a:r>
          </a:p>
        </p:txBody>
      </p:sp>
    </p:spTree>
    <p:extLst>
      <p:ext uri="{BB962C8B-B14F-4D97-AF65-F5344CB8AC3E}">
        <p14:creationId xmlns:p14="http://schemas.microsoft.com/office/powerpoint/2010/main" val="2298349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الطلب السياحي </a:t>
            </a:r>
            <a:r>
              <a:rPr lang="ar-IQ" dirty="0" smtClean="0"/>
              <a:t>العالمي</a:t>
            </a:r>
            <a:r>
              <a:rPr lang="ar-IQ" dirty="0"/>
              <a:t>: </a:t>
            </a:r>
          </a:p>
        </p:txBody>
      </p:sp>
      <p:sp>
        <p:nvSpPr>
          <p:cNvPr id="3" name="Content Placeholder 2"/>
          <p:cNvSpPr>
            <a:spLocks noGrp="1"/>
          </p:cNvSpPr>
          <p:nvPr>
            <p:ph idx="1"/>
          </p:nvPr>
        </p:nvSpPr>
        <p:spPr/>
        <p:txBody>
          <a:bodyPr>
            <a:normAutofit fontScale="92500"/>
          </a:bodyPr>
          <a:lstStyle/>
          <a:p>
            <a:pPr marL="0" indent="0">
              <a:lnSpc>
                <a:spcPct val="200000"/>
              </a:lnSpc>
              <a:buNone/>
            </a:pPr>
            <a:r>
              <a:rPr lang="ar-IQ" dirty="0" smtClean="0"/>
              <a:t>لقد </a:t>
            </a:r>
            <a:r>
              <a:rPr lang="ar-IQ" dirty="0"/>
              <a:t>وصل عدد السياح يف سنة 1999 اىل 698 مليون سائح عرب العامل، حيث حتتل أورواب املرتبة األوىل بـ 400 مليون سائح تليها أمريكا بـ 123 مليون سائح، مث شرق أسيا بـ 97 مليون سائح، يف حني بلغ عدد السياح يف كل من إفريقيا والشرق األوسط وجنوب أسيا 9.26 ،18 ،17 مليون سائح على التوايل يف نفس السنة. كما بلغ عدد السياح 992 مليون سائح سنة 2008 بزايدة حوايل 2 %مقارنة بـ 2007 اليت بلغ فيها عدد السياح 855 مليون سائح، أما يف سنة 2009 تراجع عدد السياح اىل 880 مليون سائح، وهذا بنسبة 4 ،%ويرجع 6 هذا الرتاجع يف عدد السياح الدوليني بني سنيت 2008 و 2009 اىل األزمة املالية املعروفة أبزمة الرهن العقاري . الشكل رقم )1 :)تطور عدد السياح يف العامل للفرتة )1990 /2010)</a:t>
            </a:r>
          </a:p>
        </p:txBody>
      </p:sp>
    </p:spTree>
    <p:extLst>
      <p:ext uri="{BB962C8B-B14F-4D97-AF65-F5344CB8AC3E}">
        <p14:creationId xmlns:p14="http://schemas.microsoft.com/office/powerpoint/2010/main" val="3907730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النقل السياحي، األنواع </a:t>
            </a:r>
            <a:r>
              <a:rPr lang="ar-IQ" dirty="0" smtClean="0"/>
              <a:t>والتحديات</a:t>
            </a:r>
            <a:endParaRPr lang="ar-IQ" dirty="0"/>
          </a:p>
        </p:txBody>
      </p:sp>
      <p:sp>
        <p:nvSpPr>
          <p:cNvPr id="3" name="Content Placeholder 2"/>
          <p:cNvSpPr>
            <a:spLocks noGrp="1"/>
          </p:cNvSpPr>
          <p:nvPr>
            <p:ph idx="1"/>
          </p:nvPr>
        </p:nvSpPr>
        <p:spPr/>
        <p:txBody>
          <a:bodyPr/>
          <a:lstStyle/>
          <a:p>
            <a:pPr>
              <a:lnSpc>
                <a:spcPct val="200000"/>
              </a:lnSpc>
            </a:pPr>
            <a:r>
              <a:rPr lang="ar-IQ" dirty="0"/>
              <a:t>تعترب خدمة النقل من اخلدمات الرئيسية يف النشاط السياحي، فبفضل النقل يتمكن االنسان من االنتقال من مكان اىل أخر، كما أن تطور وسائط النقل هو الذي أحدث التطور املذهل يف السياحة، السيما تطوير الطائرة بعد احلرب العاملية الثانية. وإبعتبار أن السيارة، احلافلة والقطار من أهم وسائط النقل، وذلك ابلنظر اىل عدد مستعملي هذه الوسائط، إال أن الطائرة هي الوسيلة اليت مسحت بتطوير السياحة العاملية وذلك لسرعتها وقطعها ملسافات 10 طويلة يف أزمنة قياسية</a:t>
            </a:r>
          </a:p>
        </p:txBody>
      </p:sp>
    </p:spTree>
    <p:extLst>
      <p:ext uri="{BB962C8B-B14F-4D97-AF65-F5344CB8AC3E}">
        <p14:creationId xmlns:p14="http://schemas.microsoft.com/office/powerpoint/2010/main" val="385305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تعريف </a:t>
            </a:r>
            <a:r>
              <a:rPr lang="ar-IQ" dirty="0"/>
              <a:t>النقل السياحي:</a:t>
            </a:r>
          </a:p>
        </p:txBody>
      </p:sp>
      <p:sp>
        <p:nvSpPr>
          <p:cNvPr id="3" name="Content Placeholder 2"/>
          <p:cNvSpPr>
            <a:spLocks noGrp="1"/>
          </p:cNvSpPr>
          <p:nvPr>
            <p:ph idx="1"/>
          </p:nvPr>
        </p:nvSpPr>
        <p:spPr/>
        <p:txBody>
          <a:bodyPr>
            <a:normAutofit fontScale="92500"/>
          </a:bodyPr>
          <a:lstStyle/>
          <a:p>
            <a:pPr marL="0" indent="0">
              <a:lnSpc>
                <a:spcPct val="250000"/>
              </a:lnSpc>
              <a:buNone/>
            </a:pPr>
            <a:r>
              <a:rPr lang="ar-IQ" dirty="0" smtClean="0"/>
              <a:t>يعتبر </a:t>
            </a:r>
            <a:r>
              <a:rPr lang="ar-IQ" dirty="0"/>
              <a:t>النقل السياحي أحد الدعامات االساسية يف عملية النشاط السياحي ويتمثل يف الوسائط اليت ختدم السائحني 11 يف تنقالهتم سواء من خارج احلدود أو من داخلها وتصنيف هذه الوسائل اىل نقل بري، نقل مائي، ونقل جوي . كما تعرف اقتصادايت النقل السياحي على أهنا البحث عن </a:t>
            </a:r>
            <a:r>
              <a:rPr lang="ar-IQ" dirty="0" smtClean="0"/>
              <a:t>الاستخدمات المتعددة </a:t>
            </a:r>
            <a:r>
              <a:rPr lang="ar-IQ" dirty="0"/>
              <a:t>للموارد اإلنتاجية املختلفة يف عمليات نقل السياح مبختلف أنواعهم ومن شىت املصادر بوسائط النقل </a:t>
            </a:r>
            <a:r>
              <a:rPr lang="ar-IQ" dirty="0" smtClean="0"/>
              <a:t>المختلفة </a:t>
            </a:r>
            <a:r>
              <a:rPr lang="ar-IQ" dirty="0"/>
              <a:t>الالزمة يف كافة مراحل حتركهم من 12 مكان ألخر مبا حيقق أفضل االستخدامات املمكنة لتحقيق معدالت منو مرتفعة لالقتصاد القومي</a:t>
            </a:r>
          </a:p>
        </p:txBody>
      </p:sp>
    </p:spTree>
    <p:extLst>
      <p:ext uri="{BB962C8B-B14F-4D97-AF65-F5344CB8AC3E}">
        <p14:creationId xmlns:p14="http://schemas.microsoft.com/office/powerpoint/2010/main" val="1852083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
        <p:nvSpPr>
          <p:cNvPr id="5" name="TextBox 4"/>
          <p:cNvSpPr txBox="1"/>
          <p:nvPr/>
        </p:nvSpPr>
        <p:spPr>
          <a:xfrm rot="20268762">
            <a:off x="764274" y="2838734"/>
            <a:ext cx="3364659" cy="646331"/>
          </a:xfrm>
          <a:prstGeom prst="rect">
            <a:avLst/>
          </a:prstGeom>
          <a:solidFill>
            <a:schemeClr val="bg1"/>
          </a:solidFill>
        </p:spPr>
        <p:txBody>
          <a:bodyPr wrap="square" rtlCol="1">
            <a:spAutoFit/>
          </a:bodyPr>
          <a:lstStyle/>
          <a:p>
            <a:pPr algn="ctr" rtl="1"/>
            <a:r>
              <a:rPr lang="ar-IQ" sz="3600" dirty="0" smtClean="0">
                <a:latin typeface="Aldhabi" panose="01000000000000000000" pitchFamily="2" charset="-78"/>
                <a:cs typeface="Aldhabi" panose="01000000000000000000" pitchFamily="2" charset="-78"/>
              </a:rPr>
              <a:t>الى اللقاء في المحاضرة القادمة </a:t>
            </a:r>
            <a:endParaRPr lang="ar-IQ" sz="36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1760605594"/>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1428</TotalTime>
  <Words>684</Words>
  <Application>Microsoft Office PowerPoint</Application>
  <PresentationFormat>Widescreen</PresentationFormat>
  <Paragraphs>21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Aldhabi</vt:lpstr>
      <vt:lpstr>Arial</vt:lpstr>
      <vt:lpstr>Century Gothic</vt:lpstr>
      <vt:lpstr>Times New Roman</vt:lpstr>
      <vt:lpstr>Vapor Trail</vt:lpstr>
      <vt:lpstr>النقل السياحي- الجزء الاول </vt:lpstr>
      <vt:lpstr>المقدمة</vt:lpstr>
      <vt:lpstr>.تعريف النقل:</vt:lpstr>
      <vt:lpstr>الطلب السياحي العالمي: </vt:lpstr>
      <vt:lpstr>النقل السياحي، األنواع والتحديات</vt:lpstr>
      <vt:lpstr>تعريف النقل السياحي:</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اثر السياحة في توفير فرص العمل</dc:title>
  <dc:creator>Maher</dc:creator>
  <cp:lastModifiedBy>Maher</cp:lastModifiedBy>
  <cp:revision>12</cp:revision>
  <dcterms:created xsi:type="dcterms:W3CDTF">2023-03-03T21:06:38Z</dcterms:created>
  <dcterms:modified xsi:type="dcterms:W3CDTF">2023-03-04T20:55:11Z</dcterms:modified>
</cp:coreProperties>
</file>