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3" r:id="rId3"/>
    <p:sldId id="264" r:id="rId4"/>
    <p:sldId id="265" r:id="rId5"/>
    <p:sldId id="266" r:id="rId6"/>
    <p:sldId id="267"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29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590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36090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20235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3/4/2023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6887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39175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234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13811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7432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6806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9596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3091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19963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9751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6027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1861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038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3/4/2023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8324268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r.wikipedia.org/wiki/%D9%81%D8%A7%D8%A6%D8%AF%D8%A9" TargetMode="External"/><Relationship Id="rId2" Type="http://schemas.openxmlformats.org/officeDocument/2006/relationships/hyperlink" Target="https://ar.wikipedia.org/wiki/%D8%A7%D9%82%D8%AA%D8%B5%D8%A7%D8%AF_%D8%A7%D9%84%D9%86%D9%82%D9%84#cite_note-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r.wikipedia.org/wiki/%D8%A7%D9%82%D8%AA%D8%B5%D8%A7%D8%AF_%D8%A7%D9%84%D9%86%D9%82%D9%84#cite_note-4" TargetMode="External"/><Relationship Id="rId2" Type="http://schemas.openxmlformats.org/officeDocument/2006/relationships/hyperlink" Target="https://ar.wikipedia.org/wiki/%D8%A7%D9%82%D8%AA%D8%B5%D8%A7%D8%AF_%D8%A7%D9%84%D9%86%D9%82%D9%84#cite_note-3" TargetMode="External"/><Relationship Id="rId1" Type="http://schemas.openxmlformats.org/officeDocument/2006/relationships/slideLayout" Target="../slideLayouts/slideLayout2.xml"/><Relationship Id="rId6" Type="http://schemas.openxmlformats.org/officeDocument/2006/relationships/hyperlink" Target="https://ar.wikipedia.org/wiki/%D8%A7%D9%82%D8%AA%D8%B5%D8%A7%D8%AF_%D8%A7%D9%84%D9%86%D9%82%D9%84#cite_note-6" TargetMode="External"/><Relationship Id="rId5" Type="http://schemas.openxmlformats.org/officeDocument/2006/relationships/hyperlink" Target="https://ar.wikipedia.org/wiki/%D8%A7%D9%82%D8%AA%D8%B5%D8%A7%D8%AF_%D8%A7%D9%84%D9%86%D9%82%D9%84#cite_note-5" TargetMode="External"/><Relationship Id="rId4" Type="http://schemas.openxmlformats.org/officeDocument/2006/relationships/hyperlink" Target="https://ar.wikipedia.org/wiki/%D8%B3%D9%86%D8%BA%D8%A7%D9%81%D9%88%D8%B1%D8%A9"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ar.wikipedia.org/wiki/%D8%A7%D9%82%D8%AA%D8%B5%D8%A7%D8%AF_%D8%A7%D9%84%D9%86%D9%82%D9%84#cite_note-7" TargetMode="External"/><Relationship Id="rId7" Type="http://schemas.openxmlformats.org/officeDocument/2006/relationships/hyperlink" Target="https://ar.wikipedia.org/wiki/%D8%B1%D9%88%D9%85%D8%A7" TargetMode="External"/><Relationship Id="rId2" Type="http://schemas.openxmlformats.org/officeDocument/2006/relationships/hyperlink" Target="https://ar.wikipedia.org/w/index.php?title=%D8%A7%D9%82%D8%AA%D8%B5%D8%A7%D8%AF_%D8%A7%D9%84%D9%86%D9%82%D9%84&amp;action=edit&amp;section=3" TargetMode="External"/><Relationship Id="rId1" Type="http://schemas.openxmlformats.org/officeDocument/2006/relationships/slideLayout" Target="../slideLayouts/slideLayout2.xml"/><Relationship Id="rId6" Type="http://schemas.openxmlformats.org/officeDocument/2006/relationships/hyperlink" Target="https://ar.wikipedia.org/wiki/%D8%A7%D9%82%D8%AA%D8%B5%D8%A7%D8%AF_%D8%A7%D9%84%D9%86%D9%82%D9%84#cite_note-10" TargetMode="External"/><Relationship Id="rId5" Type="http://schemas.openxmlformats.org/officeDocument/2006/relationships/hyperlink" Target="https://ar.wikipedia.org/wiki/%D8%A7%D9%82%D8%AA%D8%B5%D8%A7%D8%AF_%D8%A7%D9%84%D9%86%D9%82%D9%84#cite_note-9" TargetMode="External"/><Relationship Id="rId4" Type="http://schemas.openxmlformats.org/officeDocument/2006/relationships/hyperlink" Target="https://ar.wikipedia.org/wiki/%D8%A7%D9%82%D8%AA%D8%B5%D8%A7%D8%AF_%D8%A7%D9%84%D9%86%D9%82%D9%84#cite_note-prm_winter_1995-8"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r.wikipedia.org/wiki/%D8%A7%D9%82%D8%AA%D8%B5%D8%A7%D8%AF_%D8%A7%D9%84%D9%86%D9%82%D9%84#cite_note-12" TargetMode="External"/><Relationship Id="rId2" Type="http://schemas.openxmlformats.org/officeDocument/2006/relationships/hyperlink" Target="https://ar.wikipedia.org/w/index.php?title=%D8%A7%D9%82%D8%AA%D8%B5%D8%A7%D8%AF_%D8%A7%D9%84%D9%86%D9%82%D9%84&amp;action=edit&amp;section=4" TargetMode="External"/><Relationship Id="rId1" Type="http://schemas.openxmlformats.org/officeDocument/2006/relationships/slideLayout" Target="../slideLayouts/slideLayout2.xml"/><Relationship Id="rId6" Type="http://schemas.openxmlformats.org/officeDocument/2006/relationships/hyperlink" Target="https://ar.wikipedia.org/wiki/%D8%A7%D9%84%D9%88%D9%84%D8%A7%D9%8A%D8%A7%D8%AA_%D8%A7%D9%84%D9%85%D8%AA%D8%AD%D8%AF%D8%A9" TargetMode="External"/><Relationship Id="rId5" Type="http://schemas.openxmlformats.org/officeDocument/2006/relationships/hyperlink" Target="https://ar.wikipedia.org/wiki/%D8%A7%D9%82%D8%AA%D8%B5%D8%A7%D8%AF_%D8%A7%D9%84%D9%86%D9%82%D9%84#cite_note-14" TargetMode="External"/><Relationship Id="rId4" Type="http://schemas.openxmlformats.org/officeDocument/2006/relationships/hyperlink" Target="https://ar.wikipedia.org/wiki/%D8%A7%D9%82%D8%AA%D8%B5%D8%A7%D8%AF_%D8%A7%D9%84%D9%86%D9%82%D9%84#cite_note-13"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smtClean="0">
                <a:solidFill>
                  <a:schemeClr val="accent6">
                    <a:lumMod val="60000"/>
                    <a:lumOff val="40000"/>
                  </a:schemeClr>
                </a:solidFill>
                <a:latin typeface="Aldhabi" panose="01000000000000000000" pitchFamily="2" charset="-78"/>
                <a:cs typeface="Aldhabi" panose="01000000000000000000" pitchFamily="2" charset="-78"/>
              </a:rPr>
              <a:t>اقتصاد النقل</a:t>
            </a:r>
            <a:r>
              <a:rPr lang="ar-IQ" dirty="0">
                <a:solidFill>
                  <a:schemeClr val="accent6">
                    <a:lumMod val="60000"/>
                    <a:lumOff val="40000"/>
                  </a:schemeClr>
                </a:solidFill>
                <a:latin typeface="Aldhabi" panose="01000000000000000000" pitchFamily="2" charset="-78"/>
                <a:cs typeface="Aldhabi" panose="01000000000000000000" pitchFamily="2" charset="-78"/>
              </a:rPr>
              <a:t/>
            </a:r>
            <a:br>
              <a:rPr lang="ar-IQ" dirty="0">
                <a:solidFill>
                  <a:schemeClr val="accent6">
                    <a:lumMod val="60000"/>
                    <a:lumOff val="40000"/>
                  </a:schemeClr>
                </a:solidFill>
                <a:latin typeface="Aldhabi" panose="01000000000000000000" pitchFamily="2" charset="-78"/>
                <a:cs typeface="Aldhabi" panose="01000000000000000000" pitchFamily="2" charset="-78"/>
              </a:rPr>
            </a:br>
            <a:endParaRPr lang="ar-IQ" dirty="0">
              <a:solidFill>
                <a:schemeClr val="accent6">
                  <a:lumMod val="60000"/>
                  <a:lumOff val="40000"/>
                </a:schemeClr>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normAutofit fontScale="92500" lnSpcReduction="10000"/>
          </a:bodyPr>
          <a:lstStyle/>
          <a:p>
            <a:pPr algn="ctr"/>
            <a:r>
              <a:rPr lang="ar-IQ" dirty="0" smtClean="0">
                <a:solidFill>
                  <a:schemeClr val="accent2">
                    <a:lumMod val="60000"/>
                    <a:lumOff val="40000"/>
                  </a:schemeClr>
                </a:solidFill>
              </a:rPr>
              <a:t>اعداد</a:t>
            </a:r>
          </a:p>
          <a:p>
            <a:pPr algn="ctr"/>
            <a:r>
              <a:rPr lang="ar-IQ" dirty="0" smtClean="0">
                <a:solidFill>
                  <a:schemeClr val="accent2">
                    <a:lumMod val="60000"/>
                    <a:lumOff val="40000"/>
                  </a:schemeClr>
                </a:solidFill>
              </a:rPr>
              <a:t>أ.م.د. مها عبد الستار السامرائي</a:t>
            </a:r>
            <a:endParaRPr lang="ar-IQ" dirty="0">
              <a:solidFill>
                <a:schemeClr val="accent2">
                  <a:lumMod val="60000"/>
                  <a:lumOff val="40000"/>
                </a:schemeClr>
              </a:solidFill>
            </a:endParaRPr>
          </a:p>
        </p:txBody>
      </p:sp>
      <p:sp>
        <p:nvSpPr>
          <p:cNvPr id="4" name="TextBox 3"/>
          <p:cNvSpPr txBox="1"/>
          <p:nvPr/>
        </p:nvSpPr>
        <p:spPr>
          <a:xfrm rot="19469409">
            <a:off x="1678676" y="4311272"/>
            <a:ext cx="2518499" cy="523220"/>
          </a:xfrm>
          <a:prstGeom prst="rect">
            <a:avLst/>
          </a:prstGeom>
          <a:noFill/>
        </p:spPr>
        <p:txBody>
          <a:bodyPr wrap="square" rtlCol="1">
            <a:spAutoFit/>
          </a:bodyPr>
          <a:lstStyle/>
          <a:p>
            <a:pPr algn="ctr" rtl="1"/>
            <a:r>
              <a:rPr lang="ar-IQ" sz="2800" dirty="0" smtClean="0">
                <a:solidFill>
                  <a:schemeClr val="accent3">
                    <a:lumMod val="60000"/>
                    <a:lumOff val="40000"/>
                  </a:schemeClr>
                </a:solidFill>
                <a:latin typeface="Aldhabi" panose="01000000000000000000" pitchFamily="2" charset="-78"/>
                <a:cs typeface="Aldhabi" panose="01000000000000000000" pitchFamily="2" charset="-78"/>
              </a:rPr>
              <a:t>المحاضرة السادسة  والعشرون</a:t>
            </a:r>
            <a:endParaRPr lang="ar-IQ" sz="2800" dirty="0">
              <a:solidFill>
                <a:schemeClr val="accent3">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402737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627699"/>
          </a:xfrm>
        </p:spPr>
        <p:txBody>
          <a:bodyPr>
            <a:normAutofit/>
          </a:bodyPr>
          <a:lstStyle/>
          <a:p>
            <a:r>
              <a:rPr lang="ar-IQ" sz="2000" cap="none" dirty="0">
                <a:solidFill>
                  <a:prstClr val="black"/>
                </a:solidFill>
                <a:ea typeface="+mn-ea"/>
              </a:rPr>
              <a:t>اقتصاد النقل (بالإنجليزية: </a:t>
            </a:r>
            <a:r>
              <a:rPr lang="en-US" sz="2000" cap="none" dirty="0">
                <a:solidFill>
                  <a:prstClr val="black"/>
                </a:solidFill>
                <a:ea typeface="+mn-ea"/>
              </a:rPr>
              <a:t>Transport Economics)‏</a:t>
            </a:r>
            <a:endParaRPr lang="ar-IQ" sz="2000" dirty="0"/>
          </a:p>
        </p:txBody>
      </p:sp>
      <p:sp>
        <p:nvSpPr>
          <p:cNvPr id="3" name="Content Placeholder 2"/>
          <p:cNvSpPr>
            <a:spLocks noGrp="1"/>
          </p:cNvSpPr>
          <p:nvPr>
            <p:ph idx="1"/>
          </p:nvPr>
        </p:nvSpPr>
        <p:spPr>
          <a:xfrm>
            <a:off x="685800" y="1392072"/>
            <a:ext cx="10820400" cy="4826613"/>
          </a:xfrm>
        </p:spPr>
        <p:txBody>
          <a:bodyPr>
            <a:normAutofit fontScale="92500" lnSpcReduction="20000"/>
          </a:bodyPr>
          <a:lstStyle/>
          <a:p>
            <a:pPr marL="0" indent="0">
              <a:buNone/>
            </a:pPr>
            <a:r>
              <a:rPr lang="ar-IQ" dirty="0" smtClean="0"/>
              <a:t>هو </a:t>
            </a:r>
            <a:r>
              <a:rPr lang="ar-IQ" dirty="0"/>
              <a:t>فرع من الاقتصاد أُسس عام 1959 من قبل الاقتصادي الأمريكي جون ر. ماير الذي يتعامل مع تخصيص الموارد في قطاع النقل. يرتبط اقتصاد النقل بالهندسة المدنية. ويختلف عن بعض فروع الاقتصاد الأخرى في افتراض أن الاقتصاد الفوري غير المحدود لا يُستثمر. يتدفق الناس والبضائع عبر الشبكات بتفاوتات معينة. غالبًا ما يؤدي الشراء المسبق للتذاكر إلى انخفاض الأسعار. إذ أن الشبكات نفسها قد تكون تنافسية أو غير تنافسية. قد تتطلب عملية التبضع الواحدة (السلعة النهائية، في نظر المستهلك) تجميع الخدمات التي تقدمها عدة شركات ووكالات ونماذج.</a:t>
            </a:r>
          </a:p>
          <a:p>
            <a:pPr marL="0" indent="0">
              <a:buNone/>
            </a:pPr>
            <a:endParaRPr lang="ar-IQ" dirty="0"/>
          </a:p>
          <a:p>
            <a:pPr marL="0" indent="0">
              <a:buNone/>
            </a:pPr>
            <a:r>
              <a:rPr lang="ar-IQ" dirty="0"/>
              <a:t>على الرغم من أن أنظمة النقل تتبع نفس نظرية العرض والطلب التي تتبعها الصناعات الأخرى، فإن تعقيدات تأثيرات الشبكة والاختيارات بين البضائع المختلفة (مثل السيارات والحافلات) تجعل تقدير الطلب على مرافق النقل أمرًا صعبًا. أدى بدوره تطوير نماذج تقدير الخيارات المحتملة بين البضائع المشاركة في قرارات النقل (نماذج الاختيار المنفصلة) إلى تطوير فرع مهم من الاقتصاد القياسي، إضافةً لنيل دانييل مكفادين جائزة نوبل.</a:t>
            </a:r>
          </a:p>
          <a:p>
            <a:pPr marL="0" indent="0">
              <a:buNone/>
            </a:pPr>
            <a:endParaRPr lang="ar-IQ" dirty="0"/>
          </a:p>
          <a:p>
            <a:pPr marL="0" indent="0">
              <a:buNone/>
            </a:pPr>
            <a:r>
              <a:rPr lang="ar-IQ" dirty="0"/>
              <a:t>في مجال النقل، يمكن قياس الطلب من خلال عدد الرحلات أو إجمالي المسافة المقطوعة في جميع الرحلات (مثل المسافة التي يقطعها الركاب في النقل العام أو المسافة التي تقطعها العربة (في كي تي) في النقل الخاص). تعتبر الموارد مقياسًا للسعة. ويقاس سعر السلعة (الرحلة) باستخدام كلفة الرحلة المعممة، والتي تشمل كلًا من النفقة المالية والزمنية.</a:t>
            </a:r>
          </a:p>
          <a:p>
            <a:pPr marL="0" indent="0">
              <a:buNone/>
            </a:pPr>
            <a:endParaRPr lang="ar-IQ" dirty="0"/>
          </a:p>
          <a:p>
            <a:pPr marL="0" indent="0">
              <a:buNone/>
            </a:pPr>
            <a:r>
              <a:rPr lang="ar-IQ" dirty="0"/>
              <a:t>تأثير الزيادة في الموارد (أي السعة) له أهمية خاصة في اقتصاد النقل، إذ أن العواقب البيئية المحتملة كبيرة (انظر المؤثرات الخارجية أدناه).</a:t>
            </a:r>
          </a:p>
        </p:txBody>
      </p:sp>
    </p:spTree>
    <p:extLst>
      <p:ext uri="{BB962C8B-B14F-4D97-AF65-F5344CB8AC3E}">
        <p14:creationId xmlns:p14="http://schemas.microsoft.com/office/powerpoint/2010/main" val="2084026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600403"/>
          </a:xfrm>
        </p:spPr>
        <p:txBody>
          <a:bodyPr>
            <a:normAutofit fontScale="90000"/>
          </a:bodyPr>
          <a:lstStyle/>
          <a:p>
            <a:r>
              <a:rPr lang="ar-IQ" dirty="0">
                <a:solidFill>
                  <a:srgbClr val="000000"/>
                </a:solidFill>
                <a:latin typeface="Arial" panose="020B0604020202020204" pitchFamily="34" charset="0"/>
              </a:rPr>
              <a:t>المؤثرات </a:t>
            </a:r>
            <a:r>
              <a:rPr lang="ar-IQ" dirty="0" smtClean="0">
                <a:solidFill>
                  <a:srgbClr val="000000"/>
                </a:solidFill>
                <a:latin typeface="Arial" panose="020B0604020202020204" pitchFamily="34" charset="0"/>
              </a:rPr>
              <a:t>الخارجية</a:t>
            </a:r>
            <a:endParaRPr lang="ar-IQ" dirty="0"/>
          </a:p>
        </p:txBody>
      </p:sp>
      <p:sp>
        <p:nvSpPr>
          <p:cNvPr id="3" name="Content Placeholder 2"/>
          <p:cNvSpPr>
            <a:spLocks noGrp="1"/>
          </p:cNvSpPr>
          <p:nvPr>
            <p:ph idx="1"/>
          </p:nvPr>
        </p:nvSpPr>
        <p:spPr>
          <a:xfrm>
            <a:off x="685799" y="1473958"/>
            <a:ext cx="11242343" cy="4744727"/>
          </a:xfrm>
        </p:spPr>
        <p:txBody>
          <a:bodyPr/>
          <a:lstStyle/>
          <a:p>
            <a:pPr marL="0" indent="0">
              <a:buNone/>
            </a:pPr>
            <a:r>
              <a:rPr lang="ar-IQ" dirty="0">
                <a:solidFill>
                  <a:srgbClr val="202122"/>
                </a:solidFill>
                <a:latin typeface="Arial" panose="020B0604020202020204" pitchFamily="34" charset="0"/>
              </a:rPr>
              <a:t>إضافةً لتوفير فوائد لمستخدميها، تفرض شبكات النقل مؤثرات خارجية إيجابية وسلبية على غير المستخدمين. تعتبر هذه المؤثرات الخارجية –خاصة السلبية منها– جزءًا من اقتصاد النقل.</a:t>
            </a:r>
          </a:p>
          <a:p>
            <a:pPr marL="0" indent="0">
              <a:buNone/>
            </a:pPr>
            <a:r>
              <a:rPr lang="ar-IQ" dirty="0">
                <a:solidFill>
                  <a:srgbClr val="202122"/>
                </a:solidFill>
                <a:latin typeface="Arial" panose="020B0604020202020204" pitchFamily="34" charset="0"/>
              </a:rPr>
              <a:t>قد تشمل المؤثرات الخارجية الإيجابية لشبكات النقل القدرة على تقديم خدمات الطوارئ، وزيادة قيمة الأرض، وفوائد التكتل. المؤثرات الخارجية السلبية كثيرة وتشمل التلوث الهوائي المحلي، والتلوث الضوضائي، والتلوث البصري، ومخاطر السلامة، وتقسيم المجتمع والازدحام. وتعد مساهمة أنظمة النقل في التغير المناخي الخطير من المؤثرات الخارجية السلبية التي يصعب تقييمها كميًاً، ما يجعل من الصعب (ولكن ليس من المستحيل) إدراجها في البحوث والتحليلات القائمة على اقتصاد النقل.</a:t>
            </a:r>
            <a:r>
              <a:rPr lang="ar-IQ" baseline="30000" dirty="0">
                <a:solidFill>
                  <a:srgbClr val="3366CC"/>
                </a:solidFill>
                <a:latin typeface="Arial" panose="020B0604020202020204" pitchFamily="34" charset="0"/>
                <a:hlinkClick r:id="rId2"/>
              </a:rPr>
              <a:t>[2]</a:t>
            </a:r>
            <a:endParaRPr lang="ar-IQ" dirty="0">
              <a:solidFill>
                <a:srgbClr val="202122"/>
              </a:solidFill>
              <a:latin typeface="Arial" panose="020B0604020202020204" pitchFamily="34" charset="0"/>
            </a:endParaRPr>
          </a:p>
          <a:p>
            <a:pPr marL="0" indent="0">
              <a:buNone/>
            </a:pPr>
            <a:r>
              <a:rPr lang="ar-IQ" dirty="0">
                <a:solidFill>
                  <a:srgbClr val="202122"/>
                </a:solidFill>
                <a:latin typeface="Arial" panose="020B0604020202020204" pitchFamily="34" charset="0"/>
              </a:rPr>
              <a:t>يعتبر الاقتصاديون الازدحام مؤثرًا خارجيًا سلبيًا. تحدث المؤثرات الخارجية عندما تعود الصفقة على طرف ثالث بتكاليف أو </a:t>
            </a:r>
            <a:r>
              <a:rPr lang="ar-IQ" dirty="0">
                <a:solidFill>
                  <a:srgbClr val="3366CC"/>
                </a:solidFill>
                <a:latin typeface="Arial" panose="020B0604020202020204" pitchFamily="34" charset="0"/>
                <a:hlinkClick r:id="rId3" tooltip="فائدة"/>
              </a:rPr>
              <a:t>فوائد</a:t>
            </a:r>
            <a:r>
              <a:rPr lang="ar-IQ" dirty="0">
                <a:solidFill>
                  <a:srgbClr val="202122"/>
                </a:solidFill>
                <a:latin typeface="Arial" panose="020B0604020202020204" pitchFamily="34" charset="0"/>
              </a:rPr>
              <a:t>، ويكون ذلك غالبا، وليس ضروريا، بسبب استخدام منفعة عامة. على سبيل المثال، تسبب الصناعة أو النقل تلوث الهواء، ما يؤدي إلى فرض تكاليف على الآخرين عند استخدام الهواء العام.</a:t>
            </a:r>
          </a:p>
          <a:p>
            <a:pPr marL="0" indent="0">
              <a:buNone/>
            </a:pPr>
            <a:endParaRPr lang="ar-IQ" dirty="0"/>
          </a:p>
        </p:txBody>
      </p:sp>
    </p:spTree>
    <p:extLst>
      <p:ext uri="{BB962C8B-B14F-4D97-AF65-F5344CB8AC3E}">
        <p14:creationId xmlns:p14="http://schemas.microsoft.com/office/powerpoint/2010/main" val="924198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600403"/>
          </a:xfrm>
        </p:spPr>
        <p:txBody>
          <a:bodyPr>
            <a:normAutofit fontScale="90000"/>
          </a:bodyPr>
          <a:lstStyle/>
          <a:p>
            <a:r>
              <a:rPr lang="ar-IQ" b="1" dirty="0">
                <a:solidFill>
                  <a:srgbClr val="000000"/>
                </a:solidFill>
                <a:latin typeface="Arial" panose="020B0604020202020204" pitchFamily="34" charset="0"/>
              </a:rPr>
              <a:t>الازدحام </a:t>
            </a:r>
            <a:r>
              <a:rPr lang="ar-IQ" b="1" dirty="0" smtClean="0">
                <a:solidFill>
                  <a:srgbClr val="000000"/>
                </a:solidFill>
                <a:latin typeface="Arial" panose="020B0604020202020204" pitchFamily="34" charset="0"/>
              </a:rPr>
              <a:t>المروري</a:t>
            </a:r>
            <a:endParaRPr lang="ar-IQ" dirty="0"/>
          </a:p>
        </p:txBody>
      </p:sp>
      <p:sp>
        <p:nvSpPr>
          <p:cNvPr id="3" name="Content Placeholder 2"/>
          <p:cNvSpPr>
            <a:spLocks noGrp="1"/>
          </p:cNvSpPr>
          <p:nvPr>
            <p:ph idx="1"/>
          </p:nvPr>
        </p:nvSpPr>
        <p:spPr>
          <a:xfrm>
            <a:off x="685800" y="1555846"/>
            <a:ext cx="11174104" cy="4662840"/>
          </a:xfrm>
        </p:spPr>
        <p:txBody>
          <a:bodyPr>
            <a:normAutofit fontScale="92500"/>
          </a:bodyPr>
          <a:lstStyle/>
          <a:p>
            <a:r>
              <a:rPr lang="ar-IQ" dirty="0">
                <a:solidFill>
                  <a:srgbClr val="202122"/>
                </a:solidFill>
                <a:latin typeface="Arial" panose="020B0604020202020204" pitchFamily="34" charset="0"/>
              </a:rPr>
              <a:t>الازدحام المروري هو مؤثر خارجي سلبي ناجم عن مؤثرات مختلفة. ذكرت دراسة أمريكية صدرت عام 2005 أن هناك سبعة أسباب جذرية للازدحام، وأعطت الملخص التالي لنسبها: الاختناقات المرورية 40٪، حوادث المرور 25٪، الطقس السيئ 15%، مناطق العمل 10%، توقيت الإشارة 5%، وأحداث خاصة أخرى 5%.</a:t>
            </a:r>
            <a:r>
              <a:rPr lang="ar-IQ" baseline="30000" dirty="0">
                <a:solidFill>
                  <a:srgbClr val="3366CC"/>
                </a:solidFill>
                <a:latin typeface="Arial" panose="020B0604020202020204" pitchFamily="34" charset="0"/>
                <a:hlinkClick r:id="rId2"/>
              </a:rPr>
              <a:t>[3]</a:t>
            </a:r>
            <a:r>
              <a:rPr lang="ar-IQ" dirty="0">
                <a:solidFill>
                  <a:srgbClr val="202122"/>
                </a:solidFill>
                <a:latin typeface="Arial" panose="020B0604020202020204" pitchFamily="34" charset="0"/>
              </a:rPr>
              <a:t> ضمن مجتمع اقتصاد النقل، تُعتبر رسوم الازدحام آلية مناسبة للتعامل مع هذه المشكلة (أي لاستيعاب المؤثرات الخارجية) من خلال تخصيص سعة منخفضة للمستخدمين على الطريق. تعتبر توسيع السعة أيضًا آلية محتملة للتعامل مع الازدحام المروري، ولكنها غالبًا غير مرغوبة (خاصة في المناطق الحضرية) ولها أحيانًا فوائد مشبوهة. يُعد وليام فيكري، الحائز على جائزة نوبل لعام 1996 عن عمله في «الخطر الأخلاقي»، أحد مؤسسي رسوم الازدحام، إذ اقترح الرسوم لأول مرة في مدينة نيويورك لمترو الأنفاق عام 1952.</a:t>
            </a:r>
            <a:r>
              <a:rPr lang="ar-IQ" baseline="30000" dirty="0">
                <a:solidFill>
                  <a:srgbClr val="3366CC"/>
                </a:solidFill>
                <a:latin typeface="Arial" panose="020B0604020202020204" pitchFamily="34" charset="0"/>
                <a:hlinkClick r:id="rId3"/>
              </a:rPr>
              <a:t>[4]</a:t>
            </a:r>
            <a:r>
              <a:rPr lang="ar-IQ" dirty="0">
                <a:solidFill>
                  <a:srgbClr val="202122"/>
                </a:solidFill>
                <a:latin typeface="Arial" panose="020B0604020202020204" pitchFamily="34" charset="0"/>
              </a:rPr>
              <a:t> في مجال النقل البري، طرحت هذه النظريات من قبل موريس أليس، الحائز على جائزة نوبل «لإسهاماته الرائدة في نظرية الأسواق والاستخدام الفعال للموارد»، وغابرييل روث الذي كان له دور أساسي في التصميمات الأولى وبناءً على توصية البنك الدولي  وُضع النظام الأول في </a:t>
            </a:r>
            <a:r>
              <a:rPr lang="ar-IQ" dirty="0">
                <a:solidFill>
                  <a:srgbClr val="3366CC"/>
                </a:solidFill>
                <a:latin typeface="Arial" panose="020B0604020202020204" pitchFamily="34" charset="0"/>
                <a:hlinkClick r:id="rId4" tooltip="سنغافورة"/>
              </a:rPr>
              <a:t>سنغافورة</a:t>
            </a:r>
            <a:r>
              <a:rPr lang="ar-IQ" dirty="0">
                <a:solidFill>
                  <a:srgbClr val="202122"/>
                </a:solidFill>
                <a:latin typeface="Arial" panose="020B0604020202020204" pitchFamily="34" charset="0"/>
              </a:rPr>
              <a:t>.</a:t>
            </a:r>
            <a:r>
              <a:rPr lang="ar-IQ" baseline="30000" dirty="0">
                <a:solidFill>
                  <a:srgbClr val="3366CC"/>
                </a:solidFill>
                <a:latin typeface="Arial" panose="020B0604020202020204" pitchFamily="34" charset="0"/>
                <a:hlinkClick r:id="rId5"/>
              </a:rPr>
              <a:t>[5]</a:t>
            </a:r>
            <a:r>
              <a:rPr lang="ar-IQ" dirty="0">
                <a:solidFill>
                  <a:srgbClr val="202122"/>
                </a:solidFill>
                <a:latin typeface="Arial" panose="020B0604020202020204" pitchFamily="34" charset="0"/>
              </a:rPr>
              <a:t> ويُعد روبن سميد، نائب مدير مختبر النقل وأبحاث الطرق رائداً في هذا المجال، وطُرحت أفكاره للحكومة البريطانية فيما يعرف باسم تقرير سميد.</a:t>
            </a:r>
            <a:r>
              <a:rPr lang="ar-IQ" baseline="30000" dirty="0">
                <a:solidFill>
                  <a:srgbClr val="3366CC"/>
                </a:solidFill>
                <a:latin typeface="Arial" panose="020B0604020202020204" pitchFamily="34" charset="0"/>
                <a:hlinkClick r:id="rId6"/>
              </a:rPr>
              <a:t>[6]</a:t>
            </a:r>
            <a:endParaRPr lang="ar-IQ" dirty="0">
              <a:solidFill>
                <a:srgbClr val="202122"/>
              </a:solidFill>
              <a:latin typeface="Arial" panose="020B0604020202020204" pitchFamily="34" charset="0"/>
            </a:endParaRPr>
          </a:p>
          <a:p>
            <a:r>
              <a:rPr lang="ar-IQ" dirty="0">
                <a:solidFill>
                  <a:srgbClr val="202122"/>
                </a:solidFill>
                <a:latin typeface="Arial" panose="020B0604020202020204" pitchFamily="34" charset="0"/>
              </a:rPr>
              <a:t>لا يقتصر الازدحام على شبكات الطرق، بل أن المؤثرات الخارجية السلبية التي يفرضها الازدحام مهمة في شبكات المواصلات العامة المزدحمة وكذلك في مناطق المشاة المزدحمة، مثلًا ما يحدث في مترو أنفاق لندن أيام الأسبوع أو أي محطة قطار داخل المدينة، في أوقات الذروة. هناك فائض قياسي في الطلب مقارنة بالعرض بسبب الطلب الكبير على القطارات أوقات الذروة، لأن الناس يريدون العودة إلى ديارهم. ومع ذلك، فإن مساحة المنصات وسعة القطارات محدودة وصغيرة مقارنة بالطلب عليها. نتيجة لذلك، تبقى حشود من الناس خارج أبواب القطار وفي ممرات محطة القطار. يزيد ذلك من زمن التأخير بالنسبة للركاب، والذي يمكن أن يسبب في كثير من الأحيان زيادة في التوتر أو غيرها من المشاكل</a:t>
            </a:r>
          </a:p>
          <a:p>
            <a:pPr marL="0" indent="0">
              <a:buNone/>
            </a:pPr>
            <a:endParaRPr lang="ar-IQ" dirty="0"/>
          </a:p>
        </p:txBody>
      </p:sp>
    </p:spTree>
    <p:extLst>
      <p:ext uri="{BB962C8B-B14F-4D97-AF65-F5344CB8AC3E}">
        <p14:creationId xmlns:p14="http://schemas.microsoft.com/office/powerpoint/2010/main" val="2506165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55344"/>
            <a:ext cx="10820400" cy="5263342"/>
          </a:xfrm>
        </p:spPr>
        <p:txBody>
          <a:bodyPr/>
          <a:lstStyle/>
          <a:p>
            <a:pPr marL="0" indent="0">
              <a:buNone/>
            </a:pPr>
            <a:r>
              <a:rPr lang="ar-IQ" b="1" dirty="0">
                <a:solidFill>
                  <a:srgbClr val="000000"/>
                </a:solidFill>
                <a:latin typeface="Arial" panose="020B0604020202020204" pitchFamily="34" charset="0"/>
              </a:rPr>
              <a:t>رسوم الازدحام</a:t>
            </a:r>
            <a:r>
              <a:rPr lang="ar-IQ" dirty="0">
                <a:solidFill>
                  <a:srgbClr val="54595D"/>
                </a:solidFill>
                <a:latin typeface="Arial" panose="020B0604020202020204" pitchFamily="34" charset="0"/>
              </a:rPr>
              <a:t>[</a:t>
            </a:r>
            <a:r>
              <a:rPr lang="ar-IQ" dirty="0">
                <a:solidFill>
                  <a:srgbClr val="3366CC"/>
                </a:solidFill>
                <a:latin typeface="Arial" panose="020B0604020202020204" pitchFamily="34" charset="0"/>
                <a:hlinkClick r:id="rId2" tooltip="عدل القسم: رسوم الازدحام"/>
              </a:rPr>
              <a:t>عدل</a:t>
            </a:r>
            <a:r>
              <a:rPr lang="ar-IQ" dirty="0">
                <a:solidFill>
                  <a:srgbClr val="54595D"/>
                </a:solidFill>
                <a:latin typeface="Arial" panose="020B0604020202020204" pitchFamily="34" charset="0"/>
              </a:rPr>
              <a:t>]</a:t>
            </a:r>
            <a:endParaRPr lang="ar-IQ" b="1" dirty="0">
              <a:solidFill>
                <a:srgbClr val="000000"/>
              </a:solidFill>
              <a:latin typeface="Arial" panose="020B0604020202020204" pitchFamily="34" charset="0"/>
            </a:endParaRPr>
          </a:p>
          <a:p>
            <a:pPr marL="0" indent="0">
              <a:buNone/>
            </a:pPr>
            <a:r>
              <a:rPr lang="ar-IQ" dirty="0">
                <a:solidFill>
                  <a:srgbClr val="202122"/>
                </a:solidFill>
                <a:latin typeface="Arial" panose="020B0604020202020204" pitchFamily="34" charset="0"/>
              </a:rPr>
              <a:t>رسوم الازدحام هي إستراتيجية تسعير فعالة تتطلب من المستخدمين أن يدفعوا أكثر مقابل المصلحة العامة، وبالتالي زيادة مكاسب الرفاهية أو المنفعة الصافية للمجتمع.</a:t>
            </a:r>
            <a:r>
              <a:rPr lang="ar-IQ" baseline="30000" dirty="0">
                <a:solidFill>
                  <a:srgbClr val="3366CC"/>
                </a:solidFill>
                <a:latin typeface="Arial" panose="020B0604020202020204" pitchFamily="34" charset="0"/>
                <a:hlinkClick r:id="rId3"/>
              </a:rPr>
              <a:t>[7]</a:t>
            </a:r>
            <a:r>
              <a:rPr lang="ar-IQ" dirty="0">
                <a:solidFill>
                  <a:srgbClr val="202122"/>
                </a:solidFill>
                <a:latin typeface="Arial" panose="020B0604020202020204" pitchFamily="34" charset="0"/>
              </a:rPr>
              <a:t> رسوم الازدحام هي إحدى استراتيجيات الطلب الثانوي البديل</a:t>
            </a:r>
            <a:r>
              <a:rPr lang="ar-IQ" baseline="30000" dirty="0">
                <a:solidFill>
                  <a:srgbClr val="3366CC"/>
                </a:solidFill>
                <a:latin typeface="Arial" panose="020B0604020202020204" pitchFamily="34" charset="0"/>
                <a:hlinkClick r:id="rId4"/>
              </a:rPr>
              <a:t>[8]</a:t>
            </a:r>
            <a:r>
              <a:rPr lang="ar-IQ" dirty="0">
                <a:solidFill>
                  <a:srgbClr val="202122"/>
                </a:solidFill>
                <a:latin typeface="Arial" panose="020B0604020202020204" pitchFamily="34" charset="0"/>
              </a:rPr>
              <a:t> (على عكس العرض الثانوي) التي يقدمها الاقتصاديون لمعالجة الازدحام. نُفذت رسوم الازدحام لأول مرة في سنغافورة عام 1975،</a:t>
            </a:r>
            <a:r>
              <a:rPr lang="ar-IQ" baseline="30000" dirty="0">
                <a:solidFill>
                  <a:srgbClr val="3366CC"/>
                </a:solidFill>
                <a:latin typeface="Arial" panose="020B0604020202020204" pitchFamily="34" charset="0"/>
                <a:hlinkClick r:id="rId5"/>
              </a:rPr>
              <a:t>[9]</a:t>
            </a:r>
            <a:r>
              <a:rPr lang="ar-IQ" baseline="30000" dirty="0">
                <a:solidFill>
                  <a:srgbClr val="3366CC"/>
                </a:solidFill>
                <a:latin typeface="Arial" panose="020B0604020202020204" pitchFamily="34" charset="0"/>
                <a:hlinkClick r:id="rId6"/>
              </a:rPr>
              <a:t>[10]</a:t>
            </a:r>
            <a:r>
              <a:rPr lang="ar-IQ" dirty="0">
                <a:solidFill>
                  <a:srgbClr val="202122"/>
                </a:solidFill>
                <a:latin typeface="Arial" panose="020B0604020202020204" pitchFamily="34" charset="0"/>
              </a:rPr>
              <a:t> إلى جانب مجموعة شاملة من تدابير رسوم الطرق وقواعد صارمة لملكية السيارات والتحسينات في النقل الجماعي. بفضل التقدم التكنولوجي في جمع الرسوم الكترونيًا، قامت سنغافورة بتحديث نظامها عام 1998. ونُفذت خطط رسوم مماثلة في </a:t>
            </a:r>
            <a:r>
              <a:rPr lang="ar-IQ" dirty="0">
                <a:solidFill>
                  <a:srgbClr val="3366CC"/>
                </a:solidFill>
                <a:latin typeface="Arial" panose="020B0604020202020204" pitchFamily="34" charset="0"/>
                <a:hlinkClick r:id="rId7" tooltip="روما"/>
              </a:rPr>
              <a:t>روما</a:t>
            </a:r>
            <a:r>
              <a:rPr lang="ar-IQ" dirty="0">
                <a:solidFill>
                  <a:srgbClr val="202122"/>
                </a:solidFill>
                <a:latin typeface="Arial" panose="020B0604020202020204" pitchFamily="34" charset="0"/>
              </a:rPr>
              <a:t> في عام 2001، كترقية لنظام التحكم اليدوي في المنطقة الذي كان يُعمل به في عام 1998، وفي لندن في عام 2003 ومُدد في عام 2007، وفي ستوكهولم في عام 2006، كمحاولة استمرت لسبعة أشهر، ثم بشكل دائم منذ أغسطس 2007.</a:t>
            </a:r>
          </a:p>
          <a:p>
            <a:pPr marL="0" indent="0">
              <a:buNone/>
            </a:pPr>
            <a:endParaRPr lang="ar-IQ" dirty="0"/>
          </a:p>
        </p:txBody>
      </p:sp>
    </p:spTree>
    <p:extLst>
      <p:ext uri="{BB962C8B-B14F-4D97-AF65-F5344CB8AC3E}">
        <p14:creationId xmlns:p14="http://schemas.microsoft.com/office/powerpoint/2010/main" val="888176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86854"/>
            <a:ext cx="10820400" cy="5631831"/>
          </a:xfrm>
        </p:spPr>
        <p:txBody>
          <a:bodyPr>
            <a:normAutofit/>
          </a:bodyPr>
          <a:lstStyle/>
          <a:p>
            <a:pPr marL="0" indent="0">
              <a:buNone/>
            </a:pPr>
            <a:r>
              <a:rPr lang="ar-IQ" b="1" dirty="0">
                <a:solidFill>
                  <a:srgbClr val="000000"/>
                </a:solidFill>
                <a:latin typeface="Arial" panose="020B0604020202020204" pitchFamily="34" charset="0"/>
              </a:rPr>
              <a:t>رسوم التلوث</a:t>
            </a:r>
            <a:r>
              <a:rPr lang="ar-IQ" dirty="0">
                <a:solidFill>
                  <a:srgbClr val="54595D"/>
                </a:solidFill>
                <a:latin typeface="Arial" panose="020B0604020202020204" pitchFamily="34" charset="0"/>
              </a:rPr>
              <a:t>[</a:t>
            </a:r>
            <a:r>
              <a:rPr lang="ar-IQ" dirty="0">
                <a:solidFill>
                  <a:srgbClr val="3366CC"/>
                </a:solidFill>
                <a:latin typeface="Arial" panose="020B0604020202020204" pitchFamily="34" charset="0"/>
                <a:hlinkClick r:id="rId2" tooltip="عدل القسم: رسوم التلوث"/>
              </a:rPr>
              <a:t>عدل</a:t>
            </a:r>
            <a:r>
              <a:rPr lang="ar-IQ" dirty="0">
                <a:solidFill>
                  <a:srgbClr val="54595D"/>
                </a:solidFill>
                <a:latin typeface="Arial" panose="020B0604020202020204" pitchFamily="34" charset="0"/>
              </a:rPr>
              <a:t>]</a:t>
            </a:r>
            <a:endParaRPr lang="ar-IQ" b="1" dirty="0">
              <a:solidFill>
                <a:srgbClr val="000000"/>
              </a:solidFill>
              <a:latin typeface="Arial" panose="020B0604020202020204" pitchFamily="34" charset="0"/>
            </a:endParaRPr>
          </a:p>
          <a:p>
            <a:pPr marL="0" indent="0">
              <a:buNone/>
            </a:pPr>
            <a:r>
              <a:rPr lang="ar-IQ" dirty="0">
                <a:solidFill>
                  <a:srgbClr val="202122"/>
                </a:solidFill>
                <a:latin typeface="Arial" panose="020B0604020202020204" pitchFamily="34" charset="0"/>
              </a:rPr>
              <a:t>منذ يناير عام 2008، قدمت ميلانو نظام رسوم المرور كخطة تجريبية لمدة عام واحد، يسمى إيكوباس، والذي يستثني المركبات ذات الانبعاثات الأعلى (يورو 4) ومركبات الوقود البديل الأخرى.</a:t>
            </a:r>
            <a:r>
              <a:rPr lang="ar-IQ" baseline="30000" dirty="0">
                <a:solidFill>
                  <a:srgbClr val="3366CC"/>
                </a:solidFill>
                <a:latin typeface="Arial" panose="020B0604020202020204" pitchFamily="34" charset="0"/>
                <a:hlinkClick r:id="rId3"/>
              </a:rPr>
              <a:t>[12]</a:t>
            </a:r>
            <a:r>
              <a:rPr lang="ar-IQ" baseline="30000" dirty="0">
                <a:solidFill>
                  <a:srgbClr val="3366CC"/>
                </a:solidFill>
                <a:latin typeface="Arial" panose="020B0604020202020204" pitchFamily="34" charset="0"/>
                <a:hlinkClick r:id="rId4"/>
              </a:rPr>
              <a:t>[13]</a:t>
            </a:r>
            <a:r>
              <a:rPr lang="ar-IQ" baseline="30000" dirty="0">
                <a:solidFill>
                  <a:srgbClr val="3366CC"/>
                </a:solidFill>
                <a:latin typeface="Arial" panose="020B0604020202020204" pitchFamily="34" charset="0"/>
                <a:hlinkClick r:id="rId5"/>
              </a:rPr>
              <a:t>[14]</a:t>
            </a:r>
            <a:r>
              <a:rPr lang="ar-IQ" dirty="0">
                <a:solidFill>
                  <a:srgbClr val="202122"/>
                </a:solidFill>
                <a:latin typeface="Arial" panose="020B0604020202020204" pitchFamily="34" charset="0"/>
              </a:rPr>
              <a:t>  فيما بعد، مُدد العمل بنظام إيكوباس حتى 31 ديسمبر عام 2009.</a:t>
            </a:r>
          </a:p>
          <a:p>
            <a:pPr marL="0" indent="0">
              <a:buNone/>
            </a:pPr>
            <a:r>
              <a:rPr lang="ar-IQ" dirty="0">
                <a:solidFill>
                  <a:srgbClr val="202122"/>
                </a:solidFill>
                <a:latin typeface="Arial" panose="020B0604020202020204" pitchFamily="34" charset="0"/>
              </a:rPr>
              <a:t>حتى خبراء النقل الذين يدعمون نظام رسوم الازدحام توقعوا العديد من القيود العملية والمخاوف والقضايا المثيرة للجدل فيما يتعلق بالتنفيذ الفعلي لهذه السياسة. أوضح المخطِط الإقليمي الشهير روبرت سيرفو: «أثبتت الرسوم الاجتماعية الحقيقية للنقل بالقطارات داخل المدن  أنها مثالية نظريًا حتى الآن بعيدًا عن التنفيذ الواقعي. العقبة الرئيسية هي أنه باستثناء أساتذة اقتصاد النقل وكادر من دعاة حماية البيئة، هناك عدد قليل من الناس يفضلون دفع رسوم أعلى في فترة الذروة، ويشتكي غالبًا سائقو السيارات من الطبقة الوسطى من أنهم يدفعون الكثير من ضرائب البنزين ورسوم التسجيل لقيادة سياراتهم، وأنهم يدفعون أكثر خلال الفترات المزدحمة. في </a:t>
            </a:r>
            <a:r>
              <a:rPr lang="ar-IQ" dirty="0">
                <a:solidFill>
                  <a:srgbClr val="3366CC"/>
                </a:solidFill>
                <a:latin typeface="Arial" panose="020B0604020202020204" pitchFamily="34" charset="0"/>
                <a:hlinkClick r:id="rId6" tooltip="الولايات المتحدة"/>
              </a:rPr>
              <a:t>الولايات المتحدة</a:t>
            </a:r>
            <a:r>
              <a:rPr lang="ar-IQ" dirty="0">
                <a:solidFill>
                  <a:srgbClr val="202122"/>
                </a:solidFill>
                <a:latin typeface="Arial" panose="020B0604020202020204" pitchFamily="34" charset="0"/>
              </a:rPr>
              <a:t>، عدد قليل من السياسيين على استعداد للدفاع عن سبب فرض رسوم الازدحام خوفًاً من أعمال انتقامية من قبل ناخبيهم... يجادل النقاد أيضًا بأن فرض رسوم إضافية على القيادة هو سياسة نخبوية وفرض الرسوم على الفقراء بحيث يمكن للأثرياء أن يتحركوا دون أي عائق. ولهذا السبب تبقى الرسوم في ذروة المرور حلمًا يتبادر في أذهان الكثيرين».</a:t>
            </a:r>
          </a:p>
          <a:p>
            <a:pPr marL="0" indent="0">
              <a:buNone/>
            </a:pPr>
            <a:endParaRPr lang="ar-IQ" dirty="0"/>
          </a:p>
        </p:txBody>
      </p:sp>
    </p:spTree>
    <p:extLst>
      <p:ext uri="{BB962C8B-B14F-4D97-AF65-F5344CB8AC3E}">
        <p14:creationId xmlns:p14="http://schemas.microsoft.com/office/powerpoint/2010/main" val="2021088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
        <p:nvSpPr>
          <p:cNvPr id="5" name="TextBox 4"/>
          <p:cNvSpPr txBox="1"/>
          <p:nvPr/>
        </p:nvSpPr>
        <p:spPr>
          <a:xfrm rot="20268762">
            <a:off x="764274" y="2838734"/>
            <a:ext cx="3364659" cy="646331"/>
          </a:xfrm>
          <a:prstGeom prst="rect">
            <a:avLst/>
          </a:prstGeom>
          <a:solidFill>
            <a:schemeClr val="bg1"/>
          </a:solidFill>
        </p:spPr>
        <p:txBody>
          <a:bodyPr wrap="square" rtlCol="1">
            <a:spAutoFit/>
          </a:bodyPr>
          <a:lstStyle/>
          <a:p>
            <a:pPr algn="ctr" rtl="1"/>
            <a:r>
              <a:rPr lang="ar-IQ" sz="3600" dirty="0" smtClean="0">
                <a:latin typeface="Aldhabi" panose="01000000000000000000" pitchFamily="2" charset="-78"/>
                <a:cs typeface="Aldhabi" panose="01000000000000000000" pitchFamily="2" charset="-78"/>
              </a:rPr>
              <a:t>الى اللقاء في المحاضرة القادمة </a:t>
            </a:r>
            <a:endParaRPr lang="ar-IQ" sz="3600"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76060559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1396</TotalTime>
  <Words>1188</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Aldhabi</vt:lpstr>
      <vt:lpstr>Arial</vt:lpstr>
      <vt:lpstr>Century Gothic</vt:lpstr>
      <vt:lpstr>Times New Roman</vt:lpstr>
      <vt:lpstr>Vapor Trail</vt:lpstr>
      <vt:lpstr>اقتصاد النقل </vt:lpstr>
      <vt:lpstr>اقتصاد النقل (بالإنجليزية: Transport Economics)‏</vt:lpstr>
      <vt:lpstr>المؤثرات الخارجية</vt:lpstr>
      <vt:lpstr>الازدحام المروري</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اثر السياحة في توفير فرص العمل</dc:title>
  <dc:creator>Maher</dc:creator>
  <cp:lastModifiedBy>Maher</cp:lastModifiedBy>
  <cp:revision>10</cp:revision>
  <dcterms:created xsi:type="dcterms:W3CDTF">2023-03-03T21:06:38Z</dcterms:created>
  <dcterms:modified xsi:type="dcterms:W3CDTF">2023-03-04T20:22:53Z</dcterms:modified>
</cp:coreProperties>
</file>