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8" r:id="rId1"/>
  </p:sldMasterIdLst>
  <p:sldIdLst>
    <p:sldId id="256" r:id="rId2"/>
    <p:sldId id="257" r:id="rId3"/>
    <p:sldId id="259" r:id="rId4"/>
    <p:sldId id="260" r:id="rId5"/>
    <p:sldId id="261" r:id="rId6"/>
    <p:sldId id="262" r:id="rId7"/>
    <p:sldId id="263" r:id="rId8"/>
    <p:sldId id="264" r:id="rId9"/>
    <p:sldId id="265" r:id="rId10"/>
    <p:sldId id="266" r:id="rId11"/>
    <p:sldId id="268" r:id="rId12"/>
    <p:sldId id="267"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72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9540C615-645A-458A-B0ED-919D886C5F28}" type="datetimeFigureOut">
              <a:rPr lang="ar-IQ" smtClean="0"/>
              <a:t>12/08/1444</a:t>
            </a:fld>
            <a:endParaRPr lang="ar-IQ"/>
          </a:p>
        </p:txBody>
      </p:sp>
      <p:sp>
        <p:nvSpPr>
          <p:cNvPr id="5" name="Footer Placeholder 4"/>
          <p:cNvSpPr>
            <a:spLocks noGrp="1"/>
          </p:cNvSpPr>
          <p:nvPr>
            <p:ph type="ftr" sz="quarter" idx="11"/>
          </p:nvPr>
        </p:nvSpPr>
        <p:spPr>
          <a:xfrm>
            <a:off x="914400" y="4323846"/>
            <a:ext cx="4880610" cy="365125"/>
          </a:xfrm>
        </p:spPr>
        <p:txBody>
          <a:bodyPr/>
          <a:lstStyle/>
          <a:p>
            <a:endParaRPr lang="ar-IQ"/>
          </a:p>
        </p:txBody>
      </p:sp>
      <p:sp>
        <p:nvSpPr>
          <p:cNvPr id="6" name="Slide Number Placeholder 5"/>
          <p:cNvSpPr>
            <a:spLocks noGrp="1"/>
          </p:cNvSpPr>
          <p:nvPr>
            <p:ph type="sldNum" sz="quarter" idx="12"/>
          </p:nvPr>
        </p:nvSpPr>
        <p:spPr>
          <a:xfrm>
            <a:off x="6057900" y="1430867"/>
            <a:ext cx="2171700" cy="365125"/>
          </a:xfrm>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2761001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40C615-645A-458A-B0ED-919D886C5F28}" type="datetimeFigureOut">
              <a:rPr lang="ar-IQ" smtClean="0"/>
              <a:t>12/08/1444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302042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9540C615-645A-458A-B0ED-919D886C5F28}" type="datetimeFigureOut">
              <a:rPr lang="ar-IQ" smtClean="0"/>
              <a:t>12/08/1444</a:t>
            </a:fld>
            <a:endParaRPr lang="ar-IQ"/>
          </a:p>
        </p:txBody>
      </p:sp>
      <p:sp>
        <p:nvSpPr>
          <p:cNvPr id="6" name="Footer Placeholder 5"/>
          <p:cNvSpPr>
            <a:spLocks noGrp="1"/>
          </p:cNvSpPr>
          <p:nvPr>
            <p:ph type="ftr" sz="quarter" idx="11"/>
          </p:nvPr>
        </p:nvSpPr>
        <p:spPr>
          <a:xfrm>
            <a:off x="594360" y="381001"/>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1600483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9540C615-645A-458A-B0ED-919D886C5F28}" type="datetimeFigureOut">
              <a:rPr lang="ar-IQ" smtClean="0"/>
              <a:t>12/08/1444</a:t>
            </a:fld>
            <a:endParaRPr lang="ar-IQ"/>
          </a:p>
        </p:txBody>
      </p:sp>
      <p:sp>
        <p:nvSpPr>
          <p:cNvPr id="6" name="Footer Placeholder 5"/>
          <p:cNvSpPr>
            <a:spLocks noGrp="1"/>
          </p:cNvSpPr>
          <p:nvPr>
            <p:ph type="ftr" sz="quarter" idx="11"/>
          </p:nvPr>
        </p:nvSpPr>
        <p:spPr>
          <a:xfrm>
            <a:off x="594360" y="379438"/>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D5E5D613-9551-4830-88AA-433368E4BDBA}" type="slidenum">
              <a:rPr lang="ar-IQ" smtClean="0"/>
              <a:t>‹#›</a:t>
            </a:fld>
            <a:endParaRPr lang="ar-IQ"/>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07485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9540C615-645A-458A-B0ED-919D886C5F28}" type="datetimeFigureOut">
              <a:rPr lang="ar-IQ" smtClean="0"/>
              <a:t>12/08/1444</a:t>
            </a:fld>
            <a:endParaRPr lang="ar-IQ"/>
          </a:p>
        </p:txBody>
      </p:sp>
      <p:sp>
        <p:nvSpPr>
          <p:cNvPr id="6" name="Footer Placeholder 5"/>
          <p:cNvSpPr>
            <a:spLocks noGrp="1"/>
          </p:cNvSpPr>
          <p:nvPr>
            <p:ph type="ftr" sz="quarter" idx="11"/>
          </p:nvPr>
        </p:nvSpPr>
        <p:spPr>
          <a:xfrm>
            <a:off x="594360" y="378884"/>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40603015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540C615-645A-458A-B0ED-919D886C5F28}" type="datetimeFigureOut">
              <a:rPr lang="ar-IQ" smtClean="0"/>
              <a:t>12/08/1444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1323581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540C615-645A-458A-B0ED-919D886C5F28}" type="datetimeFigureOut">
              <a:rPr lang="ar-IQ" smtClean="0"/>
              <a:t>12/08/1444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3594558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40C615-645A-458A-B0ED-919D886C5F28}" type="datetimeFigureOut">
              <a:rPr lang="ar-IQ" smtClean="0"/>
              <a:t>12/08/1444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199155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9540C615-645A-458A-B0ED-919D886C5F28}" type="datetimeFigureOut">
              <a:rPr lang="ar-IQ" smtClean="0"/>
              <a:t>12/08/1444</a:t>
            </a:fld>
            <a:endParaRPr lang="ar-IQ"/>
          </a:p>
        </p:txBody>
      </p:sp>
      <p:sp>
        <p:nvSpPr>
          <p:cNvPr id="5" name="Footer Placeholder 4"/>
          <p:cNvSpPr>
            <a:spLocks noGrp="1"/>
          </p:cNvSpPr>
          <p:nvPr>
            <p:ph type="ftr" sz="quarter" idx="11"/>
          </p:nvPr>
        </p:nvSpPr>
        <p:spPr>
          <a:xfrm>
            <a:off x="594360" y="381001"/>
            <a:ext cx="4830656" cy="365125"/>
          </a:xfrm>
        </p:spPr>
        <p:txBody>
          <a:bodyPr/>
          <a:lstStyle/>
          <a:p>
            <a:endParaRPr lang="ar-IQ"/>
          </a:p>
        </p:txBody>
      </p:sp>
      <p:sp>
        <p:nvSpPr>
          <p:cNvPr id="6" name="Slide Number Placeholder 5"/>
          <p:cNvSpPr>
            <a:spLocks noGrp="1"/>
          </p:cNvSpPr>
          <p:nvPr>
            <p:ph type="sldNum" sz="quarter" idx="12"/>
          </p:nvPr>
        </p:nvSpPr>
        <p:spPr>
          <a:xfrm>
            <a:off x="7882466" y="381001"/>
            <a:ext cx="667174" cy="365125"/>
          </a:xfrm>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376565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40C615-645A-458A-B0ED-919D886C5F28}" type="datetimeFigureOut">
              <a:rPr lang="ar-IQ" smtClean="0"/>
              <a:t>12/08/1444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138824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9540C615-645A-458A-B0ED-919D886C5F28}" type="datetimeFigureOut">
              <a:rPr lang="ar-IQ" smtClean="0"/>
              <a:t>12/08/1444</a:t>
            </a:fld>
            <a:endParaRPr lang="ar-IQ"/>
          </a:p>
        </p:txBody>
      </p:sp>
      <p:sp>
        <p:nvSpPr>
          <p:cNvPr id="5" name="Footer Placeholder 4"/>
          <p:cNvSpPr>
            <a:spLocks noGrp="1"/>
          </p:cNvSpPr>
          <p:nvPr>
            <p:ph type="ftr" sz="quarter" idx="11"/>
          </p:nvPr>
        </p:nvSpPr>
        <p:spPr>
          <a:xfrm>
            <a:off x="594360" y="381001"/>
            <a:ext cx="4830656" cy="365125"/>
          </a:xfrm>
        </p:spPr>
        <p:txBody>
          <a:bodyPr/>
          <a:lstStyle/>
          <a:p>
            <a:endParaRPr lang="ar-IQ"/>
          </a:p>
        </p:txBody>
      </p:sp>
      <p:sp>
        <p:nvSpPr>
          <p:cNvPr id="6" name="Slide Number Placeholder 5"/>
          <p:cNvSpPr>
            <a:spLocks noGrp="1"/>
          </p:cNvSpPr>
          <p:nvPr>
            <p:ph type="sldNum" sz="quarter" idx="12"/>
          </p:nvPr>
        </p:nvSpPr>
        <p:spPr>
          <a:xfrm>
            <a:off x="7882466" y="381001"/>
            <a:ext cx="667173" cy="365125"/>
          </a:xfrm>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259822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40C615-645A-458A-B0ED-919D886C5F28}" type="datetimeFigureOut">
              <a:rPr lang="ar-IQ" smtClean="0"/>
              <a:t>12/08/1444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2566628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40C615-645A-458A-B0ED-919D886C5F28}" type="datetimeFigureOut">
              <a:rPr lang="ar-IQ" smtClean="0"/>
              <a:t>12/08/1444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4133394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40C615-645A-458A-B0ED-919D886C5F28}" type="datetimeFigureOut">
              <a:rPr lang="ar-IQ" smtClean="0"/>
              <a:t>12/08/1444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350493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0C615-645A-458A-B0ED-919D886C5F28}" type="datetimeFigureOut">
              <a:rPr lang="ar-IQ" smtClean="0"/>
              <a:t>12/08/1444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1907861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40C615-645A-458A-B0ED-919D886C5F28}" type="datetimeFigureOut">
              <a:rPr lang="ar-IQ" smtClean="0"/>
              <a:t>12/08/1444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1957737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40C615-645A-458A-B0ED-919D886C5F28}" type="datetimeFigureOut">
              <a:rPr lang="ar-IQ" smtClean="0"/>
              <a:t>12/08/1444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5E5D613-9551-4830-88AA-433368E4BDBA}" type="slidenum">
              <a:rPr lang="ar-IQ" smtClean="0"/>
              <a:t>‹#›</a:t>
            </a:fld>
            <a:endParaRPr lang="ar-IQ"/>
          </a:p>
        </p:txBody>
      </p:sp>
    </p:spTree>
    <p:extLst>
      <p:ext uri="{BB962C8B-B14F-4D97-AF65-F5344CB8AC3E}">
        <p14:creationId xmlns:p14="http://schemas.microsoft.com/office/powerpoint/2010/main" val="3263461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540C615-645A-458A-B0ED-919D886C5F28}" type="datetimeFigureOut">
              <a:rPr lang="ar-IQ" smtClean="0"/>
              <a:t>12/08/1444</a:t>
            </a:fld>
            <a:endParaRPr lang="ar-IQ"/>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E5D613-9551-4830-88AA-433368E4BDBA}" type="slidenum">
              <a:rPr lang="ar-IQ" smtClean="0"/>
              <a:t>‹#›</a:t>
            </a:fld>
            <a:endParaRPr lang="ar-IQ"/>
          </a:p>
        </p:txBody>
      </p:sp>
    </p:spTree>
    <p:extLst>
      <p:ext uri="{BB962C8B-B14F-4D97-AF65-F5344CB8AC3E}">
        <p14:creationId xmlns:p14="http://schemas.microsoft.com/office/powerpoint/2010/main" val="347487195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214032"/>
            <a:ext cx="7772400" cy="1475010"/>
          </a:xfrm>
        </p:spPr>
        <p:txBody>
          <a:bodyPr/>
          <a:lstStyle/>
          <a:p>
            <a:r>
              <a:rPr lang="ar-IQ" dirty="0" smtClean="0">
                <a:solidFill>
                  <a:srgbClr val="FF0000"/>
                </a:solidFill>
              </a:rPr>
              <a:t>مضاعف الاستثمار السياحي</a:t>
            </a:r>
            <a:endParaRPr lang="ar-IQ" dirty="0">
              <a:solidFill>
                <a:srgbClr val="FF0000"/>
              </a:solidFill>
            </a:endParaRPr>
          </a:p>
        </p:txBody>
      </p:sp>
      <p:sp>
        <p:nvSpPr>
          <p:cNvPr id="3" name="Subtitle 2"/>
          <p:cNvSpPr>
            <a:spLocks noGrp="1"/>
          </p:cNvSpPr>
          <p:nvPr>
            <p:ph type="subTitle" idx="1"/>
          </p:nvPr>
        </p:nvSpPr>
        <p:spPr>
          <a:xfrm>
            <a:off x="2057400" y="4941168"/>
            <a:ext cx="6400800" cy="852264"/>
          </a:xfrm>
        </p:spPr>
        <p:txBody>
          <a:bodyPr/>
          <a:lstStyle/>
          <a:p>
            <a:pPr algn="ctr"/>
            <a:r>
              <a:rPr lang="ar-IQ" dirty="0" smtClean="0">
                <a:solidFill>
                  <a:schemeClr val="accent6">
                    <a:lumMod val="50000"/>
                  </a:schemeClr>
                </a:solidFill>
              </a:rPr>
              <a:t>أ.م.د </a:t>
            </a:r>
            <a:r>
              <a:rPr lang="ar-IQ" dirty="0" smtClean="0">
                <a:solidFill>
                  <a:schemeClr val="accent6">
                    <a:lumMod val="50000"/>
                  </a:schemeClr>
                </a:solidFill>
              </a:rPr>
              <a:t>. مها عبد الستار السامرائي</a:t>
            </a:r>
            <a:endParaRPr lang="ar-IQ" dirty="0">
              <a:solidFill>
                <a:schemeClr val="accent6">
                  <a:lumMod val="50000"/>
                </a:schemeClr>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rot="602433">
            <a:off x="837075" y="3832288"/>
            <a:ext cx="1561465" cy="2724150"/>
          </a:xfrm>
          <a:prstGeom prst="rect">
            <a:avLst/>
          </a:prstGeom>
          <a:noFill/>
          <a:ln>
            <a:noFill/>
          </a:ln>
        </p:spPr>
      </p:pic>
      <p:sp>
        <p:nvSpPr>
          <p:cNvPr id="5" name="TextBox 4"/>
          <p:cNvSpPr txBox="1"/>
          <p:nvPr/>
        </p:nvSpPr>
        <p:spPr>
          <a:xfrm rot="20439216">
            <a:off x="5440493" y="3630306"/>
            <a:ext cx="3142063" cy="369332"/>
          </a:xfrm>
          <a:prstGeom prst="rect">
            <a:avLst/>
          </a:prstGeom>
          <a:noFill/>
        </p:spPr>
        <p:txBody>
          <a:bodyPr wrap="square" rtlCol="1">
            <a:spAutoFit/>
          </a:bodyPr>
          <a:lstStyle/>
          <a:p>
            <a:pPr algn="ctr"/>
            <a:r>
              <a:rPr lang="ar-IQ" dirty="0" smtClean="0"/>
              <a:t>المحاضرة الخامسة والعشرون</a:t>
            </a:r>
            <a:endParaRPr lang="ar-IQ" dirty="0"/>
          </a:p>
        </p:txBody>
      </p:sp>
    </p:spTree>
    <p:extLst>
      <p:ext uri="{BB962C8B-B14F-4D97-AF65-F5344CB8AC3E}">
        <p14:creationId xmlns:p14="http://schemas.microsoft.com/office/powerpoint/2010/main" val="1359818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lvl="0" indent="0" algn="just">
              <a:spcAft>
                <a:spcPts val="1000"/>
              </a:spcAft>
              <a:buNone/>
            </a:pPr>
            <a:r>
              <a:rPr lang="ar-IQ" sz="1600" dirty="0">
                <a:solidFill>
                  <a:schemeClr val="tx1"/>
                </a:solidFill>
                <a:latin typeface="Simplified Arabic"/>
                <a:ea typeface="Calibri"/>
              </a:rPr>
              <a:t>ان العديد من الاقتصاديين المعارضيين يحملون الاستثمارات السياحية اعباء كثيرة. فمنهم من يحمل تكلفة انشاء المرافق العامة من طرق وسكك ومشاريع الماء والكهرباء وغيرها، للاستثمارات السياحية، بمجرد انها تستخدم او تستفاد من جزء منها. ولكن هذه الحسابات مخطؤة ومن الممكن الاعتماد على تحليل التكلفة والربحية </a:t>
            </a:r>
            <a:r>
              <a:rPr lang="en-US" sz="1600" dirty="0">
                <a:solidFill>
                  <a:schemeClr val="tx1"/>
                </a:solidFill>
                <a:latin typeface="Simplified Arabic"/>
                <a:ea typeface="Calibri"/>
              </a:rPr>
              <a:t>(Cost – Benefit analysis)</a:t>
            </a:r>
            <a:r>
              <a:rPr lang="ar-IQ" sz="1600" dirty="0">
                <a:solidFill>
                  <a:schemeClr val="tx1"/>
                </a:solidFill>
                <a:latin typeface="Simplified Arabic"/>
                <a:ea typeface="Calibri"/>
              </a:rPr>
              <a:t> كمعيار اقتصادي لحساب التكلفة الجزئية التي تتحملها الاستثمارات السياحية من جراء اقامة المرافق العامة.</a:t>
            </a:r>
            <a:endParaRPr lang="en-US" sz="1600" dirty="0">
              <a:solidFill>
                <a:schemeClr val="tx1"/>
              </a:solidFill>
              <a:latin typeface="Calibri"/>
              <a:ea typeface="Calibri"/>
            </a:endParaRPr>
          </a:p>
          <a:p>
            <a:pPr marL="0" lvl="0" indent="0" algn="just">
              <a:spcAft>
                <a:spcPts val="1000"/>
              </a:spcAft>
              <a:buNone/>
            </a:pPr>
            <a:r>
              <a:rPr lang="en-US" sz="1600" dirty="0">
                <a:solidFill>
                  <a:schemeClr val="tx1"/>
                </a:solidFill>
                <a:latin typeface="Simplified Arabic"/>
                <a:ea typeface="Calibri"/>
              </a:rPr>
              <a:t> </a:t>
            </a:r>
            <a:r>
              <a:rPr lang="ar-IQ" sz="1600" dirty="0" smtClean="0">
                <a:solidFill>
                  <a:schemeClr val="tx1"/>
                </a:solidFill>
                <a:latin typeface="Simplified Arabic"/>
                <a:ea typeface="Calibri"/>
              </a:rPr>
              <a:t>كما </a:t>
            </a:r>
            <a:r>
              <a:rPr lang="ar-IQ" sz="1600" dirty="0">
                <a:solidFill>
                  <a:schemeClr val="tx1"/>
                </a:solidFill>
                <a:latin typeface="Simplified Arabic"/>
                <a:ea typeface="Calibri"/>
              </a:rPr>
              <a:t>وان بعض الاقتصاديين يميلون الى اعتبار الفرق بين ايرادات السياحة من الخارج ومدفوعات السياحة الى الخارج بمثابة المساهمة الصافية لقطاع السياحة في الدخل القومي. لكننا لانميل الى هذا الرأي حيث انه لايمكن اعتبار سياحة المواطنين في الخارج نوع من انواع التسربات التي تقلل من اجمالي الايرادات السياحية. ذلك أن تخصيص جانب من النقد الاجنبي لسياحة المواطنين في الخارج أمر تحدده، كيفية تخصيص موارد البلد من النقد الاجنبي، وهذا يتوقف بدوره على اولويات السياسة الاقتصادية والمالية، وعلى طبيعة النظام الاقتصادي السياسي بوجه عام، بعبارة اخرى ان سياحة المواطنين في الخارج لاتتوقف بالضرورة على تحقيق ايرادات من سياحة الاجانب في البلد، ومن ثم فان الربط بين هذين النوعين من السياحة امر ليس له مبرر معقول.</a:t>
            </a:r>
            <a:endParaRPr lang="en-US" sz="1600" dirty="0">
              <a:solidFill>
                <a:schemeClr val="tx1"/>
              </a:solidFill>
              <a:latin typeface="Calibri"/>
              <a:ea typeface="Calibri"/>
            </a:endParaRPr>
          </a:p>
          <a:p>
            <a:pPr marL="0" lvl="0" indent="0" algn="just">
              <a:spcAft>
                <a:spcPts val="1000"/>
              </a:spcAft>
              <a:buNone/>
            </a:pPr>
            <a:r>
              <a:rPr lang="ar-IQ" sz="1600" dirty="0">
                <a:solidFill>
                  <a:schemeClr val="tx1"/>
                </a:solidFill>
                <a:latin typeface="Simplified Arabic"/>
                <a:ea typeface="Calibri"/>
              </a:rPr>
              <a:t>6. هذا وتعتبر الاستثمارات السياحية مسألة هامة لما "تحتله السياحة من مكانة بارزة في تطور المجتمع لما لها من اثار ايجابية على مسألتي التطور الاجتماعي ونمو الدخل القومي"، فهي المجال الذي تنتعش فيه الخدمات العامة وتتهيأ من خلاله مرافق عصرية للراحة والتسلية لعموم المواطنين اضافة الى انها وسيلة فعالة للتعريف بتراث وحضارة القطر وجذب السياح من الخارج.</a:t>
            </a:r>
            <a:endParaRPr lang="en-US" sz="1600" dirty="0">
              <a:solidFill>
                <a:schemeClr val="tx1"/>
              </a:solidFill>
              <a:latin typeface="Calibri"/>
              <a:ea typeface="Calibri"/>
            </a:endParaRPr>
          </a:p>
          <a:p>
            <a:pPr marL="0" lvl="0" indent="0" algn="just">
              <a:spcAft>
                <a:spcPts val="1000"/>
              </a:spcAft>
              <a:buNone/>
            </a:pPr>
            <a:r>
              <a:rPr lang="en-US" sz="1600" dirty="0">
                <a:solidFill>
                  <a:schemeClr val="tx1"/>
                </a:solidFill>
                <a:latin typeface="Simplified Arabic"/>
                <a:ea typeface="Calibri"/>
              </a:rPr>
              <a:t> </a:t>
            </a:r>
            <a:r>
              <a:rPr lang="ar-IQ" sz="1600" dirty="0" smtClean="0">
                <a:solidFill>
                  <a:schemeClr val="tx1"/>
                </a:solidFill>
                <a:latin typeface="Simplified Arabic"/>
                <a:ea typeface="Calibri"/>
              </a:rPr>
              <a:t>7</a:t>
            </a:r>
            <a:r>
              <a:rPr lang="ar-IQ" sz="1600" dirty="0">
                <a:solidFill>
                  <a:schemeClr val="tx1"/>
                </a:solidFill>
                <a:latin typeface="Simplified Arabic"/>
                <a:ea typeface="Calibri"/>
              </a:rPr>
              <a:t>. واخيراً ومن اهم ما يبرز أهمية الاستثمار السياحي، هي الاثار المباشرة والاثار غير المباشرة التي تعكسها الاستثمارات السياحية على التنمية الاقتصادية والاقتصاد القومي، والتي يمكن تعدادها كالآتي :</a:t>
            </a:r>
            <a:endParaRPr lang="en-US" sz="1600" dirty="0">
              <a:solidFill>
                <a:schemeClr val="tx1"/>
              </a:solidFill>
              <a:latin typeface="Calibri"/>
              <a:ea typeface="Calibri"/>
            </a:endParaRPr>
          </a:p>
          <a:p>
            <a:pPr marL="114300" lvl="0" indent="0" algn="just">
              <a:buNone/>
            </a:pPr>
            <a:r>
              <a:rPr lang="ar-IQ" sz="1600" u="sng" dirty="0">
                <a:solidFill>
                  <a:schemeClr val="tx1"/>
                </a:solidFill>
                <a:latin typeface="Simplified Arabic"/>
                <a:ea typeface="Calibri"/>
              </a:rPr>
              <a:t>** مجموعة الآثار المباشرة :</a:t>
            </a:r>
            <a:endParaRPr lang="en-US" sz="1600" dirty="0">
              <a:solidFill>
                <a:schemeClr val="tx1"/>
              </a:solidFill>
            </a:endParaRPr>
          </a:p>
          <a:p>
            <a:pPr marL="0" lvl="0" indent="0" algn="just">
              <a:buNone/>
            </a:pPr>
            <a:r>
              <a:rPr lang="ar-IQ" sz="1600" dirty="0">
                <a:solidFill>
                  <a:schemeClr val="tx1"/>
                </a:solidFill>
                <a:latin typeface="Simplified Arabic"/>
                <a:ea typeface="Calibri"/>
              </a:rPr>
              <a:t>اثر الاستثمار السياحي في الدخل القومي.</a:t>
            </a:r>
            <a:endParaRPr lang="en-US" sz="1600" dirty="0">
              <a:solidFill>
                <a:schemeClr val="tx1"/>
              </a:solidFill>
            </a:endParaRPr>
          </a:p>
          <a:p>
            <a:pPr marL="0" lvl="0" indent="0" algn="just">
              <a:buNone/>
            </a:pPr>
            <a:r>
              <a:rPr lang="ar-IQ" sz="1600" dirty="0">
                <a:solidFill>
                  <a:schemeClr val="tx1"/>
                </a:solidFill>
                <a:latin typeface="Simplified Arabic"/>
                <a:ea typeface="Calibri"/>
              </a:rPr>
              <a:t>اثر الاستثمار السياحي في ميزان المدفوعات .</a:t>
            </a:r>
            <a:endParaRPr lang="en-US" sz="1600" dirty="0">
              <a:solidFill>
                <a:schemeClr val="tx1"/>
              </a:solidFill>
            </a:endParaRPr>
          </a:p>
          <a:p>
            <a:pPr marL="0" lvl="0" indent="0" algn="just">
              <a:buNone/>
            </a:pPr>
            <a:r>
              <a:rPr lang="ar-IQ" sz="1600" dirty="0">
                <a:solidFill>
                  <a:schemeClr val="tx1"/>
                </a:solidFill>
                <a:latin typeface="Simplified Arabic"/>
                <a:ea typeface="Calibri"/>
              </a:rPr>
              <a:t>اثر الاستثمار السياحي في الاستخدام وتوفير فرص العمل.</a:t>
            </a:r>
            <a:endParaRPr lang="en-US" sz="1600" dirty="0">
              <a:solidFill>
                <a:schemeClr val="tx1"/>
              </a:solidFill>
            </a:endParaRPr>
          </a:p>
          <a:p>
            <a:pPr marL="0" lvl="0" indent="0" algn="just">
              <a:buNone/>
            </a:pPr>
            <a:r>
              <a:rPr lang="ar-IQ" sz="1600" dirty="0">
                <a:solidFill>
                  <a:schemeClr val="tx1"/>
                </a:solidFill>
                <a:latin typeface="Simplified Arabic"/>
                <a:ea typeface="Calibri"/>
              </a:rPr>
              <a:t>اثر الاستثمار السياحي في اعادة توزيع التنمية والدخل بين الاقاليم</a:t>
            </a:r>
            <a:r>
              <a:rPr lang="ar-IQ" sz="1600" dirty="0" smtClean="0">
                <a:solidFill>
                  <a:schemeClr val="tx1"/>
                </a:solidFill>
                <a:latin typeface="Simplified Arabic"/>
                <a:ea typeface="Calibri"/>
              </a:rPr>
              <a:t>.</a:t>
            </a:r>
            <a:endParaRPr lang="en-US" sz="1600" dirty="0">
              <a:solidFill>
                <a:schemeClr val="tx1"/>
              </a:solidFill>
            </a:endParaRPr>
          </a:p>
        </p:txBody>
      </p:sp>
    </p:spTree>
    <p:extLst>
      <p:ext uri="{BB962C8B-B14F-4D97-AF65-F5344CB8AC3E}">
        <p14:creationId xmlns:p14="http://schemas.microsoft.com/office/powerpoint/2010/main" val="3242178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114300" lvl="0" indent="0" algn="just">
              <a:spcAft>
                <a:spcPts val="1000"/>
              </a:spcAft>
              <a:buNone/>
            </a:pPr>
            <a:r>
              <a:rPr lang="ar-IQ" sz="1600" u="sng" dirty="0">
                <a:solidFill>
                  <a:prstClr val="black"/>
                </a:solidFill>
                <a:latin typeface="Simplified Arabic"/>
                <a:ea typeface="Calibri"/>
              </a:rPr>
              <a:t>** مجموعة الآثار غير المباشرة :</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الاثر المضاعف للاستثمار السياحي .</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اثر الاستثمار السياحي في تنشيط حركة الانتاج والاستثمار في القطاعات الاخرى .</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اثر الاستثمار السياحي في تنمية مشاريع البنى الفوقية.</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اثر الاستثمار السياحي في تنمية مشاريع البنى الارتكازية.</a:t>
            </a:r>
            <a:endParaRPr lang="en-US" sz="1600" dirty="0">
              <a:solidFill>
                <a:prstClr val="black"/>
              </a:solidFill>
              <a:latin typeface="Calibri"/>
              <a:ea typeface="Calibri"/>
            </a:endParaRPr>
          </a:p>
          <a:p>
            <a:pPr marL="0" lvl="0" indent="0" algn="just">
              <a:spcAft>
                <a:spcPts val="1000"/>
              </a:spcAft>
              <a:buNone/>
            </a:pPr>
            <a:r>
              <a:rPr lang="ar-IQ" sz="1600" dirty="0">
                <a:solidFill>
                  <a:prstClr val="black"/>
                </a:solidFill>
                <a:latin typeface="Simplified Arabic"/>
                <a:ea typeface="Calibri"/>
              </a:rPr>
              <a:t>اثر الاستثمار السياحي في الدخل الحكومي (موازنة الحكومة اثر الاستثمار السياحي على المستوى العام للاسعار.</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اثر الاستثمار السياحي على البيئة الطبيعية .</a:t>
            </a:r>
            <a:endParaRPr lang="en-US" sz="1600" dirty="0">
              <a:solidFill>
                <a:prstClr val="black"/>
              </a:solidFill>
            </a:endParaRPr>
          </a:p>
          <a:p>
            <a:pPr marL="0" lvl="0" indent="0" algn="just">
              <a:buNone/>
            </a:pPr>
            <a:r>
              <a:rPr lang="ar-IQ" sz="1600" dirty="0">
                <a:solidFill>
                  <a:prstClr val="black"/>
                </a:solidFill>
                <a:latin typeface="Simplified Arabic"/>
                <a:ea typeface="Calibri"/>
              </a:rPr>
              <a:t>اثر الاستثمار السياحي على البيئة الاجتماعية .</a:t>
            </a:r>
            <a:endParaRPr lang="en-US" sz="1600" dirty="0">
              <a:solidFill>
                <a:prstClr val="black"/>
              </a:solidFill>
            </a:endParaRPr>
          </a:p>
          <a:p>
            <a:pPr marL="0" lvl="0" indent="0" algn="just">
              <a:buNone/>
            </a:pPr>
            <a:r>
              <a:rPr lang="ar-IQ" sz="1600" dirty="0">
                <a:solidFill>
                  <a:prstClr val="black"/>
                </a:solidFill>
                <a:latin typeface="Simplified Arabic"/>
                <a:ea typeface="Calibri"/>
              </a:rPr>
              <a:t>اثر الاستثمار السياحي في التبعية الاقتصادية .</a:t>
            </a:r>
            <a:endParaRPr lang="en-US" sz="1600" dirty="0">
              <a:solidFill>
                <a:prstClr val="black"/>
              </a:solidFill>
            </a:endParaRPr>
          </a:p>
          <a:p>
            <a:pPr marL="0" lvl="0" indent="0" algn="just">
              <a:buNone/>
            </a:pPr>
            <a:r>
              <a:rPr lang="ar-IQ" sz="1600" dirty="0">
                <a:solidFill>
                  <a:prstClr val="black"/>
                </a:solidFill>
                <a:latin typeface="Simplified Arabic"/>
                <a:ea typeface="Calibri"/>
              </a:rPr>
              <a:t>اثر الاستثمار السياحي على تطور الاماكن التاريخية والاثارية والدينية والتراثية.</a:t>
            </a:r>
            <a:endParaRPr lang="en-US" sz="1600" dirty="0">
              <a:solidFill>
                <a:prstClr val="black"/>
              </a:solidFill>
            </a:endParaRPr>
          </a:p>
          <a:p>
            <a:pPr marL="0" lvl="0" indent="0" algn="just">
              <a:buNone/>
            </a:pPr>
            <a:r>
              <a:rPr lang="ar-IQ" sz="1600" dirty="0">
                <a:solidFill>
                  <a:prstClr val="black"/>
                </a:solidFill>
                <a:latin typeface="Simplified Arabic"/>
                <a:ea typeface="Calibri"/>
              </a:rPr>
              <a:t>اثر الاستثمار السياحي على الاعلام عن التطور الحاصل في البلد.</a:t>
            </a:r>
            <a:endParaRPr lang="en-US" sz="1600" dirty="0">
              <a:solidFill>
                <a:prstClr val="black"/>
              </a:solidFill>
            </a:endParaRPr>
          </a:p>
          <a:p>
            <a:pPr marL="0" lvl="0" indent="0" algn="just">
              <a:spcAft>
                <a:spcPts val="1000"/>
              </a:spcAft>
              <a:buNone/>
            </a:pPr>
            <a:r>
              <a:rPr lang="en-US" sz="1400" dirty="0">
                <a:solidFill>
                  <a:prstClr val="black"/>
                </a:solidFill>
                <a:latin typeface="Simplified Arabic"/>
                <a:ea typeface="Calibri"/>
              </a:rPr>
              <a:t> </a:t>
            </a:r>
            <a:r>
              <a:rPr lang="ar-IQ" sz="1400" dirty="0">
                <a:solidFill>
                  <a:prstClr val="black"/>
                </a:solidFill>
                <a:latin typeface="Calibri"/>
                <a:ea typeface="Calibri"/>
              </a:rPr>
              <a:t> </a:t>
            </a:r>
            <a:endParaRPr lang="ar-IQ" sz="1400" dirty="0">
              <a:solidFill>
                <a:prstClr val="black"/>
              </a:solidFill>
            </a:endParaRPr>
          </a:p>
          <a:p>
            <a:endParaRPr lang="ar-IQ" dirty="0"/>
          </a:p>
        </p:txBody>
      </p:sp>
    </p:spTree>
    <p:extLst>
      <p:ext uri="{BB962C8B-B14F-4D97-AF65-F5344CB8AC3E}">
        <p14:creationId xmlns:p14="http://schemas.microsoft.com/office/powerpoint/2010/main" val="2351803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lvl="0" indent="0" algn="just">
              <a:lnSpc>
                <a:spcPct val="95000"/>
              </a:lnSpc>
              <a:spcAft>
                <a:spcPts val="1000"/>
              </a:spcAft>
              <a:buNone/>
            </a:pPr>
            <a:r>
              <a:rPr lang="ar-IQ" sz="1700" u="sng" dirty="0">
                <a:solidFill>
                  <a:srgbClr val="FF0000"/>
                </a:solidFill>
                <a:latin typeface="Simplified Arabic"/>
                <a:ea typeface="Calibri"/>
                <a:cs typeface="Simplified Arabic"/>
              </a:rPr>
              <a:t>رابعا :ماهو دور القطاع العام والقطاع الخاص في الاستثمار والتمويل :</a:t>
            </a:r>
            <a:endParaRPr lang="en-US" sz="1700" u="sng" dirty="0">
              <a:solidFill>
                <a:srgbClr val="FF0000"/>
              </a:solidFill>
              <a:latin typeface="Simplified Arabic"/>
              <a:ea typeface="Calibri"/>
              <a:cs typeface="Simplified Arabic"/>
            </a:endParaRPr>
          </a:p>
          <a:p>
            <a:pPr marL="0" lvl="0" indent="0" algn="just">
              <a:spcAft>
                <a:spcPts val="1000"/>
              </a:spcAft>
              <a:buNone/>
            </a:pPr>
            <a:r>
              <a:rPr lang="ar-IQ" sz="1600" dirty="0">
                <a:solidFill>
                  <a:schemeClr val="tx1"/>
                </a:solidFill>
                <a:latin typeface="Simplified Arabic"/>
                <a:ea typeface="Calibri"/>
              </a:rPr>
              <a:t>يحدد دور القطاع العام والخاص في كيفية الاستثمار والتمويل في ضوء الأسس الآتية:</a:t>
            </a:r>
            <a:endParaRPr lang="en-US" sz="1600" dirty="0">
              <a:solidFill>
                <a:schemeClr val="tx1"/>
              </a:solidFill>
              <a:latin typeface="Calibri"/>
              <a:ea typeface="Calibri"/>
            </a:endParaRPr>
          </a:p>
          <a:p>
            <a:pPr marL="0" lvl="0" indent="0" algn="just">
              <a:buNone/>
            </a:pPr>
            <a:r>
              <a:rPr lang="ar-IQ" sz="1600" dirty="0">
                <a:solidFill>
                  <a:schemeClr val="tx1"/>
                </a:solidFill>
                <a:latin typeface="Simplified Arabic"/>
                <a:ea typeface="Calibri"/>
              </a:rPr>
              <a:t>إن التمويل الحكومي للمشاريع السياحية محصور في المناطق التي لايجد القطاع الخاص فيها رغبة او مطمحاً تجارياً تحفزه وتشجعه على الاستثمار على نطاق واسع .</a:t>
            </a:r>
            <a:endParaRPr lang="en-US" sz="1600" dirty="0">
              <a:solidFill>
                <a:schemeClr val="tx1"/>
              </a:solidFill>
            </a:endParaRPr>
          </a:p>
          <a:p>
            <a:pPr marL="0" lvl="0" indent="0" algn="just">
              <a:buNone/>
            </a:pPr>
            <a:r>
              <a:rPr lang="ar-IQ" sz="1600" dirty="0">
                <a:solidFill>
                  <a:schemeClr val="tx1"/>
                </a:solidFill>
                <a:latin typeface="Simplified Arabic"/>
                <a:ea typeface="Calibri"/>
              </a:rPr>
              <a:t>إن الدولة او القطاع العام لا يستثمر في مشاريع البنية الفوقية الا اذا كانت هناك حاجة سياحية هامة. فالمستثمر في القطاع الخاص لايغريه الاستثمار في المناطق البعيدة عن المدن او إن الاستثمار فيها لن يعطي مردوداً سريعاً وكبيراً، او إن الاستثمار فيها يتطلب مبالغ هائلة. وهنا يجب أن يتدخل القطاع العام بدور الرائد ليعبد الطريق امام القطاع الخاص ويسهل الأمر أمامه، كأن يعمد الى تمويل البنى الفوقية (فنادق ومدن وقرى سياحية) مدفوعاً لبدء عمليات التطوير او بناء مشاريع لتسهيلات معينة.</a:t>
            </a:r>
            <a:endParaRPr lang="en-US" sz="1600" dirty="0">
              <a:solidFill>
                <a:schemeClr val="tx1"/>
              </a:solidFill>
            </a:endParaRPr>
          </a:p>
          <a:p>
            <a:pPr marL="0" lvl="0" indent="0" algn="just">
              <a:buNone/>
            </a:pPr>
            <a:r>
              <a:rPr lang="ar-IQ" sz="1600" dirty="0">
                <a:solidFill>
                  <a:schemeClr val="tx1"/>
                </a:solidFill>
                <a:latin typeface="Simplified Arabic"/>
                <a:ea typeface="Calibri"/>
              </a:rPr>
              <a:t>يجب أن تتحمل الحكومة قسطاً من عبء الاستثمارات ذات الفائدة العامة من البنى التحتية (مواصلات ونقل وتعبيد طرق ومحطات كهرباء وغيرها) ويستثمر القطاع الخاص في استثماراته في القطاعات الباقية كمشاريع الأيواء مثلاً على أن يكون دور الحكومة تنسيقياً مع القطاع الخاص في مخطط التنمية.</a:t>
            </a:r>
            <a:endParaRPr lang="en-US" sz="1600" dirty="0">
              <a:solidFill>
                <a:schemeClr val="tx1"/>
              </a:solidFill>
              <a:latin typeface="Calibri"/>
              <a:ea typeface="Calibri"/>
            </a:endParaRPr>
          </a:p>
          <a:p>
            <a:pPr marL="0" lvl="0" indent="0" algn="just">
              <a:spcAft>
                <a:spcPts val="1000"/>
              </a:spcAft>
              <a:buNone/>
            </a:pPr>
            <a:r>
              <a:rPr lang="ar-IQ" sz="1600" dirty="0">
                <a:solidFill>
                  <a:schemeClr val="tx1"/>
                </a:solidFill>
                <a:latin typeface="Simplified Arabic"/>
                <a:ea typeface="Calibri"/>
              </a:rPr>
              <a:t>يجب أن تعمد الحكومات الى تشجيع القطاع الخاص للاستثمار في السياحة لأن المشاريع السياحية والفندقية عموماً لاتعطي أكثر من 10-15% أرباحاًسنوية صافية، الأمر الذي لايكون مغرياً له ولابد من معاونة الحكومة له إدارياً او مادياً او فنياً.</a:t>
            </a:r>
            <a:endParaRPr lang="en-US" sz="1600" dirty="0">
              <a:solidFill>
                <a:schemeClr val="tx1"/>
              </a:solidFill>
              <a:latin typeface="Calibri"/>
              <a:ea typeface="Calibri"/>
            </a:endParaRPr>
          </a:p>
          <a:p>
            <a:pPr marL="0" lvl="0" indent="0" algn="just">
              <a:buNone/>
            </a:pPr>
            <a:r>
              <a:rPr lang="ar-IQ" sz="1600" dirty="0">
                <a:solidFill>
                  <a:schemeClr val="tx1"/>
                </a:solidFill>
                <a:latin typeface="Simplified Arabic"/>
                <a:ea typeface="Calibri"/>
              </a:rPr>
              <a:t>تعاني الدول النامية عادة من ندرة رأس المال وما تقدمه المؤسسات الدولية التمويلية يكون هو الآخر محدوداً ويتطلب العديد من الشروط والمواصفات ولذلك وجب على الحكومات أن تعمد الى تشجيع الاستثمار محلياً ودولياً وأجنبياً وتوفر أنسب المناخات لهذا الاستثمار وزرع الثقة في نفوس المستثمرين عن طريق الضمانات التشريعية.</a:t>
            </a:r>
            <a:endParaRPr lang="en-US" sz="1600" dirty="0">
              <a:solidFill>
                <a:schemeClr val="tx1"/>
              </a:solidFill>
            </a:endParaRPr>
          </a:p>
          <a:p>
            <a:pPr marL="0" lvl="0" indent="0" algn="just">
              <a:buNone/>
            </a:pPr>
            <a:r>
              <a:rPr lang="ar-IQ" sz="1600" dirty="0">
                <a:solidFill>
                  <a:schemeClr val="tx1"/>
                </a:solidFill>
                <a:latin typeface="Simplified Arabic"/>
                <a:ea typeface="Calibri"/>
              </a:rPr>
              <a:t>إن الاستثمار السياحي ليس هدفاً بحد ذاته بل إنه مبرر من خلال منفعته المباشرة وفائدته الاقتصادية العامة بسبب الحجم الكبير لهذا الاستثمار في السياحة ذو رأس مال ثابت ضخم الذي يجعلها أكثر الصناعات كلفة.</a:t>
            </a:r>
            <a:endParaRPr lang="en-US" sz="1600" dirty="0">
              <a:solidFill>
                <a:schemeClr val="tx1"/>
              </a:solidFill>
            </a:endParaRPr>
          </a:p>
          <a:p>
            <a:pPr marL="0" lvl="0" indent="0" algn="just">
              <a:buNone/>
            </a:pPr>
            <a:r>
              <a:rPr lang="ar-IQ" sz="1600" dirty="0">
                <a:solidFill>
                  <a:schemeClr val="tx1"/>
                </a:solidFill>
                <a:latin typeface="Simplified Arabic"/>
                <a:ea typeface="Calibri"/>
              </a:rPr>
              <a:t>قد لايقدم الاستثمار السياحي بالضرورة في المراحل الآولى أعلى وأسرع قدر من الربح ولكنه يقدم فيما بعد وبعد مرحلة وجيزة مردوداً عالياً لذا يجب النظر الى الاستثمار السياحي كوسيلة ضرورية لتطوير قطاعات آخرى متصلة به من الاقتصاد القومي، والدولة مطالبة بالمعاونة بغض النظر عن طبيعة وحجم الاستثمارات .</a:t>
            </a:r>
            <a:endParaRPr lang="en-US" sz="1600" dirty="0">
              <a:solidFill>
                <a:schemeClr val="tx1"/>
              </a:solidFill>
            </a:endParaRPr>
          </a:p>
          <a:p>
            <a:pPr marL="0" lvl="0" indent="0" algn="just">
              <a:buNone/>
            </a:pPr>
            <a:r>
              <a:rPr lang="ar-IQ" sz="1600" dirty="0">
                <a:solidFill>
                  <a:schemeClr val="tx1"/>
                </a:solidFill>
                <a:latin typeface="Simplified Arabic"/>
                <a:ea typeface="Calibri"/>
              </a:rPr>
              <a:t>وعند إحتساب العائد من الاستثمار في السياحة على الخطة القومية يجب ألا نقيد أنفسنا باعتبارات محدودة في مجال الربح المادي والاقتصادي المباشر بل علينا ان نتخطاها لتلك الآثار الايجابية على خطة التطوير العام القومي حيث تتساوى او تتفوق فيه الاعتبارات ذات الطابع غير الاقتصادي على العوائد الاقتصادية البحتة</a:t>
            </a:r>
            <a:r>
              <a:rPr lang="ar-IQ" sz="1600" dirty="0" smtClean="0">
                <a:solidFill>
                  <a:schemeClr val="tx1"/>
                </a:solidFill>
                <a:latin typeface="Simplified Arabic"/>
                <a:ea typeface="Calibri"/>
              </a:rPr>
              <a:t>.</a:t>
            </a:r>
          </a:p>
          <a:p>
            <a:pPr marL="0" lvl="0" indent="0" algn="just">
              <a:buNone/>
            </a:pPr>
            <a:endParaRPr lang="en-US" sz="1600" dirty="0">
              <a:solidFill>
                <a:schemeClr val="tx1"/>
              </a:solidFill>
            </a:endParaRPr>
          </a:p>
          <a:p>
            <a:pPr marL="114300" lvl="0" indent="0" algn="just">
              <a:buNone/>
            </a:pPr>
            <a:r>
              <a:rPr lang="ar-IQ" sz="1400" dirty="0">
                <a:solidFill>
                  <a:prstClr val="black"/>
                </a:solidFill>
                <a:latin typeface="Simplified Arabic"/>
                <a:ea typeface="Calibri"/>
                <a:cs typeface="Simplified Arabic"/>
              </a:rPr>
              <a:t>    </a:t>
            </a:r>
            <a:endParaRPr lang="en-US" sz="1400" dirty="0">
              <a:solidFill>
                <a:prstClr val="black"/>
              </a:solidFill>
            </a:endParaRPr>
          </a:p>
          <a:p>
            <a:pPr lvl="0"/>
            <a:endParaRPr lang="ar-IQ" sz="1400" dirty="0">
              <a:solidFill>
                <a:prstClr val="black"/>
              </a:solidFill>
            </a:endParaRPr>
          </a:p>
          <a:p>
            <a:endParaRPr lang="ar-IQ" sz="1400" dirty="0"/>
          </a:p>
        </p:txBody>
      </p:sp>
    </p:spTree>
    <p:extLst>
      <p:ext uri="{BB962C8B-B14F-4D97-AF65-F5344CB8AC3E}">
        <p14:creationId xmlns:p14="http://schemas.microsoft.com/office/powerpoint/2010/main" val="1229796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IQ" dirty="0" smtClean="0"/>
              <a:t>المصدر:</a:t>
            </a:r>
          </a:p>
          <a:p>
            <a:pPr indent="0" algn="just">
              <a:lnSpc>
                <a:spcPct val="115000"/>
              </a:lnSpc>
              <a:spcAft>
                <a:spcPts val="1000"/>
              </a:spcAft>
              <a:buNone/>
            </a:pPr>
            <a:r>
              <a:rPr lang="ar-IQ" dirty="0" smtClean="0"/>
              <a:t>1- </a:t>
            </a:r>
            <a:r>
              <a:rPr lang="ar-IQ"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شبّر</a:t>
            </a:r>
            <a:r>
              <a:rPr lang="ar-IQ" dirty="0" smtClean="0">
                <a:solidFill>
                  <a:prstClr val="black">
                    <a:lumMod val="50000"/>
                    <a:lumOff val="50000"/>
                  </a:prstClr>
                </a:solidFill>
              </a:rPr>
              <a:t>,</a:t>
            </a:r>
            <a:r>
              <a:rPr lang="ar-IQ"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الهام </a:t>
            </a:r>
            <a:r>
              <a:rPr lang="ar-IQ" b="1" cap="all" dirty="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خضير عباس , أستاذ الاقتصاد السياحي , محاضرات في الاستثمار السياحي </a:t>
            </a:r>
            <a:r>
              <a:rPr lang="ar-IQ"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 ماجستير </a:t>
            </a:r>
            <a:r>
              <a:rPr lang="ar-IQ" b="1" cap="all" dirty="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علوم </a:t>
            </a:r>
            <a:r>
              <a:rPr lang="ar-IQ"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سياحية,</a:t>
            </a:r>
            <a:r>
              <a:rPr lang="ar-IQ" sz="1800" b="1" cap="all" dirty="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 كلية العلوم السياحية –الجامعة المستنصرية –بغداد –العراق, </a:t>
            </a:r>
            <a:r>
              <a:rPr lang="ar-IQ" sz="1800"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2016-2017.</a:t>
            </a:r>
            <a:endParaRPr lang="en-US" sz="1400" dirty="0">
              <a:latin typeface="Calibri"/>
              <a:ea typeface="Calibri"/>
              <a:cs typeface="Arial"/>
            </a:endParaRPr>
          </a:p>
          <a:p>
            <a:pPr indent="228600" algn="just">
              <a:lnSpc>
                <a:spcPct val="115000"/>
              </a:lnSpc>
              <a:spcAft>
                <a:spcPts val="1000"/>
              </a:spcAft>
            </a:pPr>
            <a:endParaRPr lang="en-US" sz="1800" dirty="0">
              <a:latin typeface="Calibri"/>
              <a:ea typeface="Calibri"/>
              <a:cs typeface="Arial"/>
            </a:endParaRPr>
          </a:p>
          <a:p>
            <a:pPr marL="0" lvl="0" indent="0">
              <a:buNone/>
            </a:pPr>
            <a:endParaRPr lang="ar-IQ" dirty="0"/>
          </a:p>
        </p:txBody>
      </p:sp>
    </p:spTree>
    <p:extLst>
      <p:ext uri="{BB962C8B-B14F-4D97-AF65-F5344CB8AC3E}">
        <p14:creationId xmlns:p14="http://schemas.microsoft.com/office/powerpoint/2010/main" val="72213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a:solidFill>
              <a:schemeClr val="bg1"/>
            </a:solidFill>
          </a:ln>
        </p:spPr>
        <p:txBody>
          <a:bodyPr/>
          <a:lstStyle/>
          <a:p>
            <a:pPr marL="0" indent="0" algn="just">
              <a:lnSpc>
                <a:spcPct val="115000"/>
              </a:lnSpc>
              <a:spcAft>
                <a:spcPts val="1000"/>
              </a:spcAft>
              <a:buNone/>
            </a:pPr>
            <a:r>
              <a:rPr lang="ar-IQ" dirty="0">
                <a:solidFill>
                  <a:schemeClr val="accent6">
                    <a:lumMod val="50000"/>
                  </a:schemeClr>
                </a:solidFill>
                <a:latin typeface="Simplified Arabic"/>
                <a:ea typeface="Calibri"/>
                <a:cs typeface="Simplified Arabic"/>
              </a:rPr>
              <a:t>تتضمن المحاضرة </a:t>
            </a:r>
            <a:r>
              <a:rPr lang="ar-IQ" dirty="0" smtClean="0">
                <a:solidFill>
                  <a:schemeClr val="accent6">
                    <a:lumMod val="50000"/>
                  </a:schemeClr>
                </a:solidFill>
                <a:latin typeface="Simplified Arabic"/>
                <a:ea typeface="Calibri"/>
                <a:cs typeface="Simplified Arabic"/>
              </a:rPr>
              <a:t>الاجابة </a:t>
            </a:r>
            <a:r>
              <a:rPr lang="ar-IQ" dirty="0">
                <a:solidFill>
                  <a:schemeClr val="accent6">
                    <a:lumMod val="50000"/>
                  </a:schemeClr>
                </a:solidFill>
                <a:latin typeface="Simplified Arabic"/>
                <a:ea typeface="Calibri"/>
                <a:cs typeface="Simplified Arabic"/>
              </a:rPr>
              <a:t>عن بعض التساؤلات المهمه والمعاصرة عن دراستنا للاستثمار السياحي وخاصة لمن ليسوا مطلعين عن القطاع السياحي كأي قطاع اقتصادي منتج :</a:t>
            </a:r>
            <a:endParaRPr lang="en-US" sz="1800" dirty="0">
              <a:solidFill>
                <a:schemeClr val="accent6">
                  <a:lumMod val="50000"/>
                </a:schemeClr>
              </a:solidFill>
              <a:latin typeface="Calibri"/>
              <a:ea typeface="Calibri"/>
              <a:cs typeface="Arial"/>
            </a:endParaRPr>
          </a:p>
          <a:p>
            <a:pPr lvl="0" algn="just">
              <a:lnSpc>
                <a:spcPct val="115000"/>
              </a:lnSpc>
              <a:buFont typeface="+mj-lt"/>
              <a:buAutoNum type="arabicPeriod"/>
            </a:pPr>
            <a:r>
              <a:rPr lang="ar-IQ" dirty="0">
                <a:solidFill>
                  <a:schemeClr val="accent6">
                    <a:lumMod val="50000"/>
                  </a:schemeClr>
                </a:solidFill>
                <a:latin typeface="Simplified Arabic"/>
                <a:ea typeface="Calibri"/>
                <a:cs typeface="Simplified Arabic"/>
              </a:rPr>
              <a:t>هل تكوين المخزون السلعي يدخل ضمن مفهوم الاستثمار السياحي ؟</a:t>
            </a:r>
            <a:endParaRPr lang="en-US" sz="1800" dirty="0">
              <a:solidFill>
                <a:schemeClr val="accent6">
                  <a:lumMod val="50000"/>
                </a:schemeClr>
              </a:solidFill>
              <a:latin typeface="Calibri"/>
              <a:ea typeface="Calibri"/>
              <a:cs typeface="Arial"/>
            </a:endParaRPr>
          </a:p>
          <a:p>
            <a:pPr lvl="0" algn="just">
              <a:lnSpc>
                <a:spcPct val="115000"/>
              </a:lnSpc>
              <a:buFont typeface="+mj-lt"/>
              <a:buAutoNum type="arabicPeriod"/>
            </a:pPr>
            <a:r>
              <a:rPr lang="ar-IQ" dirty="0">
                <a:solidFill>
                  <a:schemeClr val="accent6">
                    <a:lumMod val="50000"/>
                  </a:schemeClr>
                </a:solidFill>
                <a:latin typeface="Simplified Arabic"/>
                <a:ea typeface="Calibri"/>
                <a:cs typeface="Simplified Arabic"/>
              </a:rPr>
              <a:t>ماهي العوامل الجاذبة لفرص الاستثمار السياحي بما يتناسب مع امكانيات وظروق البيئة الاستثمارية للبلد المعني ؟</a:t>
            </a:r>
            <a:endParaRPr lang="en-US" sz="1800" dirty="0">
              <a:solidFill>
                <a:schemeClr val="accent6">
                  <a:lumMod val="50000"/>
                </a:schemeClr>
              </a:solidFill>
              <a:latin typeface="Calibri"/>
              <a:ea typeface="Calibri"/>
              <a:cs typeface="Arial"/>
            </a:endParaRPr>
          </a:p>
          <a:p>
            <a:pPr lvl="0" algn="just">
              <a:lnSpc>
                <a:spcPct val="115000"/>
              </a:lnSpc>
              <a:buFont typeface="+mj-lt"/>
              <a:buAutoNum type="arabicPeriod"/>
            </a:pPr>
            <a:r>
              <a:rPr lang="ar-IQ" dirty="0">
                <a:solidFill>
                  <a:schemeClr val="accent6">
                    <a:lumMod val="50000"/>
                  </a:schemeClr>
                </a:solidFill>
                <a:latin typeface="Simplified Arabic"/>
                <a:ea typeface="Calibri"/>
                <a:cs typeface="Simplified Arabic"/>
              </a:rPr>
              <a:t>لماذا ندعوا للاستثمار في القطاع السياحي ؟</a:t>
            </a:r>
            <a:endParaRPr lang="en-US" sz="1800" dirty="0">
              <a:solidFill>
                <a:schemeClr val="accent6">
                  <a:lumMod val="50000"/>
                </a:schemeClr>
              </a:solidFill>
              <a:latin typeface="Calibri"/>
              <a:ea typeface="Calibri"/>
              <a:cs typeface="Arial"/>
            </a:endParaRPr>
          </a:p>
          <a:p>
            <a:pPr lvl="0" algn="just">
              <a:lnSpc>
                <a:spcPct val="115000"/>
              </a:lnSpc>
              <a:spcAft>
                <a:spcPts val="1000"/>
              </a:spcAft>
              <a:buFont typeface="+mj-lt"/>
              <a:buAutoNum type="arabicPeriod"/>
            </a:pPr>
            <a:r>
              <a:rPr lang="ar-IQ" dirty="0">
                <a:solidFill>
                  <a:schemeClr val="accent6">
                    <a:lumMod val="50000"/>
                  </a:schemeClr>
                </a:solidFill>
                <a:latin typeface="Simplified Arabic"/>
                <a:ea typeface="Calibri"/>
                <a:cs typeface="Simplified Arabic"/>
              </a:rPr>
              <a:t>ماهو دور القطاع العام والفطاع الخاص في ادارة وتنفيذ الفرص الاستثمارية السياحية  ؟</a:t>
            </a:r>
            <a:endParaRPr lang="en-US" sz="1800" dirty="0">
              <a:solidFill>
                <a:schemeClr val="accent6">
                  <a:lumMod val="50000"/>
                </a:schemeClr>
              </a:solidFill>
              <a:latin typeface="Calibri"/>
              <a:ea typeface="Calibri"/>
              <a:cs typeface="Arial"/>
            </a:endParaRPr>
          </a:p>
          <a:p>
            <a:endParaRPr lang="ar-IQ" dirty="0">
              <a:solidFill>
                <a:schemeClr val="accent6">
                  <a:lumMod val="50000"/>
                </a:schemeClr>
              </a:solidFill>
            </a:endParaRPr>
          </a:p>
        </p:txBody>
      </p:sp>
    </p:spTree>
    <p:extLst>
      <p:ext uri="{BB962C8B-B14F-4D97-AF65-F5344CB8AC3E}">
        <p14:creationId xmlns:p14="http://schemas.microsoft.com/office/powerpoint/2010/main" val="418525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lgn="ctr">
              <a:lnSpc>
                <a:spcPct val="120000"/>
              </a:lnSpc>
              <a:spcBef>
                <a:spcPct val="0"/>
              </a:spcBef>
              <a:spcAft>
                <a:spcPts val="1000"/>
              </a:spcAft>
              <a:buNone/>
            </a:pPr>
            <a:r>
              <a:rPr lang="ar-IQ" sz="3500" dirty="0">
                <a:solidFill>
                  <a:srgbClr val="FF0000"/>
                </a:solidFill>
                <a:effectLst>
                  <a:outerShdw blurRad="63500" dist="38100" dir="5400000" algn="t" rotWithShape="0">
                    <a:prstClr val="black">
                      <a:alpha val="25000"/>
                    </a:prstClr>
                  </a:outerShdw>
                </a:effectLst>
                <a:latin typeface="+mn-lt"/>
                <a:ea typeface="+mj-ea"/>
                <a:cs typeface="+mj-cs"/>
              </a:rPr>
              <a:t>اولا : هل تكوين المخزون السلعي يدخل ضمن مفهوم الاستثمار السياحي ؟</a:t>
            </a:r>
            <a:endParaRPr lang="en-US" sz="3500" dirty="0">
              <a:solidFill>
                <a:srgbClr val="FF0000"/>
              </a:solidFill>
              <a:effectLst>
                <a:outerShdw blurRad="63500" dist="38100" dir="5400000" algn="t" rotWithShape="0">
                  <a:prstClr val="black">
                    <a:alpha val="25000"/>
                  </a:prstClr>
                </a:outerShdw>
              </a:effectLst>
              <a:latin typeface="+mn-lt"/>
              <a:ea typeface="+mj-ea"/>
              <a:cs typeface="+mj-cs"/>
            </a:endParaRPr>
          </a:p>
          <a:p>
            <a:pPr indent="0" algn="just">
              <a:lnSpc>
                <a:spcPct val="115000"/>
              </a:lnSpc>
              <a:spcAft>
                <a:spcPts val="1000"/>
              </a:spcAft>
              <a:buNone/>
            </a:pPr>
            <a:r>
              <a:rPr lang="ar-IQ" b="1" u="sng" dirty="0">
                <a:solidFill>
                  <a:schemeClr val="accent6">
                    <a:lumMod val="50000"/>
                  </a:schemeClr>
                </a:solidFill>
                <a:latin typeface="Simplified Arabic"/>
                <a:ea typeface="Calibri"/>
                <a:cs typeface="Simplified Arabic"/>
              </a:rPr>
              <a:t>الاستثمار السياحي</a:t>
            </a:r>
            <a:r>
              <a:rPr lang="ar-IQ" dirty="0">
                <a:solidFill>
                  <a:schemeClr val="accent6">
                    <a:lumMod val="50000"/>
                  </a:schemeClr>
                </a:solidFill>
                <a:latin typeface="Simplified Arabic"/>
                <a:ea typeface="Calibri"/>
                <a:cs typeface="Simplified Arabic"/>
              </a:rPr>
              <a:t> هو جزءاً لايتجزأ من الاستثمار الكلي للبلد، وان التركيز على الاستثمار السياحي دون تحقيق استثمارات في القطاعات الآخرى، سوف يجعل من القطاع السياحي، قطاعاً تابعاً للخارج يستورد كل مستلزماته من الخارج، وبذلك نفقد ميزة التشابك القطاعي الكثيفة للسياحة مع القطاعات الآخرى، وما يترتب عليها من آثار ومميزات إيجابية بما في ذلك أثر مضاعف الاستثمار </a:t>
            </a:r>
            <a:r>
              <a:rPr lang="ar-IQ" dirty="0" smtClean="0">
                <a:solidFill>
                  <a:schemeClr val="accent6">
                    <a:lumMod val="50000"/>
                  </a:schemeClr>
                </a:solidFill>
                <a:latin typeface="Simplified Arabic"/>
                <a:ea typeface="Calibri"/>
                <a:cs typeface="Simplified Arabic"/>
              </a:rPr>
              <a:t>السياحي.فمن </a:t>
            </a:r>
            <a:r>
              <a:rPr lang="ar-IQ" dirty="0">
                <a:solidFill>
                  <a:schemeClr val="accent6">
                    <a:lumMod val="50000"/>
                  </a:schemeClr>
                </a:solidFill>
                <a:latin typeface="Simplified Arabic"/>
                <a:ea typeface="Calibri"/>
                <a:cs typeface="Simplified Arabic"/>
              </a:rPr>
              <a:t>الممكن ان يكون استثمار سياحي محلي او خارجي، استثمار سياحي مستقل او متولد، وطني او اجنبي، عام ام خاص، حقيقي ام مالي، عيني ام انساني ... الخ.</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b="1" dirty="0">
                <a:solidFill>
                  <a:schemeClr val="accent6">
                    <a:lumMod val="50000"/>
                  </a:schemeClr>
                </a:solidFill>
                <a:latin typeface="Simplified Arabic"/>
                <a:ea typeface="Calibri"/>
                <a:cs typeface="Simplified Arabic"/>
              </a:rPr>
              <a:t>وبالنظر لكون ان المنتوج السياحي يغلب عليه الطابع الخدمي، إذ يتكون من :</a:t>
            </a:r>
            <a:endParaRPr lang="en-US" sz="1800" dirty="0">
              <a:solidFill>
                <a:schemeClr val="accent6">
                  <a:lumMod val="50000"/>
                </a:schemeClr>
              </a:solidFill>
              <a:latin typeface="Calibri"/>
              <a:ea typeface="Calibri"/>
              <a:cs typeface="Aria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خدمات النقل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خدمات الايواء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خدمت الطعام والشراب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خدمات اللهو والتسلية والترويح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خدمات اخرى وبعض الهدايا والسلع التذكارية .</a:t>
            </a:r>
            <a:endParaRPr lang="en-US" dirty="0">
              <a:solidFill>
                <a:schemeClr val="accent6">
                  <a:lumMod val="50000"/>
                </a:schemeClr>
              </a:solidFill>
            </a:endParaRPr>
          </a:p>
          <a:p>
            <a:pPr indent="0" algn="just">
              <a:lnSpc>
                <a:spcPct val="115000"/>
              </a:lnSpc>
              <a:spcAft>
                <a:spcPts val="1000"/>
              </a:spcAft>
              <a:buNone/>
            </a:pPr>
            <a:r>
              <a:rPr lang="ar-IQ" dirty="0" smtClean="0">
                <a:solidFill>
                  <a:schemeClr val="accent6">
                    <a:lumMod val="50000"/>
                  </a:schemeClr>
                </a:solidFill>
                <a:latin typeface="Simplified Arabic"/>
                <a:ea typeface="Calibri"/>
                <a:cs typeface="Simplified Arabic"/>
              </a:rPr>
              <a:t>لذلك فان المنتوج السياحي لايمكن خزنه. وبناءاً على ذلك فان الاستثمار السياحي (بنظره خاصة) لايمكن ان يتحقق في مجال تكوين (المخزون السلعي).</a:t>
            </a:r>
            <a:endParaRPr lang="en-US" sz="1800" dirty="0" smtClean="0">
              <a:solidFill>
                <a:schemeClr val="accent6">
                  <a:lumMod val="50000"/>
                </a:schemeClr>
              </a:solidFill>
              <a:latin typeface="Calibri"/>
              <a:ea typeface="Calibri"/>
              <a:cs typeface="Arial"/>
            </a:endParaRPr>
          </a:p>
          <a:p>
            <a:pPr marL="0" indent="0">
              <a:lnSpc>
                <a:spcPct val="115000"/>
              </a:lnSpc>
              <a:spcAft>
                <a:spcPts val="1000"/>
              </a:spcAft>
              <a:buNone/>
            </a:pPr>
            <a:r>
              <a:rPr lang="ar-IQ" dirty="0" smtClean="0">
                <a:solidFill>
                  <a:schemeClr val="accent6">
                    <a:lumMod val="50000"/>
                  </a:schemeClr>
                </a:solidFill>
                <a:latin typeface="Simplified Arabic"/>
                <a:ea typeface="Calibri"/>
                <a:cs typeface="Simplified Arabic"/>
              </a:rPr>
              <a:t>إلا </a:t>
            </a:r>
            <a:r>
              <a:rPr lang="ar-IQ" dirty="0">
                <a:solidFill>
                  <a:schemeClr val="accent6">
                    <a:lumMod val="50000"/>
                  </a:schemeClr>
                </a:solidFill>
                <a:latin typeface="Simplified Arabic"/>
                <a:ea typeface="Calibri"/>
                <a:cs typeface="Simplified Arabic"/>
              </a:rPr>
              <a:t>انه (من وجهة نظر أوسع) فان القطاع السياحي في الدول المتقدمة قد تجاوز حدود تقديم الخدمات السياحية، بحيث اصبح تحت ظل القطاع السياحي عدد من</a:t>
            </a:r>
            <a:r>
              <a:rPr lang="ar-IQ" sz="1800" dirty="0">
                <a:solidFill>
                  <a:schemeClr val="accent6">
                    <a:lumMod val="50000"/>
                  </a:schemeClr>
                </a:solidFill>
                <a:latin typeface="Calibri"/>
                <a:ea typeface="Calibri"/>
                <a:cs typeface="Arial"/>
              </a:rPr>
              <a:t> </a:t>
            </a:r>
            <a:r>
              <a:rPr lang="ar-IQ" dirty="0">
                <a:solidFill>
                  <a:schemeClr val="accent6">
                    <a:lumMod val="50000"/>
                  </a:schemeClr>
                </a:solidFill>
                <a:latin typeface="Simplified Arabic"/>
                <a:ea typeface="Calibri"/>
                <a:cs typeface="Simplified Arabic"/>
              </a:rPr>
              <a:t>المنشآت ذات الطابع الصناعي، فعلى سبيل المثال سلسلة فنادق الشيراتون تمتلك العديد من المصانع التي تصنع المستلزمات السلعية التي تحتاجها فنادقها المنتشرة في اغلب بلدان العالم مثل الزجاجيات، الاثاث، ادوات المطبخ، الستائر، الشراشف، ادوات الطعام ... الخ. فكل هذه السلع هي سلع ذا طابع مادي قابل للخزن، وتنتج ضمن حدود القطاع </a:t>
            </a:r>
            <a:r>
              <a:rPr lang="ar-IQ" dirty="0" smtClean="0">
                <a:solidFill>
                  <a:schemeClr val="accent6">
                    <a:lumMod val="50000"/>
                  </a:schemeClr>
                </a:solidFill>
                <a:latin typeface="Simplified Arabic"/>
                <a:ea typeface="Calibri"/>
                <a:cs typeface="Simplified Arabic"/>
              </a:rPr>
              <a:t>السياحي.</a:t>
            </a:r>
            <a:r>
              <a:rPr lang="ar-IQ" sz="1800" dirty="0" smtClean="0">
                <a:solidFill>
                  <a:schemeClr val="accent6">
                    <a:lumMod val="50000"/>
                  </a:schemeClr>
                </a:solidFill>
                <a:latin typeface="Calibri"/>
                <a:ea typeface="Calibri"/>
                <a:cs typeface="Arial"/>
              </a:rPr>
              <a:t> </a:t>
            </a:r>
            <a:r>
              <a:rPr lang="ar-IQ" dirty="0" smtClean="0">
                <a:solidFill>
                  <a:schemeClr val="accent6">
                    <a:lumMod val="50000"/>
                  </a:schemeClr>
                </a:solidFill>
                <a:latin typeface="Simplified Arabic"/>
                <a:ea typeface="Calibri"/>
                <a:cs typeface="Simplified Arabic"/>
              </a:rPr>
              <a:t>إذن </a:t>
            </a:r>
            <a:r>
              <a:rPr lang="ar-IQ" dirty="0">
                <a:solidFill>
                  <a:schemeClr val="accent6">
                    <a:lumMod val="50000"/>
                  </a:schemeClr>
                </a:solidFill>
                <a:latin typeface="Simplified Arabic"/>
                <a:ea typeface="Calibri"/>
                <a:cs typeface="Simplified Arabic"/>
              </a:rPr>
              <a:t>حتى الاستثمار السياحي في مجال تكوين المخزون (السلعي) اصبح وارد ومحتمل عندما يصل القطاع السياحي الى حالة كبيرة من التطور، ولذلك يمكن ة تعريف الاستثمار السياحي للدكتور الخوام وهو :</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b="1" dirty="0">
                <a:solidFill>
                  <a:schemeClr val="accent6">
                    <a:lumMod val="50000"/>
                  </a:schemeClr>
                </a:solidFill>
                <a:latin typeface="Simplified Arabic"/>
                <a:ea typeface="Calibri"/>
                <a:cs typeface="Simplified Arabic"/>
              </a:rPr>
              <a:t>"استخدام الموارد الاقتصادية المتاحة وبأشكالها المختلفة لبناء طاقات انتاجية جديدة والمحافظة على الطاقات الانتاجية القائمة وتوسيعها فضلاً عن جميع الاضافات الى المخزون السلعي وتعويض الاندثارات التي تصيب الطاقات الانتاجية القائمة في النشاط السياحي وبما يترتب عليه زيادة مساهمة هذا النشاط في تكوين القيمة المضافة الاجمالية وبالتالي زيادة الرفاهية الاقتصادية والاجتماعية بالنسبة للمجتمع".</a:t>
            </a:r>
            <a:endParaRPr lang="en-US" sz="1800" dirty="0">
              <a:solidFill>
                <a:schemeClr val="accent6">
                  <a:lumMod val="50000"/>
                </a:schemeClr>
              </a:solidFill>
              <a:latin typeface="Calibri"/>
              <a:ea typeface="Calibri"/>
              <a:cs typeface="Arial"/>
            </a:endParaRPr>
          </a:p>
          <a:p>
            <a:endParaRPr lang="ar-IQ" dirty="0"/>
          </a:p>
        </p:txBody>
      </p:sp>
    </p:spTree>
    <p:extLst>
      <p:ext uri="{BB962C8B-B14F-4D97-AF65-F5344CB8AC3E}">
        <p14:creationId xmlns:p14="http://schemas.microsoft.com/office/powerpoint/2010/main" val="987410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957392"/>
          </a:xfrm>
        </p:spPr>
        <p:txBody>
          <a:bodyPr>
            <a:normAutofit fontScale="77500" lnSpcReduction="20000"/>
          </a:bodyPr>
          <a:lstStyle/>
          <a:p>
            <a:pPr marL="0" indent="0" algn="just">
              <a:lnSpc>
                <a:spcPct val="115000"/>
              </a:lnSpc>
              <a:spcAft>
                <a:spcPts val="1000"/>
              </a:spcAft>
              <a:buNone/>
            </a:pPr>
            <a:r>
              <a:rPr lang="ar-IQ" b="1" dirty="0">
                <a:solidFill>
                  <a:srgbClr val="FF0000"/>
                </a:solidFill>
                <a:latin typeface="Simplified Arabic"/>
                <a:ea typeface="Calibri"/>
                <a:cs typeface="Simplified Arabic"/>
              </a:rPr>
              <a:t>ثانيا:</a:t>
            </a:r>
            <a:r>
              <a:rPr lang="ar-IQ" u="sng" dirty="0">
                <a:solidFill>
                  <a:srgbClr val="FF0000"/>
                </a:solidFill>
                <a:latin typeface="Simplified Arabic"/>
                <a:ea typeface="Calibri"/>
                <a:cs typeface="Simplified Arabic"/>
              </a:rPr>
              <a:t> ماهي العوامل الجاذبة لفرص الاستثمار السياحي بما يتناسب مع امكانيات وظروق البيئة الاستثمارية للبلد المعني ؟</a:t>
            </a:r>
            <a:endParaRPr lang="en-US" sz="1800" dirty="0">
              <a:solidFill>
                <a:srgbClr val="FF0000"/>
              </a:solidFill>
              <a:latin typeface="Calibri"/>
              <a:ea typeface="Calibri"/>
              <a:cs typeface="Arial"/>
            </a:endParaRPr>
          </a:p>
          <a:p>
            <a:pPr marL="0" indent="0" algn="just">
              <a:lnSpc>
                <a:spcPct val="115000"/>
              </a:lnSpc>
              <a:spcAft>
                <a:spcPts val="1000"/>
              </a:spcAft>
              <a:buNone/>
            </a:pPr>
            <a:r>
              <a:rPr lang="ar-IQ" b="1" dirty="0">
                <a:latin typeface="Simplified Arabic"/>
                <a:ea typeface="Calibri"/>
                <a:cs typeface="Simplified Arabic"/>
              </a:rPr>
              <a:t> </a:t>
            </a:r>
            <a:r>
              <a:rPr lang="ar-IQ" b="1" u="sng" dirty="0" smtClean="0">
                <a:solidFill>
                  <a:schemeClr val="accent6">
                    <a:lumMod val="50000"/>
                  </a:schemeClr>
                </a:solidFill>
                <a:latin typeface="Simplified Arabic"/>
                <a:ea typeface="Calibri"/>
                <a:cs typeface="Simplified Arabic"/>
              </a:rPr>
              <a:t>من </a:t>
            </a:r>
            <a:r>
              <a:rPr lang="ar-IQ" b="1" u="sng" dirty="0">
                <a:solidFill>
                  <a:schemeClr val="accent6">
                    <a:lumMod val="50000"/>
                  </a:schemeClr>
                </a:solidFill>
                <a:latin typeface="Simplified Arabic"/>
                <a:ea typeface="Calibri"/>
                <a:cs typeface="Simplified Arabic"/>
              </a:rPr>
              <a:t>المهم ان نؤكد هنا على اغلب من يتحدث عن نجاح اي فرصة استثمار هو ايجاد اطار قانوني، وتشريع مجموعة من القوانين التي تحدد </a:t>
            </a:r>
            <a:r>
              <a:rPr lang="ar-IQ" dirty="0">
                <a:solidFill>
                  <a:schemeClr val="accent6">
                    <a:lumMod val="50000"/>
                  </a:schemeClr>
                </a:solidFill>
                <a:latin typeface="Simplified Arabic"/>
                <a:ea typeface="Calibri"/>
                <a:cs typeface="Simplified Arabic"/>
              </a:rPr>
              <a:t>دور كل قطاع ومؤسسة ومنظمة والامتيازات والاعتمادات الضريبية التي تتمتع بها كل جهة، لكن تظل بعض القوانين وما تتضمنه من حوافز وتشجيعات لم تكن بالمستوى المطلوب كي تغري احياناً القطاع الخاص المحلي او الاجنبي لان كل ما يهمه الضمانات والأمان والاستقرار السياسي والمناخ المناسب للاستثمار.</a:t>
            </a:r>
            <a:endParaRPr lang="en-US" sz="1800" dirty="0">
              <a:solidFill>
                <a:schemeClr val="accent6">
                  <a:lumMod val="50000"/>
                </a:schemeClr>
              </a:solidFill>
              <a:latin typeface="Calibri"/>
              <a:ea typeface="Calibri"/>
              <a:cs typeface="Arial"/>
            </a:endParaRPr>
          </a:p>
          <a:p>
            <a:pPr marL="0" indent="0">
              <a:lnSpc>
                <a:spcPct val="115000"/>
              </a:lnSpc>
              <a:spcAft>
                <a:spcPts val="1000"/>
              </a:spcAft>
              <a:buNone/>
            </a:pPr>
            <a:r>
              <a:rPr lang="ar-IQ" dirty="0">
                <a:solidFill>
                  <a:schemeClr val="accent6">
                    <a:lumMod val="50000"/>
                  </a:schemeClr>
                </a:solidFill>
                <a:latin typeface="Simplified Arabic"/>
                <a:ea typeface="Calibri"/>
                <a:cs typeface="Simplified Arabic"/>
              </a:rPr>
              <a:t>وهو رأي مهم وسليم لكن تظل  القوانين ليست العامل المحرك الوحيد لتنشيط وجذب الاستثمار في القطاع السياحي وانما هناك مجموعة من العوامل الديناميكية والمادية والمعنوية التي تعمل بشكل متوازي مع القوانين الجاذبة للاستثمار والتي تحدد المستوى</a:t>
            </a:r>
            <a:r>
              <a:rPr lang="ar-IQ" sz="1800" dirty="0">
                <a:solidFill>
                  <a:schemeClr val="accent6">
                    <a:lumMod val="50000"/>
                  </a:schemeClr>
                </a:solidFill>
                <a:latin typeface="Calibri"/>
                <a:ea typeface="Calibri"/>
                <a:cs typeface="Arial"/>
              </a:rPr>
              <a:t> </a:t>
            </a:r>
            <a:r>
              <a:rPr lang="ar-IQ" dirty="0">
                <a:solidFill>
                  <a:schemeClr val="accent6">
                    <a:lumMod val="50000"/>
                  </a:schemeClr>
                </a:solidFill>
                <a:latin typeface="Simplified Arabic"/>
                <a:ea typeface="Calibri"/>
                <a:cs typeface="Simplified Arabic"/>
              </a:rPr>
              <a:t>المطلوب للنشاط السياحي والتي يجب أخذها بنظر الاعتبار من قبل الجهات المسؤولة عن هذا القطاع عند وضع الخطط والسياسات التنموية مثل :</a:t>
            </a:r>
            <a:endParaRPr lang="en-US" sz="1800" dirty="0">
              <a:solidFill>
                <a:schemeClr val="accent6">
                  <a:lumMod val="50000"/>
                </a:schemeClr>
              </a:solidFill>
              <a:latin typeface="Calibri"/>
              <a:ea typeface="Calibri"/>
              <a:cs typeface="Aria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مدى إتساع السوق السياحية والزيادة المرتقبة للطلب الكامن على الخدمات السياحية.</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مدى توافر الخدمات العامة والبنية التحتية.</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السياسة التنافسية واتجاهات وتكلفة زيادة القدرة التنافسية للسياحة الوطنية على المستوى الاقليمي والدولي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توافر وتأهيل الكوادرالمتخصصة والكفوءة ولكافة المستويات بما يتناسب مع حجم وطبيعة الفرص الاستثمارية السياحية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معدل التضخم السنوي لاسعار السلع والخدمات.</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معدل سعر الفائدة في البنوك.</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معدل انفاق السياح المحليين والدوليين.</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معدل سعر الصرف للعملات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توافر ظروف الاستقرار السياسي والأمني في المناطق المراد الاستثمار فيها.</a:t>
            </a:r>
            <a:endParaRPr lang="en-US" dirty="0">
              <a:solidFill>
                <a:schemeClr val="accent6">
                  <a:lumMod val="50000"/>
                </a:schemeClr>
              </a:solidFill>
            </a:endParaRPr>
          </a:p>
          <a:p>
            <a:pPr lvl="0" algn="just">
              <a:buFont typeface="+mj-lt"/>
              <a:buAutoNum type="arabicPeriod"/>
              <a:tabLst>
                <a:tab pos="593725" algn="l"/>
              </a:tabLst>
            </a:pPr>
            <a:r>
              <a:rPr lang="ar-IQ" dirty="0">
                <a:solidFill>
                  <a:schemeClr val="accent6">
                    <a:lumMod val="50000"/>
                  </a:schemeClr>
                </a:solidFill>
                <a:latin typeface="Simplified Arabic"/>
                <a:ea typeface="Calibri"/>
                <a:cs typeface="Simplified Arabic"/>
              </a:rPr>
              <a:t>مدى توافر نظام معلومات دقيق وحديث لمواكبة كل ما يتعلق في فرص الاستثمار الحالية والمستقبلية وبيان أهمية المناطق او الاقاليم المستهدفة للاستثمار من الناحية الاقتصادية والسياسية والجغرافية والسياحية مستقبلاً .</a:t>
            </a:r>
            <a:endParaRPr lang="en-US" dirty="0">
              <a:solidFill>
                <a:schemeClr val="accent6">
                  <a:lumMod val="50000"/>
                </a:schemeClr>
              </a:solidFill>
            </a:endParaRPr>
          </a:p>
          <a:p>
            <a:pPr lvl="0" algn="just">
              <a:buFont typeface="+mj-lt"/>
              <a:buAutoNum type="arabicPeriod"/>
              <a:tabLst>
                <a:tab pos="536575" algn="l"/>
              </a:tabLst>
            </a:pPr>
            <a:r>
              <a:rPr lang="ar-IQ" dirty="0">
                <a:solidFill>
                  <a:schemeClr val="accent6">
                    <a:lumMod val="50000"/>
                  </a:schemeClr>
                </a:solidFill>
                <a:latin typeface="Simplified Arabic"/>
                <a:ea typeface="Calibri"/>
                <a:cs typeface="Simplified Arabic"/>
              </a:rPr>
              <a:t> اضافة الى سياسة تشجيع الدولة للمستثمرين فيما يتعلق بالقوانين والتشريعات ومنح القروض والاعفاءات والامتيازات الجاذبة للاستثمار.</a:t>
            </a:r>
            <a:endParaRPr lang="en-US" dirty="0">
              <a:solidFill>
                <a:schemeClr val="accent6">
                  <a:lumMod val="50000"/>
                </a:schemeClr>
              </a:solidFill>
            </a:endParaRPr>
          </a:p>
          <a:p>
            <a:endParaRPr lang="ar-IQ" dirty="0">
              <a:solidFill>
                <a:schemeClr val="accent6">
                  <a:lumMod val="50000"/>
                </a:schemeClr>
              </a:solidFill>
            </a:endParaRPr>
          </a:p>
        </p:txBody>
      </p:sp>
    </p:spTree>
    <p:extLst>
      <p:ext uri="{BB962C8B-B14F-4D97-AF65-F5344CB8AC3E}">
        <p14:creationId xmlns:p14="http://schemas.microsoft.com/office/powerpoint/2010/main" val="198640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lgn="just">
              <a:lnSpc>
                <a:spcPct val="115000"/>
              </a:lnSpc>
              <a:spcAft>
                <a:spcPts val="1000"/>
              </a:spcAft>
              <a:buNone/>
            </a:pPr>
            <a:r>
              <a:rPr lang="ar-IQ" sz="2200" u="sng" dirty="0">
                <a:solidFill>
                  <a:srgbClr val="FF0000"/>
                </a:solidFill>
                <a:latin typeface="Simplified Arabic"/>
                <a:ea typeface="Calibri"/>
                <a:cs typeface="Simplified Arabic"/>
              </a:rPr>
              <a:t>اما اهم العوامل التي لها دورا فاعلا في  تشجيع الاستثمار السياحي :</a:t>
            </a:r>
            <a:endParaRPr lang="en-US" sz="2200" u="sng" dirty="0">
              <a:solidFill>
                <a:srgbClr val="FF0000"/>
              </a:solidFill>
              <a:latin typeface="Simplified Arabic"/>
              <a:ea typeface="Calibri"/>
              <a:cs typeface="Simplified Arabic"/>
            </a:endParaRPr>
          </a:p>
          <a:p>
            <a:pPr marL="0" indent="0" algn="just">
              <a:lnSpc>
                <a:spcPct val="115000"/>
              </a:lnSpc>
              <a:spcAft>
                <a:spcPts val="1000"/>
              </a:spcAft>
              <a:buNone/>
            </a:pPr>
            <a:r>
              <a:rPr lang="ar-IQ" dirty="0">
                <a:solidFill>
                  <a:schemeClr val="accent6">
                    <a:lumMod val="50000"/>
                  </a:schemeClr>
                </a:solidFill>
                <a:latin typeface="Simplified Arabic"/>
                <a:ea typeface="Calibri"/>
                <a:cs typeface="Simplified Arabic"/>
              </a:rPr>
              <a:t>هناك العديد من العوامل المؤثرة والتي تلعب دوراً فاعلاً في الاستثمار السياحي ومن اهمها :</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b="1" dirty="0">
                <a:solidFill>
                  <a:schemeClr val="accent6">
                    <a:lumMod val="50000"/>
                  </a:schemeClr>
                </a:solidFill>
                <a:latin typeface="Simplified Arabic"/>
                <a:ea typeface="Calibri"/>
                <a:cs typeface="Simplified Arabic"/>
              </a:rPr>
              <a:t>1. مساهمة الحكومة في تنشيط القطاع السياحي :</a:t>
            </a:r>
            <a:endParaRPr lang="en-US" sz="1800" dirty="0">
              <a:solidFill>
                <a:schemeClr val="accent6">
                  <a:lumMod val="50000"/>
                </a:schemeClr>
              </a:solidFill>
              <a:latin typeface="Calibri"/>
              <a:ea typeface="Calibri"/>
              <a:cs typeface="Arial"/>
            </a:endParaRPr>
          </a:p>
          <a:p>
            <a:pPr marL="0" lvl="0" indent="0" algn="just">
              <a:lnSpc>
                <a:spcPct val="115000"/>
              </a:lnSpc>
              <a:spcAft>
                <a:spcPts val="1000"/>
              </a:spcAft>
              <a:buFont typeface="+mj-cs"/>
              <a:buAutoNum type="arabic1Minus"/>
            </a:pPr>
            <a:r>
              <a:rPr lang="ar-IQ" dirty="0">
                <a:solidFill>
                  <a:schemeClr val="accent6">
                    <a:lumMod val="50000"/>
                  </a:schemeClr>
                </a:solidFill>
                <a:latin typeface="Simplified Arabic"/>
                <a:ea typeface="Calibri"/>
                <a:cs typeface="Simplified Arabic"/>
              </a:rPr>
              <a:t>من خلال التخصيصات الاستثمارية المخصصة لهذا القطاع فضلاً عن دور وامكانية الحكومة في دعم النشاط السياحي وتذليل الصعوبات امام هذا النشاط من خلالالمساهمة في حل مشكلة البنى التحتية او التكميلية التي تقف في وجه العمل السياحي مباشرة والتي يصعب على القطاع السياحي القيام بها لوحده مثل الكهرباء والماء والطرق والامن ... الخ.</a:t>
            </a:r>
            <a:endParaRPr lang="en-US" sz="1800" dirty="0">
              <a:solidFill>
                <a:schemeClr val="accent6">
                  <a:lumMod val="50000"/>
                </a:schemeClr>
              </a:solidFill>
              <a:latin typeface="Calibri"/>
              <a:ea typeface="Calibri"/>
              <a:cs typeface="Arial"/>
            </a:endParaRPr>
          </a:p>
          <a:p>
            <a:pPr marL="0" lvl="0" indent="0" algn="just">
              <a:buFont typeface="+mj-cs"/>
              <a:buAutoNum type="arabic1Minus"/>
            </a:pPr>
            <a:r>
              <a:rPr lang="ar-IQ" dirty="0">
                <a:solidFill>
                  <a:schemeClr val="accent6">
                    <a:lumMod val="50000"/>
                  </a:schemeClr>
                </a:solidFill>
                <a:latin typeface="Simplified Arabic"/>
                <a:ea typeface="Calibri"/>
                <a:cs typeface="Simplified Arabic"/>
              </a:rPr>
              <a:t>مساهمة الدولة في الارض التي يقام عليها المشروع السياحي اذا كانت ملكية الارض تعود اليها وهذه المساهمة تتم من خلال اما تأجيرها لمدة طويلة باجور رمزية او بيعها لمالكي المشروع باثمان منخفضة.</a:t>
            </a:r>
            <a:endParaRPr lang="en-US" dirty="0">
              <a:solidFill>
                <a:schemeClr val="accent6">
                  <a:lumMod val="50000"/>
                </a:schemeClr>
              </a:solidFill>
            </a:endParaRPr>
          </a:p>
          <a:p>
            <a:pPr marL="0" indent="0" algn="just">
              <a:lnSpc>
                <a:spcPct val="115000"/>
              </a:lnSpc>
              <a:spcAft>
                <a:spcPts val="1000"/>
              </a:spcAft>
              <a:buNone/>
            </a:pPr>
            <a:r>
              <a:rPr lang="ar-IQ" dirty="0">
                <a:solidFill>
                  <a:schemeClr val="accent6">
                    <a:lumMod val="50000"/>
                  </a:schemeClr>
                </a:solidFill>
                <a:latin typeface="Simplified Arabic"/>
                <a:ea typeface="Calibri"/>
                <a:cs typeface="Simplified Arabic"/>
              </a:rPr>
              <a:t>جـ. منح القروض طويلة الاجل وبفائدة منخفضة.</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dirty="0" smtClean="0">
                <a:solidFill>
                  <a:schemeClr val="accent6">
                    <a:lumMod val="50000"/>
                  </a:schemeClr>
                </a:solidFill>
                <a:latin typeface="Simplified Arabic"/>
                <a:ea typeface="Calibri"/>
                <a:cs typeface="Simplified Arabic"/>
              </a:rPr>
              <a:t>د. اصدار القوانين والتشريعات المشجعة والمحفزة لعملية الاستثمار سواء للمستثمر الوطني او العربي او الاجنبي متمثلة في المزايا والاعفاءات وقوانين العمل والضرائب وحرية تحويل الارباح واصل الاستثمار بالنسبة للمستثمرين الاجانب الى الخارج.</a:t>
            </a:r>
            <a:endParaRPr lang="en-US" sz="1800" dirty="0" smtClean="0">
              <a:solidFill>
                <a:schemeClr val="accent6">
                  <a:lumMod val="50000"/>
                </a:schemeClr>
              </a:solidFill>
              <a:latin typeface="Calibri"/>
              <a:ea typeface="Calibri"/>
              <a:cs typeface="Arial"/>
            </a:endParaRPr>
          </a:p>
          <a:p>
            <a:pPr marL="0" indent="0" algn="just">
              <a:lnSpc>
                <a:spcPct val="115000"/>
              </a:lnSpc>
              <a:spcAft>
                <a:spcPts val="1000"/>
              </a:spcAft>
              <a:buNone/>
            </a:pPr>
            <a:r>
              <a:rPr lang="ar-IQ" b="1" dirty="0" smtClean="0">
                <a:solidFill>
                  <a:schemeClr val="accent6">
                    <a:lumMod val="50000"/>
                  </a:schemeClr>
                </a:solidFill>
                <a:latin typeface="Simplified Arabic"/>
                <a:ea typeface="Calibri"/>
                <a:cs typeface="Simplified Arabic"/>
              </a:rPr>
              <a:t>2</a:t>
            </a:r>
            <a:r>
              <a:rPr lang="ar-IQ" b="1" dirty="0">
                <a:solidFill>
                  <a:schemeClr val="accent6">
                    <a:lumMod val="50000"/>
                  </a:schemeClr>
                </a:solidFill>
                <a:latin typeface="Simplified Arabic"/>
                <a:ea typeface="Calibri"/>
                <a:cs typeface="Simplified Arabic"/>
              </a:rPr>
              <a:t>. المردود  المادي المرتقب :</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dirty="0">
                <a:solidFill>
                  <a:schemeClr val="accent6">
                    <a:lumMod val="50000"/>
                  </a:schemeClr>
                </a:solidFill>
                <a:latin typeface="Simplified Arabic"/>
                <a:ea typeface="Calibri"/>
                <a:cs typeface="Simplified Arabic"/>
              </a:rPr>
              <a:t>وهو ذلك الجزء المتبقي من الايراد الكلي للمشروع بعد تسديد تكاليف الانتاج المباشرة والضمنية كذلك بعد طرح نسبة معينة تمثل الربح الاعتيادي والطبيعي للمشللمشروع المستثمر سواء كان في القطاع السياحي او اي قطاع آخر يجب ان يغطي تكاليف عناصر الانتاج المختلفة ويحقق مردوداً مادياً (ربحاً) الذي يعده مكافأة عن المخاطر التي قد يواجهها في الظروف غير المؤكدة، ولذلك يهتم المستمثر بالمردود المادي ولايهتم كثيراً بالمردود الاجتماعي كما في حالة استثمارات الدولة</a:t>
            </a:r>
            <a:r>
              <a:rPr lang="ar-IQ" dirty="0">
                <a:latin typeface="Simplified Arabic"/>
                <a:ea typeface="Calibri"/>
                <a:cs typeface="Simplified Arabic"/>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236338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lgn="just">
              <a:lnSpc>
                <a:spcPct val="115000"/>
              </a:lnSpc>
              <a:spcAft>
                <a:spcPts val="1000"/>
              </a:spcAft>
              <a:buNone/>
            </a:pPr>
            <a:r>
              <a:rPr lang="ar-IQ" b="1" dirty="0">
                <a:latin typeface="Simplified Arabic"/>
                <a:ea typeface="Calibri"/>
                <a:cs typeface="Simplified Arabic"/>
              </a:rPr>
              <a:t>.</a:t>
            </a:r>
            <a:r>
              <a:rPr lang="ar-IQ" b="1" dirty="0">
                <a:solidFill>
                  <a:schemeClr val="tx1"/>
                </a:solidFill>
                <a:latin typeface="Simplified Arabic"/>
                <a:ea typeface="Calibri"/>
                <a:cs typeface="Simplified Arabic"/>
              </a:rPr>
              <a:t> كلفة الفرصة البديلة :</a:t>
            </a:r>
            <a:endParaRPr lang="en-US" sz="1800" dirty="0">
              <a:solidFill>
                <a:schemeClr val="tx1"/>
              </a:solidFill>
              <a:latin typeface="Calibri"/>
              <a:ea typeface="Calibri"/>
              <a:cs typeface="Arial"/>
            </a:endParaRPr>
          </a:p>
          <a:p>
            <a:pPr marL="187325" indent="-1588" algn="just">
              <a:lnSpc>
                <a:spcPct val="115000"/>
              </a:lnSpc>
              <a:spcAft>
                <a:spcPts val="1000"/>
              </a:spcAft>
              <a:buNone/>
            </a:pPr>
            <a:r>
              <a:rPr lang="ar-IQ" dirty="0">
                <a:solidFill>
                  <a:schemeClr val="tx1"/>
                </a:solidFill>
                <a:latin typeface="Simplified Arabic"/>
                <a:ea typeface="Calibri"/>
                <a:cs typeface="Simplified Arabic"/>
              </a:rPr>
              <a:t>ويقصد بها قياس تكلفة اي شيء بأفضل بديل او كسب يتم التخلي عنه او التضحية به وبالتالي فهي ثمن السلعة التي يتم التضحية بها، ومن هذا التعريف نفهم ان المستثمر يخضع في اختيار الفرصة البديلة الى عملية المفاضلة اي ان المستثمر يستثمر امواله في النشاط الذي يحقق له الربح السريع، لذلك فأن المستثمرين عندما يعتقدون ان الفرصة الاستثمارية البديلة في القطاع السياحي افضل من المجالات الاخرى يزداد وينمو الاستثمار السياحي والعكس صحيح مع بقاء العوامل الاخرى ثابتة اي العلاقة طردية.</a:t>
            </a:r>
            <a:endParaRPr lang="en-US" sz="1800" dirty="0">
              <a:solidFill>
                <a:schemeClr val="tx1"/>
              </a:solidFill>
              <a:latin typeface="Calibri"/>
              <a:ea typeface="Calibri"/>
              <a:cs typeface="Arial"/>
            </a:endParaRPr>
          </a:p>
          <a:p>
            <a:pPr algn="just">
              <a:lnSpc>
                <a:spcPct val="115000"/>
              </a:lnSpc>
              <a:spcAft>
                <a:spcPts val="1000"/>
              </a:spcAft>
            </a:pPr>
            <a:r>
              <a:rPr lang="ar-IQ" sz="500" dirty="0">
                <a:solidFill>
                  <a:schemeClr val="tx1"/>
                </a:solidFill>
                <a:latin typeface="Simplified Arabic"/>
                <a:ea typeface="Calibri"/>
                <a:cs typeface="Simplified Arabic"/>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b="1" dirty="0">
                <a:solidFill>
                  <a:schemeClr val="tx1"/>
                </a:solidFill>
                <a:latin typeface="Simplified Arabic"/>
                <a:ea typeface="Calibri"/>
                <a:cs typeface="Simplified Arabic"/>
              </a:rPr>
              <a:t>4. الاستقرار السياسي والمؤسسي :</a:t>
            </a:r>
            <a:endParaRPr lang="en-US" sz="1800" dirty="0">
              <a:solidFill>
                <a:schemeClr val="tx1"/>
              </a:solidFill>
              <a:latin typeface="Calibri"/>
              <a:ea typeface="Calibri"/>
              <a:cs typeface="Arial"/>
            </a:endParaRPr>
          </a:p>
          <a:p>
            <a:pPr algn="just">
              <a:lnSpc>
                <a:spcPct val="115000"/>
              </a:lnSpc>
              <a:spcAft>
                <a:spcPts val="1000"/>
              </a:spcAft>
            </a:pPr>
            <a:r>
              <a:rPr lang="ar-IQ" dirty="0">
                <a:solidFill>
                  <a:schemeClr val="tx1"/>
                </a:solidFill>
                <a:latin typeface="Simplified Arabic"/>
                <a:ea typeface="Calibri"/>
                <a:cs typeface="Simplified Arabic"/>
              </a:rPr>
              <a:t>ان توفر بيئة استثمارية مستقرة وجاذبة يتحقق من خلال :</a:t>
            </a:r>
            <a:endParaRPr lang="en-US" sz="1800" dirty="0">
              <a:solidFill>
                <a:schemeClr val="tx1"/>
              </a:solidFill>
              <a:latin typeface="Calibri"/>
              <a:ea typeface="Calibri"/>
              <a:cs typeface="Arial"/>
            </a:endParaRPr>
          </a:p>
          <a:p>
            <a:pPr lvl="0" algn="just">
              <a:buFont typeface="+mj-cs"/>
              <a:buAutoNum type="arabic1Minus"/>
            </a:pPr>
            <a:r>
              <a:rPr lang="ar-IQ" dirty="0">
                <a:solidFill>
                  <a:schemeClr val="tx1"/>
                </a:solidFill>
                <a:latin typeface="Simplified Arabic"/>
                <a:ea typeface="Calibri"/>
                <a:cs typeface="Simplified Arabic"/>
              </a:rPr>
              <a:t>الاداء الاقتصادي الجيد .</a:t>
            </a:r>
            <a:endParaRPr lang="en-US" dirty="0">
              <a:solidFill>
                <a:schemeClr val="tx1"/>
              </a:solidFill>
            </a:endParaRPr>
          </a:p>
          <a:p>
            <a:pPr lvl="0" algn="just">
              <a:buFont typeface="+mj-cs"/>
              <a:buAutoNum type="arabic1Minus"/>
            </a:pPr>
            <a:r>
              <a:rPr lang="ar-IQ" dirty="0">
                <a:solidFill>
                  <a:schemeClr val="tx1"/>
                </a:solidFill>
                <a:latin typeface="Simplified Arabic"/>
                <a:ea typeface="Calibri"/>
                <a:cs typeface="Simplified Arabic"/>
              </a:rPr>
              <a:t>الاستقرار السياسي والامني .</a:t>
            </a:r>
            <a:endParaRPr lang="en-US" dirty="0">
              <a:solidFill>
                <a:schemeClr val="tx1"/>
              </a:solidFil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جـ. اطر تشريعية مؤسسة متطورة.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د. موارد بشرية كفوءة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ان مثل هذه البيئة لها دور كبير يجذب المستثمرين لاستثمار اموالهم فيها، ان هذا العامل يؤثر في خلق المناخ الاستثماري الجيد من خلال توفير حماية للاستثمارات من مخاطر التقلبات السياسية والاجتماعية والتشريعية، كما ان وضوح النظام القانوني والاداري السائد ومدى ثباته واتساقه يؤدي الى خلق التوازن بين الحقوق والواجباتوالتعامل السياسي مع المستثمرين وتخطي العقبات التي تعترض انسيابية المشاريع الاستثمارية</a:t>
            </a:r>
            <a:r>
              <a:rPr lang="ar-IQ" dirty="0">
                <a:latin typeface="Simplified Arabic"/>
                <a:ea typeface="Calibri"/>
                <a:cs typeface="Simplified Arabic"/>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588955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just">
              <a:lnSpc>
                <a:spcPct val="115000"/>
              </a:lnSpc>
              <a:spcAft>
                <a:spcPts val="1000"/>
              </a:spcAft>
            </a:pPr>
            <a:r>
              <a:rPr lang="ar-IQ" sz="500" dirty="0">
                <a:latin typeface="Simplified Arabic"/>
                <a:ea typeface="Calibri"/>
                <a:cs typeface="Simplified Arabic"/>
              </a:rPr>
              <a:t> </a:t>
            </a:r>
            <a:endParaRPr lang="en-US" sz="1800" dirty="0">
              <a:latin typeface="Calibri"/>
              <a:ea typeface="Calibri"/>
              <a:cs typeface="Arial"/>
            </a:endParaRPr>
          </a:p>
          <a:p>
            <a:pPr marL="0" indent="0" algn="just">
              <a:lnSpc>
                <a:spcPct val="115000"/>
              </a:lnSpc>
              <a:spcAft>
                <a:spcPts val="1000"/>
              </a:spcAft>
              <a:buNone/>
            </a:pPr>
            <a:r>
              <a:rPr lang="ar-IQ" b="1" dirty="0">
                <a:solidFill>
                  <a:schemeClr val="tx1"/>
                </a:solidFill>
                <a:latin typeface="Simplified Arabic"/>
                <a:ea typeface="Calibri"/>
                <a:cs typeface="Simplified Arabic"/>
              </a:rPr>
              <a:t>5. اتجاهات المستثمر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لاشك ان الخبرة في نشاط ما تلعب دوراً مؤثراً في توجه المستثمرين للاستثمار فيه في الوقت الذي يكون المستثمر متردداً في الدخول في النشاط الذي لايملك فيه الخبرة ويجهل طبيعة العمل فيه، والعمل السياحي له طبيعة وخصوصية وسمات على المستثمر ان تتوافر لديه المعلومات والقناعة لاتخاذ قراره في الاستثمار فيه في اطار تحليل التكلفة والمنفعة في هذا الاستثمار.</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b="1" dirty="0">
                <a:solidFill>
                  <a:schemeClr val="tx1"/>
                </a:solidFill>
                <a:latin typeface="Simplified Arabic"/>
                <a:ea typeface="Calibri"/>
                <a:cs typeface="Simplified Arabic"/>
              </a:rPr>
              <a:t>6. ارتفاع راس المال الثابت في المشروع السياحي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من المعلومات عن المشروع السياحي انه يمتاز بارتفاع نسبة راس المال الثابت، وهذا يعني انه يحتاج الى راس مال كبير في عملية الاستثمار وهذا الامر يجعل مدة الاسترداد لراس المال الثابت مدة طويلة الامر الذي يثير قلق المستثمر وعدم اطمئنانه عند اتخاذ قرار الاستثمار في النشاط السياحي ويتجه نحو القطاعات الاخرى وهذا يدل على ان العلاقة بين الاستثمار وراس المال الثابت علاقة عكسية مع بقاء العوامل الاخرى ثابتة.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sz="500" dirty="0">
                <a:solidFill>
                  <a:schemeClr val="tx1"/>
                </a:solidFill>
                <a:latin typeface="Simplified Arabic"/>
                <a:ea typeface="Calibri"/>
                <a:cs typeface="Simplified Arabic"/>
              </a:rPr>
              <a:t> </a:t>
            </a:r>
            <a:r>
              <a:rPr lang="ar-IQ" b="1" dirty="0" smtClean="0">
                <a:solidFill>
                  <a:schemeClr val="tx1"/>
                </a:solidFill>
                <a:latin typeface="Simplified Arabic"/>
                <a:ea typeface="Calibri"/>
                <a:cs typeface="Simplified Arabic"/>
              </a:rPr>
              <a:t>7</a:t>
            </a:r>
            <a:r>
              <a:rPr lang="ar-IQ" b="1" dirty="0">
                <a:solidFill>
                  <a:schemeClr val="tx1"/>
                </a:solidFill>
                <a:latin typeface="Simplified Arabic"/>
                <a:ea typeface="Calibri"/>
                <a:cs typeface="Simplified Arabic"/>
              </a:rPr>
              <a:t>. موسمية الطلب السياحي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أن أحد أهم مميزات الطلب السياحي هي الموسمية وان تأثير الموسمية على حركة الاستثمار تنطلق من كون ان المستثمر عامة يستثمر امواله في مشاريع يكون الطلب على منتجاتها قائم على مدار السنة، وهذا لايتحقق في المشاريع السياحية مما يجعل هذا عاملاً مؤثراً في قرار المستثمر في القطاع السياحي، اي ان العلاقة عكسية بين الموسمية في النشاط السياحي والاستثمار فيه، كما هو الحال في نسبة راس المال الثابت.</a:t>
            </a:r>
            <a:endParaRPr lang="en-US" sz="1800" dirty="0">
              <a:solidFill>
                <a:schemeClr val="tx1"/>
              </a:solidFill>
              <a:effectLst/>
              <a:latin typeface="Calibri"/>
              <a:ea typeface="Calibri"/>
              <a:cs typeface="Arial"/>
            </a:endParaRPr>
          </a:p>
        </p:txBody>
      </p:sp>
    </p:spTree>
    <p:extLst>
      <p:ext uri="{BB962C8B-B14F-4D97-AF65-F5344CB8AC3E}">
        <p14:creationId xmlns:p14="http://schemas.microsoft.com/office/powerpoint/2010/main" val="1225636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036496" cy="6858000"/>
          </a:xfrm>
        </p:spPr>
        <p:txBody>
          <a:bodyPr/>
          <a:lstStyle/>
          <a:p>
            <a:pPr marL="0" indent="0" algn="just">
              <a:lnSpc>
                <a:spcPct val="115000"/>
              </a:lnSpc>
              <a:spcAft>
                <a:spcPts val="1000"/>
              </a:spcAft>
              <a:buNone/>
            </a:pPr>
            <a:r>
              <a:rPr lang="ar-IQ" b="1" dirty="0">
                <a:latin typeface="Simplified Arabic"/>
                <a:ea typeface="Calibri"/>
                <a:cs typeface="Simplified Arabic"/>
              </a:rPr>
              <a:t>. </a:t>
            </a:r>
            <a:r>
              <a:rPr lang="ar-IQ" b="1" dirty="0">
                <a:solidFill>
                  <a:schemeClr val="tx1"/>
                </a:solidFill>
                <a:latin typeface="Simplified Arabic"/>
                <a:ea typeface="Calibri"/>
                <a:cs typeface="Simplified Arabic"/>
              </a:rPr>
              <a:t>الايرادات المتحققة بالعملات الاجنبية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تَعُد العملات الاجنبية احد المردودات المهمة التي يحققها النشاط السياحي في البلد عبر تأثيرها على ميزان المدفوعات وترفع مستوى الدخل والتشغيل، والمستثمر يتجه الى النشاط الذي يحقق له ايراداً بالعملة الاجنبية ويكون هذا واضحاً بشكل كبير في الدول النامية، لذلك فالمستثمر يتجه نحو الاستثمار في النشاط السياحي اذا شعر ان جزء من ايراداته سيكون بالعملة الاجنبية وله حق التصرف فيه .</a:t>
            </a:r>
            <a:endParaRPr lang="en-US" sz="1800" dirty="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206739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marL="0" indent="0" algn="just">
              <a:lnSpc>
                <a:spcPct val="115000"/>
              </a:lnSpc>
              <a:spcAft>
                <a:spcPts val="1000"/>
              </a:spcAft>
              <a:buNone/>
            </a:pPr>
            <a:r>
              <a:rPr lang="ar-IQ" sz="6800" u="sng" dirty="0">
                <a:solidFill>
                  <a:srgbClr val="FF0000"/>
                </a:solidFill>
                <a:latin typeface="Simplified Arabic"/>
                <a:ea typeface="Calibri"/>
                <a:cs typeface="Simplified Arabic"/>
              </a:rPr>
              <a:t>ثالثا -لماذا ندعوا لللاستثمار السياحي ؟</a:t>
            </a:r>
            <a:endParaRPr lang="en-US" sz="6800" u="sng" dirty="0">
              <a:solidFill>
                <a:srgbClr val="FF0000"/>
              </a:solidFill>
              <a:latin typeface="Simplified Arabic"/>
              <a:ea typeface="Calibri"/>
              <a:cs typeface="Simplified Arabic"/>
            </a:endParaRPr>
          </a:p>
          <a:p>
            <a:pPr marL="0" indent="0" algn="just">
              <a:lnSpc>
                <a:spcPct val="115000"/>
              </a:lnSpc>
              <a:spcAft>
                <a:spcPts val="1000"/>
              </a:spcAft>
              <a:buNone/>
            </a:pPr>
            <a:r>
              <a:rPr lang="ar-IQ" sz="6800" u="sng" dirty="0">
                <a:solidFill>
                  <a:srgbClr val="FF0000"/>
                </a:solidFill>
                <a:latin typeface="Simplified Arabic"/>
                <a:ea typeface="Calibri"/>
                <a:cs typeface="Simplified Arabic"/>
              </a:rPr>
              <a:t>من خلال الاجابة عن هذا السؤال سنتوصل الى أهمية الاستثمار السياحي:</a:t>
            </a:r>
            <a:endParaRPr lang="en-US" sz="6800" u="sng" dirty="0">
              <a:solidFill>
                <a:srgbClr val="FF0000"/>
              </a:solidFill>
              <a:latin typeface="Simplified Arabic"/>
              <a:ea typeface="Calibri"/>
              <a:cs typeface="Simplified Arabic"/>
            </a:endParaRPr>
          </a:p>
          <a:p>
            <a:pPr marL="0" indent="0" algn="just">
              <a:lnSpc>
                <a:spcPct val="120000"/>
              </a:lnSpc>
              <a:spcAft>
                <a:spcPts val="1000"/>
              </a:spcAft>
              <a:buNone/>
            </a:pPr>
            <a:r>
              <a:rPr lang="ar-IQ" sz="5600" dirty="0">
                <a:solidFill>
                  <a:schemeClr val="tx1"/>
                </a:solidFill>
                <a:latin typeface="Simplified Arabic"/>
                <a:ea typeface="Calibri"/>
              </a:rPr>
              <a:t>تثير مسألة الاهتمام بالاستثمار السياحي تناقضات بين الاقتصاديين، فمنهم من يتخذ موقفاً سلبياً ازاء هذا النوع من الاستثمارات، ومنهم العكس. فيذهب بعض الاقتصاديين المعارضين للسياحة، الى ان السياحة تمثل قطاعاً استهلاكياً اكثر من كونه انتاجياً، وانه لكي تزدهر السياحة في بلد ما، يجب ان تكون لديها طاقة انتاجية كبيرة لانتاج طاقات استهلاكية. ولما كانت الدول النامية – بوجه خاص- تتصف بضعف حجم الطلب الداخلي، فانه لايسوغ جلب مستهلكين اخرين من الخارج (سياح) لزيادة هذا الطلب طالما ان الانتاج ذاته ضعيف وتكاليفه مرتفعة، وتحتاج في بعض الاحيان الى دعم حكومي لايصال السلع والخدمات الى اسعار تتناسب مع اصحاب الدخول المحدودة وهم غالبية السكان في الدول النامية. وينتهي هؤلاء المعارضون الى ضرورة تحديد الدور الاستراتيجي للسياحة في البلدان النامية على اساس انها قطاع ذو فاعلية على المدى القصير لتعويض لبعض العملات الاجنبية التي تحتاجها الدولة وليس على المدى الطويل باعتباره قطاعا انتاجياً يشكل جزءاً هاماً من الاقتصاد القومي. وان السياحة يمكن النظر اليها على المدى الطويل اذا استطعنا تنمية الطاقات الانتاجية الى الحد الذي يسمح بتغطية الطلب الداخل فائض انتاجي يمكن تصديره.</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البعض الاخر من الاقتصاديين المعارضين للسياحة، بأن السياحة في البلدان النامية قد تمثل قيمة سالبة اذا استنزلنا من الدخل السياحي الاجمالي كافة مفردات المضمون الاستيرادي ومستلزمات الانتاج لاستخراج القيمة الصافية.</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ويرى الباحث بأن الرد على هؤلاء المعارضيين، يعتبر في هذا المكان يحقق هدفين، فالرد هنا يثبت نقيض الافكار التي يحملونها هؤلاء المعارضين، وفي نفس الوقت يبين لنا مدى اهمية الاستثمار السياحي، وكما يأتي :</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1. </a:t>
            </a:r>
            <a:r>
              <a:rPr lang="ar-IQ" sz="5600" b="1" dirty="0">
                <a:solidFill>
                  <a:schemeClr val="tx1"/>
                </a:solidFill>
                <a:latin typeface="Simplified Arabic"/>
                <a:ea typeface="Calibri"/>
              </a:rPr>
              <a:t>اننا</a:t>
            </a:r>
            <a:r>
              <a:rPr lang="ar-IQ" sz="5600" dirty="0">
                <a:solidFill>
                  <a:schemeClr val="tx1"/>
                </a:solidFill>
                <a:latin typeface="Simplified Arabic"/>
                <a:ea typeface="Calibri"/>
              </a:rPr>
              <a:t> كاقتصاديين سياحيين لاندعوا الى الاستثمار السياحي في القطاع السياحي دون الاستثمار في القطاعات الاقتصادية الاخرى، واننا بذلك نرفض التنمية احادية الجانب وندعوا الى اقامة استثمارات اقتصادية مخططة ومتوازنة لكافة القطاعات الاقتصادية بما فيها القطاع السياحي.</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 </a:t>
            </a:r>
            <a:r>
              <a:rPr lang="ar-IQ" sz="5600" dirty="0" smtClean="0">
                <a:solidFill>
                  <a:schemeClr val="tx1"/>
                </a:solidFill>
                <a:latin typeface="Simplified Arabic"/>
                <a:ea typeface="Calibri"/>
              </a:rPr>
              <a:t>2</a:t>
            </a:r>
            <a:r>
              <a:rPr lang="ar-IQ" sz="5600" dirty="0">
                <a:solidFill>
                  <a:schemeClr val="tx1"/>
                </a:solidFill>
                <a:latin typeface="Simplified Arabic"/>
                <a:ea typeface="Calibri"/>
              </a:rPr>
              <a:t>. تمتاز صناعة السياحة بارتباطاتها القطاعية المختلفة الكثيفة مع باقي القطاعات الاقتصادية الاخرى. وبناءاً على ذلك فان السياحة لاتؤثر في الفعاليات السياحية فحسب، وانما يمتد اثرها الى معظم فروع الاقتصاد القومي.</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وهكذا يلاحظ بان اثار السياحة تطرق ابواب معظم المشاريع والقطاعات الاقتصادية للاقتصاد القومي، مما يدل مدى اهمية هذا النوع من الاستثمارات.</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 </a:t>
            </a:r>
            <a:r>
              <a:rPr lang="ar-IQ" sz="5600" dirty="0" smtClean="0">
                <a:solidFill>
                  <a:schemeClr val="tx1"/>
                </a:solidFill>
                <a:latin typeface="Simplified Arabic"/>
                <a:ea typeface="Calibri"/>
              </a:rPr>
              <a:t>3</a:t>
            </a:r>
            <a:r>
              <a:rPr lang="ar-IQ" sz="5600" dirty="0">
                <a:solidFill>
                  <a:schemeClr val="tx1"/>
                </a:solidFill>
                <a:latin typeface="Simplified Arabic"/>
                <a:ea typeface="Calibri"/>
              </a:rPr>
              <a:t>. تتميز الدول النامية بوجود الحلقة المفرغة </a:t>
            </a:r>
            <a:r>
              <a:rPr lang="en-US" sz="5600" dirty="0">
                <a:solidFill>
                  <a:schemeClr val="tx1"/>
                </a:solidFill>
                <a:latin typeface="Simplified Arabic"/>
                <a:ea typeface="Calibri"/>
              </a:rPr>
              <a:t>(Poverty circle)</a:t>
            </a:r>
            <a:r>
              <a:rPr lang="ar-IQ" sz="5600" dirty="0">
                <a:solidFill>
                  <a:schemeClr val="tx1"/>
                </a:solidFill>
                <a:latin typeface="Simplified Arabic"/>
                <a:ea typeface="Calibri"/>
              </a:rPr>
              <a:t> ولكي نكسر هذه الحلقة، يتفق الاقتصاديون على ضرورة حقن (تمويل) للسوق الداخلي عن طريق الخارج، اي انه يتعين دخول عناصر تمويليه جديدة من خارج هذه الحلقة وبكميات ضخمة لكي تكسر احد حلقات هذه السلسلة. ويمكن للاستثمارات السياحية في القطاع السياحي باعتباره قطاع نشيط وكثيف التشابك القطاعي ان يحرك الدورة الاقتصادية وان تكسر سلسلة الفقر من جانب قلة الدخول او من جانب قلة الطلب وتسمح بالتالي بتنشيط من الخارج يترتب عليه تحريك قطاعات انتاجية مختلفة.</a:t>
            </a:r>
            <a:endParaRPr lang="en-US" sz="5600" dirty="0">
              <a:solidFill>
                <a:schemeClr val="tx1"/>
              </a:solidFill>
              <a:latin typeface="Calibri"/>
              <a:ea typeface="Calibri"/>
            </a:endParaRPr>
          </a:p>
          <a:p>
            <a:pPr marL="0" indent="0" algn="just">
              <a:lnSpc>
                <a:spcPct val="120000"/>
              </a:lnSpc>
              <a:spcAft>
                <a:spcPts val="1000"/>
              </a:spcAft>
              <a:buNone/>
            </a:pPr>
            <a:endParaRPr lang="en-US" sz="5600" dirty="0">
              <a:latin typeface="Calibri"/>
              <a:ea typeface="Calibri"/>
            </a:endParaRPr>
          </a:p>
          <a:p>
            <a:pPr algn="just">
              <a:lnSpc>
                <a:spcPct val="115000"/>
              </a:lnSpc>
              <a:spcAft>
                <a:spcPts val="1000"/>
              </a:spcAft>
            </a:pPr>
            <a:r>
              <a:rPr lang="ar-IQ" sz="5600" dirty="0">
                <a:latin typeface="Simplified Arabic"/>
                <a:ea typeface="Calibri"/>
              </a:rPr>
              <a:t>. </a:t>
            </a:r>
            <a:endParaRPr lang="ar-IQ" sz="5600" dirty="0"/>
          </a:p>
        </p:txBody>
      </p:sp>
    </p:spTree>
    <p:extLst>
      <p:ext uri="{BB962C8B-B14F-4D97-AF65-F5344CB8AC3E}">
        <p14:creationId xmlns:p14="http://schemas.microsoft.com/office/powerpoint/2010/main" val="48455571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47</TotalTime>
  <Words>2773</Words>
  <Application>Microsoft Office PowerPoint</Application>
  <PresentationFormat>On-screen Show (4:3)</PresentationFormat>
  <Paragraphs>107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Simplified Arabic</vt:lpstr>
      <vt:lpstr>Times New Roman</vt:lpstr>
      <vt:lpstr>Vapor Trail</vt:lpstr>
      <vt:lpstr>مضاعف الاستثمار السياحي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مضاعف الاستثمار السياحي</dc:title>
  <dc:creator>Ruaa</dc:creator>
  <cp:lastModifiedBy>Maher</cp:lastModifiedBy>
  <cp:revision>6</cp:revision>
  <dcterms:created xsi:type="dcterms:W3CDTF">2019-12-03T17:16:15Z</dcterms:created>
  <dcterms:modified xsi:type="dcterms:W3CDTF">2023-03-04T19:50:24Z</dcterms:modified>
</cp:coreProperties>
</file>