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63" r:id="rId3"/>
    <p:sldId id="264" r:id="rId4"/>
    <p:sldId id="265" r:id="rId5"/>
    <p:sldId id="262"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smtClean="0"/>
              <a:t>3/4/2023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629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95908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3/4/2023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360905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3/4/2023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8202350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smtClean="0"/>
              <a:pPr/>
              <a:t>3/4/2023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568870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391757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92347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138111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smtClean="0"/>
              <a:pPr/>
              <a:t>3/4/2023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27432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86806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3/4/2023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99596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83091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19963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09751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86027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41861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30383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3/4/2023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83242684"/>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ar-IQ" dirty="0" smtClean="0">
                <a:solidFill>
                  <a:schemeClr val="accent6">
                    <a:lumMod val="60000"/>
                    <a:lumOff val="40000"/>
                  </a:schemeClr>
                </a:solidFill>
                <a:latin typeface="Aldhabi" panose="01000000000000000000" pitchFamily="2" charset="-78"/>
                <a:cs typeface="Aldhabi" panose="01000000000000000000" pitchFamily="2" charset="-78"/>
              </a:rPr>
              <a:t>نظرية المضاعف</a:t>
            </a:r>
            <a:r>
              <a:rPr lang="ar-IQ" dirty="0">
                <a:solidFill>
                  <a:schemeClr val="accent6">
                    <a:lumMod val="60000"/>
                    <a:lumOff val="40000"/>
                  </a:schemeClr>
                </a:solidFill>
                <a:latin typeface="Aldhabi" panose="01000000000000000000" pitchFamily="2" charset="-78"/>
                <a:cs typeface="Aldhabi" panose="01000000000000000000" pitchFamily="2" charset="-78"/>
              </a:rPr>
              <a:t/>
            </a:r>
            <a:br>
              <a:rPr lang="ar-IQ" dirty="0">
                <a:solidFill>
                  <a:schemeClr val="accent6">
                    <a:lumMod val="60000"/>
                    <a:lumOff val="40000"/>
                  </a:schemeClr>
                </a:solidFill>
                <a:latin typeface="Aldhabi" panose="01000000000000000000" pitchFamily="2" charset="-78"/>
                <a:cs typeface="Aldhabi" panose="01000000000000000000" pitchFamily="2" charset="-78"/>
              </a:rPr>
            </a:br>
            <a:r>
              <a:rPr lang="ar-IQ" dirty="0" smtClean="0">
                <a:solidFill>
                  <a:schemeClr val="accent6">
                    <a:lumMod val="60000"/>
                    <a:lumOff val="40000"/>
                  </a:schemeClr>
                </a:solidFill>
                <a:latin typeface="Aldhabi" panose="01000000000000000000" pitchFamily="2" charset="-78"/>
                <a:cs typeface="Aldhabi" panose="01000000000000000000" pitchFamily="2" charset="-78"/>
              </a:rPr>
              <a:t>جزء ثاني</a:t>
            </a:r>
            <a:endParaRPr lang="ar-IQ" dirty="0">
              <a:solidFill>
                <a:schemeClr val="accent6">
                  <a:lumMod val="60000"/>
                  <a:lumOff val="40000"/>
                </a:schemeClr>
              </a:solidFill>
              <a:latin typeface="Aldhabi" panose="01000000000000000000" pitchFamily="2" charset="-78"/>
              <a:cs typeface="Aldhabi" panose="01000000000000000000" pitchFamily="2" charset="-78"/>
            </a:endParaRPr>
          </a:p>
        </p:txBody>
      </p:sp>
      <p:sp>
        <p:nvSpPr>
          <p:cNvPr id="3" name="Subtitle 2"/>
          <p:cNvSpPr>
            <a:spLocks noGrp="1"/>
          </p:cNvSpPr>
          <p:nvPr>
            <p:ph type="subTitle" idx="1"/>
          </p:nvPr>
        </p:nvSpPr>
        <p:spPr/>
        <p:txBody>
          <a:bodyPr>
            <a:normAutofit fontScale="92500" lnSpcReduction="10000"/>
          </a:bodyPr>
          <a:lstStyle/>
          <a:p>
            <a:pPr algn="ctr"/>
            <a:r>
              <a:rPr lang="ar-IQ" dirty="0" smtClean="0">
                <a:solidFill>
                  <a:schemeClr val="accent2">
                    <a:lumMod val="60000"/>
                    <a:lumOff val="40000"/>
                  </a:schemeClr>
                </a:solidFill>
              </a:rPr>
              <a:t>اعداد</a:t>
            </a:r>
          </a:p>
          <a:p>
            <a:pPr algn="ctr"/>
            <a:r>
              <a:rPr lang="ar-IQ" dirty="0" smtClean="0">
                <a:solidFill>
                  <a:schemeClr val="accent2">
                    <a:lumMod val="60000"/>
                    <a:lumOff val="40000"/>
                  </a:schemeClr>
                </a:solidFill>
              </a:rPr>
              <a:t>أ.م.د. مها عبد الستار السامرائي</a:t>
            </a:r>
            <a:endParaRPr lang="ar-IQ" dirty="0">
              <a:solidFill>
                <a:schemeClr val="accent2">
                  <a:lumMod val="60000"/>
                  <a:lumOff val="40000"/>
                </a:schemeClr>
              </a:solidFill>
            </a:endParaRPr>
          </a:p>
        </p:txBody>
      </p:sp>
      <p:sp>
        <p:nvSpPr>
          <p:cNvPr id="4" name="TextBox 3"/>
          <p:cNvSpPr txBox="1"/>
          <p:nvPr/>
        </p:nvSpPr>
        <p:spPr>
          <a:xfrm rot="19469409">
            <a:off x="1678676" y="4311272"/>
            <a:ext cx="2518499" cy="523220"/>
          </a:xfrm>
          <a:prstGeom prst="rect">
            <a:avLst/>
          </a:prstGeom>
          <a:noFill/>
        </p:spPr>
        <p:txBody>
          <a:bodyPr wrap="square" rtlCol="1">
            <a:spAutoFit/>
          </a:bodyPr>
          <a:lstStyle/>
          <a:p>
            <a:pPr algn="ctr" rtl="1"/>
            <a:r>
              <a:rPr lang="ar-IQ" sz="2800" dirty="0" smtClean="0">
                <a:solidFill>
                  <a:schemeClr val="accent3">
                    <a:lumMod val="60000"/>
                    <a:lumOff val="40000"/>
                  </a:schemeClr>
                </a:solidFill>
                <a:latin typeface="Aldhabi" panose="01000000000000000000" pitchFamily="2" charset="-78"/>
                <a:cs typeface="Aldhabi" panose="01000000000000000000" pitchFamily="2" charset="-78"/>
              </a:rPr>
              <a:t>المحاضرة اربعة وعشرون</a:t>
            </a:r>
            <a:endParaRPr lang="ar-IQ" sz="2800" dirty="0">
              <a:solidFill>
                <a:schemeClr val="accent3">
                  <a:lumMod val="60000"/>
                  <a:lumOff val="40000"/>
                </a:schemeClr>
              </a:solidFill>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4027372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627699"/>
          </a:xfrm>
        </p:spPr>
        <p:txBody>
          <a:bodyPr>
            <a:normAutofit fontScale="90000"/>
          </a:bodyPr>
          <a:lstStyle/>
          <a:p>
            <a:r>
              <a:rPr lang="ar-IQ" sz="2700" dirty="0">
                <a:solidFill>
                  <a:schemeClr val="accent6">
                    <a:lumMod val="60000"/>
                    <a:lumOff val="40000"/>
                  </a:schemeClr>
                </a:solidFill>
                <a:latin typeface="Algerian" panose="04020705040A02060702" pitchFamily="82" charset="0"/>
              </a:rPr>
              <a:t>مضاعف الإنفاق الحكومي </a:t>
            </a:r>
            <a:r>
              <a:rPr lang="en-US" sz="2700" dirty="0">
                <a:solidFill>
                  <a:schemeClr val="accent6">
                    <a:lumMod val="60000"/>
                    <a:lumOff val="40000"/>
                  </a:schemeClr>
                </a:solidFill>
                <a:latin typeface="Algerian" panose="04020705040A02060702" pitchFamily="82" charset="0"/>
              </a:rPr>
              <a:t>government expenditure multiplier</a:t>
            </a:r>
            <a:r>
              <a:rPr lang="en-US" dirty="0">
                <a:solidFill>
                  <a:srgbClr val="000000"/>
                </a:solidFill>
                <a:latin typeface="Arial" panose="020B0604020202020204" pitchFamily="34" charset="0"/>
              </a:rPr>
              <a:t/>
            </a:r>
            <a:br>
              <a:rPr lang="en-US" dirty="0">
                <a:solidFill>
                  <a:srgbClr val="000000"/>
                </a:solidFill>
                <a:latin typeface="Arial" panose="020B0604020202020204" pitchFamily="34" charset="0"/>
              </a:rPr>
            </a:br>
            <a:endParaRPr lang="ar-IQ" dirty="0"/>
          </a:p>
        </p:txBody>
      </p:sp>
      <p:sp>
        <p:nvSpPr>
          <p:cNvPr id="3" name="Content Placeholder 2"/>
          <p:cNvSpPr>
            <a:spLocks noGrp="1"/>
          </p:cNvSpPr>
          <p:nvPr>
            <p:ph idx="1"/>
          </p:nvPr>
        </p:nvSpPr>
        <p:spPr>
          <a:xfrm>
            <a:off x="685800" y="1392072"/>
            <a:ext cx="11174104" cy="4826613"/>
          </a:xfrm>
        </p:spPr>
        <p:txBody>
          <a:bodyPr/>
          <a:lstStyle/>
          <a:p>
            <a:pPr marL="0" indent="0">
              <a:buNone/>
            </a:pPr>
            <a:r>
              <a:rPr lang="ar-IQ" dirty="0"/>
              <a:t>الزيادة في الإنفاق الحكومي، ولتكن مليون ليرة على إنشاء طريق عام، من دون زيادة مقابلة في الضرائب، سوف تستلم من قبل مقاولي بناء الطريق المقترح إنشاؤه، وسيقوم هؤلاء بإنفاق تلك المبالغ بصيغة أجور أو أرباح، وسيدخر الأفراد والمشروعات مستلمو تلك الدخول جزءاً من تلك الدخول وينفقون ما تبقى فتخلق المبالغ المنفقة أجوراً وأرباحاً جديدة، وتستمر هذه المبالغ بالدوران في الاقتصاد</a:t>
            </a:r>
            <a:r>
              <a:rPr lang="ar-IQ" dirty="0" smtClean="0"/>
              <a:t>.</a:t>
            </a:r>
            <a:endParaRPr lang="ar-IQ" dirty="0"/>
          </a:p>
          <a:p>
            <a:pPr marL="0" indent="0">
              <a:buNone/>
            </a:pPr>
            <a:r>
              <a:rPr lang="ar-IQ" dirty="0"/>
              <a:t>يعتمد الحجم الحقيقي للزيادات في الدخول على الميل الحدي للادخار، والذي يعرف بأنه تلك النسبة من الدخل الإضافي التي تدخر بدلاً من أن تنفق على شراء السلع والخدمات. فإذا كان الميل الحدي للادخار كبيراً فإن حجم ما سيعود من مبالغ للاقتصاد في كل دورة سيكون أقل مما كان في الدورة السابقة، وبذلك فإن أثر المضاعف سيكون قليلا ً</a:t>
            </a:r>
            <a:r>
              <a:rPr lang="ar-IQ" dirty="0" smtClean="0"/>
              <a:t>.</a:t>
            </a:r>
            <a:endParaRPr lang="ar-IQ" dirty="0"/>
          </a:p>
          <a:p>
            <a:pPr marL="0" indent="0">
              <a:buNone/>
            </a:pPr>
            <a:r>
              <a:rPr lang="ar-IQ" dirty="0"/>
              <a:t>إن قيمة المضاعف في اقتصاد مغلق ومن دون ضرائب هو كما </a:t>
            </a:r>
            <a:r>
              <a:rPr lang="ar-IQ" dirty="0" smtClean="0"/>
              <a:t>في </a:t>
            </a:r>
            <a:r>
              <a:rPr lang="ar-IQ" dirty="0"/>
              <a:t>المعادلة (2) </a:t>
            </a:r>
            <a:endParaRPr lang="ar-IQ" dirty="0" smtClean="0"/>
          </a:p>
          <a:p>
            <a:pPr marL="0" indent="0">
              <a:buNone/>
            </a:pPr>
            <a:r>
              <a:rPr lang="ar-IQ" dirty="0" smtClean="0"/>
              <a:t>أو </a:t>
            </a:r>
            <a:r>
              <a:rPr lang="ar-IQ" dirty="0"/>
              <a:t>كما في العادلة (3</a:t>
            </a:r>
            <a:r>
              <a:rPr lang="ar-IQ" dirty="0" smtClean="0"/>
              <a:t>).  </a:t>
            </a:r>
          </a:p>
          <a:p>
            <a:pPr marL="0" indent="0">
              <a:buNone/>
            </a:pPr>
            <a:r>
              <a:rPr lang="ar-IQ" dirty="0"/>
              <a:t>أما في حالة إدخال أثر الضرائب فإن مضاعف الإنفاق الحكومي سيكون كما في المعادلة (3</a:t>
            </a:r>
            <a:r>
              <a:rPr lang="ar-IQ" dirty="0" smtClean="0"/>
              <a:t>).</a:t>
            </a:r>
            <a:endParaRPr lang="ar-IQ" dirty="0"/>
          </a:p>
          <a:p>
            <a:pPr marL="0" indent="0">
              <a:buNone/>
            </a:pPr>
            <a:r>
              <a:rPr lang="ar-IQ" dirty="0"/>
              <a:t>معادلة (4</a:t>
            </a:r>
            <a:r>
              <a:rPr lang="ar-IQ" dirty="0" smtClean="0"/>
              <a:t>)    </a:t>
            </a:r>
            <a:endParaRPr lang="ar-IQ"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72852" y="4237557"/>
            <a:ext cx="2857500" cy="429977"/>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1393" y="5176409"/>
            <a:ext cx="2857500" cy="53340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87071" y="3728645"/>
            <a:ext cx="2857500" cy="723900"/>
          </a:xfrm>
          <a:prstGeom prst="rect">
            <a:avLst/>
          </a:prstGeom>
        </p:spPr>
      </p:pic>
    </p:spTree>
    <p:extLst>
      <p:ext uri="{BB962C8B-B14F-4D97-AF65-F5344CB8AC3E}">
        <p14:creationId xmlns:p14="http://schemas.microsoft.com/office/powerpoint/2010/main" val="82392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532164"/>
          </a:xfrm>
        </p:spPr>
        <p:txBody>
          <a:bodyPr>
            <a:normAutofit fontScale="90000"/>
          </a:bodyPr>
          <a:lstStyle/>
          <a:p>
            <a:r>
              <a:rPr lang="ar-IQ" dirty="0">
                <a:solidFill>
                  <a:schemeClr val="accent6">
                    <a:lumMod val="60000"/>
                    <a:lumOff val="40000"/>
                  </a:schemeClr>
                </a:solidFill>
                <a:latin typeface="Algerian" panose="04020705040A02060702" pitchFamily="82" charset="0"/>
              </a:rPr>
              <a:t>مضاعف العمالة </a:t>
            </a:r>
            <a:r>
              <a:rPr lang="en-US" dirty="0">
                <a:solidFill>
                  <a:schemeClr val="accent6">
                    <a:lumMod val="60000"/>
                    <a:lumOff val="40000"/>
                  </a:schemeClr>
                </a:solidFill>
                <a:latin typeface="Algerian" panose="04020705040A02060702" pitchFamily="82" charset="0"/>
              </a:rPr>
              <a:t>Employment multiplier</a:t>
            </a:r>
            <a:br>
              <a:rPr lang="en-US" dirty="0">
                <a:solidFill>
                  <a:schemeClr val="accent6">
                    <a:lumMod val="60000"/>
                    <a:lumOff val="40000"/>
                  </a:schemeClr>
                </a:solidFill>
                <a:latin typeface="Algerian" panose="04020705040A02060702" pitchFamily="82" charset="0"/>
              </a:rPr>
            </a:br>
            <a:endParaRPr lang="ar-IQ" dirty="0">
              <a:solidFill>
                <a:schemeClr val="accent6">
                  <a:lumMod val="60000"/>
                  <a:lumOff val="40000"/>
                </a:schemeClr>
              </a:solidFill>
              <a:latin typeface="Algerian" panose="04020705040A02060702" pitchFamily="82" charset="0"/>
            </a:endParaRPr>
          </a:p>
        </p:txBody>
      </p:sp>
      <p:sp>
        <p:nvSpPr>
          <p:cNvPr id="3" name="Content Placeholder 2"/>
          <p:cNvSpPr>
            <a:spLocks noGrp="1"/>
          </p:cNvSpPr>
          <p:nvPr>
            <p:ph idx="1"/>
          </p:nvPr>
        </p:nvSpPr>
        <p:spPr>
          <a:xfrm>
            <a:off x="685800" y="1296538"/>
            <a:ext cx="10820400" cy="4922148"/>
          </a:xfrm>
        </p:spPr>
        <p:txBody>
          <a:bodyPr/>
          <a:lstStyle/>
          <a:p>
            <a:pPr marL="0" indent="0">
              <a:buNone/>
            </a:pPr>
            <a:r>
              <a:rPr lang="ar-IQ" dirty="0">
                <a:solidFill>
                  <a:srgbClr val="000000"/>
                </a:solidFill>
                <a:latin typeface="Arial" panose="020B0604020202020204" pitchFamily="34" charset="0"/>
              </a:rPr>
              <a:t>يقيس مضاعف العمالة التغير الكلي في حجم العمالة، الناتج من تغير أولي في حجم قوة العمل. ونظراً لكون قيمة المضاعف كمية موجبة فإن الزيادة الكلية لابد وأن تكون أكبر من الزيادة الأولية الحاصلة في قوة العمل. وعموماً فإن الزيادة الكلية ستحسب بالطريقة الآتية:</a:t>
            </a:r>
          </a:p>
          <a:p>
            <a:pPr marL="0" indent="0">
              <a:buNone/>
            </a:pPr>
            <a:r>
              <a:rPr lang="ar-IQ" dirty="0">
                <a:solidFill>
                  <a:srgbClr val="000000"/>
                </a:solidFill>
                <a:latin typeface="Arial" panose="020B0604020202020204" pitchFamily="34" charset="0"/>
              </a:rPr>
              <a:t>الزيادة الكلية في حجم العمالة = مضاعف العمالة × الزيادة الأولية في العمالة</a:t>
            </a:r>
          </a:p>
          <a:p>
            <a:pPr marL="0" indent="0">
              <a:buNone/>
            </a:pPr>
            <a:r>
              <a:rPr lang="ar-IQ" dirty="0">
                <a:solidFill>
                  <a:srgbClr val="000000"/>
                </a:solidFill>
                <a:latin typeface="Arial" panose="020B0604020202020204" pitchFamily="34" charset="0"/>
              </a:rPr>
              <a:t>يمكن إيضاح ذلك بمثال بسيط: لو اٌُفترض أن إنشاء مشروع ما أوجد 500 فرصة عمل جديدة، وأن مضاعف العمالة في هذا القطاع يساوى 2.5 فإن الزيادة الكلية في عدد العاملين على مستوى الاقتصاد كله ستكون: 500 × 2.5 = 1250</a:t>
            </a:r>
          </a:p>
          <a:p>
            <a:pPr marL="0" indent="0">
              <a:buNone/>
            </a:pPr>
            <a:r>
              <a:rPr lang="ar-IQ" dirty="0">
                <a:solidFill>
                  <a:srgbClr val="000000"/>
                </a:solidFill>
                <a:latin typeface="Arial" panose="020B0604020202020204" pitchFamily="34" charset="0"/>
              </a:rPr>
              <a:t>هذا يعني أن زيادة أولية في حجم العمل مقدارها 500 فرصة عمل أدت وبفعل تأثير المضاعف إلى زيادة كلية في قوة العمل تقدر بـ 1250 وظيفة.</a:t>
            </a:r>
          </a:p>
          <a:p>
            <a:pPr marL="0" indent="0">
              <a:buNone/>
            </a:pPr>
            <a:endParaRPr lang="ar-IQ" dirty="0"/>
          </a:p>
        </p:txBody>
      </p:sp>
    </p:spTree>
    <p:extLst>
      <p:ext uri="{BB962C8B-B14F-4D97-AF65-F5344CB8AC3E}">
        <p14:creationId xmlns:p14="http://schemas.microsoft.com/office/powerpoint/2010/main" val="263422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627699"/>
          </a:xfrm>
        </p:spPr>
        <p:txBody>
          <a:bodyPr>
            <a:normAutofit fontScale="90000"/>
          </a:bodyPr>
          <a:lstStyle/>
          <a:p>
            <a:r>
              <a:rPr lang="ar-IQ" dirty="0" smtClean="0">
                <a:solidFill>
                  <a:schemeClr val="accent6">
                    <a:lumMod val="60000"/>
                    <a:lumOff val="40000"/>
                  </a:schemeClr>
                </a:solidFill>
                <a:latin typeface="Algerian" panose="04020705040A02060702" pitchFamily="82" charset="0"/>
              </a:rPr>
              <a:t>المضاعف </a:t>
            </a:r>
            <a:r>
              <a:rPr lang="ar-IQ" dirty="0">
                <a:solidFill>
                  <a:schemeClr val="accent6">
                    <a:lumMod val="60000"/>
                    <a:lumOff val="40000"/>
                  </a:schemeClr>
                </a:solidFill>
                <a:latin typeface="Algerian" panose="04020705040A02060702" pitchFamily="82" charset="0"/>
              </a:rPr>
              <a:t>والتخطيط الاقتصادي</a:t>
            </a:r>
            <a:r>
              <a:rPr lang="ar-IQ" dirty="0">
                <a:solidFill>
                  <a:srgbClr val="000000"/>
                </a:solidFill>
                <a:latin typeface="Arial" panose="020B0604020202020204" pitchFamily="34" charset="0"/>
              </a:rPr>
              <a:t/>
            </a:r>
            <a:br>
              <a:rPr lang="ar-IQ" dirty="0">
                <a:solidFill>
                  <a:srgbClr val="000000"/>
                </a:solidFill>
                <a:latin typeface="Arial" panose="020B0604020202020204" pitchFamily="34" charset="0"/>
              </a:rPr>
            </a:br>
            <a:endParaRPr lang="ar-IQ" dirty="0"/>
          </a:p>
        </p:txBody>
      </p:sp>
      <p:sp>
        <p:nvSpPr>
          <p:cNvPr id="3" name="Content Placeholder 2"/>
          <p:cNvSpPr>
            <a:spLocks noGrp="1"/>
          </p:cNvSpPr>
          <p:nvPr>
            <p:ph idx="1"/>
          </p:nvPr>
        </p:nvSpPr>
        <p:spPr>
          <a:xfrm>
            <a:off x="685800" y="1296538"/>
            <a:ext cx="10820400" cy="4922148"/>
          </a:xfrm>
        </p:spPr>
        <p:txBody>
          <a:bodyPr/>
          <a:lstStyle/>
          <a:p>
            <a:pPr marL="0" indent="0">
              <a:buNone/>
            </a:pPr>
            <a:r>
              <a:rPr lang="ar-IQ" dirty="0">
                <a:solidFill>
                  <a:srgbClr val="000000"/>
                </a:solidFill>
                <a:latin typeface="Arial" panose="020B0604020202020204" pitchFamily="34" charset="0"/>
              </a:rPr>
              <a:t>إن تحليل الأثر الاقتصادي من الوسائل المهمة للتنبؤ بآثار القرارات الاقتصادية المختلفة، سواء على مستوى الاقتصاد الكلي، أم على مستوى الإقليم، أم حتى على مستوى المدينة. إن هذا النوع من التحليل هو ما يستخدم في العادة لاقتفاء أثر ما يحدثه المضاعف في حالة حصول تغيير في نشاط اقتصادي ما.</a:t>
            </a:r>
          </a:p>
          <a:p>
            <a:pPr marL="0" indent="0">
              <a:buNone/>
            </a:pPr>
            <a:r>
              <a:rPr lang="ar-IQ" dirty="0">
                <a:solidFill>
                  <a:srgbClr val="000000"/>
                </a:solidFill>
                <a:latin typeface="Arial" panose="020B0604020202020204" pitchFamily="34" charset="0"/>
              </a:rPr>
              <a:t>إن مخططي الاقتصاد وكذلك رجال الاقتصاد لابد وأن تكون لديهم إجابات على العديد من الأسئلة التي تثار في هذا المجال. فعلى سبيل المثال «ما هو الإيراد الضريبي المتوقع من زيادة بمقدار 1٪ في ضريبة الدخل؟» أو «كم هي الزيادة التي ستتحقق في النشاطات الاقتصادية في حالة زيادة الإنفاق الاستهلاكي؟» أو «ما هو عدد الذين سيتم تسريحهم من أعمالهم في حالة إغلاق مشروع قائم حالياً؟».</a:t>
            </a:r>
          </a:p>
          <a:p>
            <a:pPr marL="0" indent="0">
              <a:buNone/>
            </a:pPr>
            <a:r>
              <a:rPr lang="ar-IQ" dirty="0">
                <a:solidFill>
                  <a:srgbClr val="000000"/>
                </a:solidFill>
                <a:latin typeface="Arial" panose="020B0604020202020204" pitchFamily="34" charset="0"/>
              </a:rPr>
              <a:t>إن الإجابة على تساؤلات كهذه وغيرها لا يمكن أن تتم إلا بمعرفة قيمة المضاعف، وتحديد مقدار ما يترتب على ذلك من أثار مباشرة وأثار غير مباشرة.</a:t>
            </a:r>
          </a:p>
          <a:p>
            <a:pPr marL="0" indent="0">
              <a:buNone/>
            </a:pPr>
            <a:endParaRPr lang="ar-IQ" dirty="0"/>
          </a:p>
        </p:txBody>
      </p:sp>
    </p:spTree>
    <p:extLst>
      <p:ext uri="{BB962C8B-B14F-4D97-AF65-F5344CB8AC3E}">
        <p14:creationId xmlns:p14="http://schemas.microsoft.com/office/powerpoint/2010/main" val="3816213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1999" cy="6858000"/>
          </a:xfrm>
        </p:spPr>
      </p:pic>
      <p:sp>
        <p:nvSpPr>
          <p:cNvPr id="5" name="TextBox 4"/>
          <p:cNvSpPr txBox="1"/>
          <p:nvPr/>
        </p:nvSpPr>
        <p:spPr>
          <a:xfrm rot="20268762">
            <a:off x="764274" y="2838734"/>
            <a:ext cx="3364659" cy="646331"/>
          </a:xfrm>
          <a:prstGeom prst="rect">
            <a:avLst/>
          </a:prstGeom>
          <a:solidFill>
            <a:schemeClr val="bg1"/>
          </a:solidFill>
        </p:spPr>
        <p:txBody>
          <a:bodyPr wrap="square" rtlCol="1">
            <a:spAutoFit/>
          </a:bodyPr>
          <a:lstStyle/>
          <a:p>
            <a:pPr algn="ctr" rtl="1"/>
            <a:r>
              <a:rPr lang="ar-IQ" sz="3600" dirty="0" smtClean="0">
                <a:latin typeface="Aldhabi" panose="01000000000000000000" pitchFamily="2" charset="-78"/>
                <a:cs typeface="Aldhabi" panose="01000000000000000000" pitchFamily="2" charset="-78"/>
              </a:rPr>
              <a:t>الى اللقاء في المحاضرة القادمة </a:t>
            </a:r>
            <a:endParaRPr lang="ar-IQ" sz="3600" dirty="0">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1760605594"/>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Vapor Trail</Template>
  <TotalTime>1359</TotalTime>
  <Words>493</Words>
  <Application>Microsoft Office PowerPoint</Application>
  <PresentationFormat>Widescreen</PresentationFormat>
  <Paragraphs>21</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Aldhabi</vt:lpstr>
      <vt:lpstr>Algerian</vt:lpstr>
      <vt:lpstr>Arial</vt:lpstr>
      <vt:lpstr>Century Gothic</vt:lpstr>
      <vt:lpstr>Times New Roman</vt:lpstr>
      <vt:lpstr>Vapor Trail</vt:lpstr>
      <vt:lpstr>نظرية المضاعف جزء ثاني</vt:lpstr>
      <vt:lpstr>مضاعف الإنفاق الحكومي government expenditure multiplier </vt:lpstr>
      <vt:lpstr>مضاعف العمالة Employment multiplier </vt:lpstr>
      <vt:lpstr>المضاعف والتخطيط الاقتصادي </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اثر السياحة في توفير فرص العمل</dc:title>
  <dc:creator>Maher</dc:creator>
  <cp:lastModifiedBy>Maher</cp:lastModifiedBy>
  <cp:revision>7</cp:revision>
  <dcterms:created xsi:type="dcterms:W3CDTF">2023-03-03T21:06:38Z</dcterms:created>
  <dcterms:modified xsi:type="dcterms:W3CDTF">2023-03-04T19:45:39Z</dcterms:modified>
</cp:coreProperties>
</file>