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90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90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023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87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175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4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11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3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0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9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9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75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2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6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8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4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mrsal.com/post/516971" TargetMode="External"/><Relationship Id="rId2" Type="http://schemas.openxmlformats.org/officeDocument/2006/relationships/hyperlink" Target="https://www.almrsal.com/post/8530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المهارات الصفات المطلوبة في العمل السياحي</a:t>
            </a:r>
            <a:endParaRPr lang="ar-IQ" dirty="0">
              <a:solidFill>
                <a:schemeClr val="accent6">
                  <a:lumMod val="60000"/>
                  <a:lumOff val="40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ar-IQ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اعداد</a:t>
            </a:r>
          </a:p>
          <a:p>
            <a:pPr algn="ctr"/>
            <a:r>
              <a:rPr lang="ar-IQ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أ.م.د. مها عبد الستار السامرائي</a:t>
            </a:r>
            <a:endParaRPr lang="ar-IQ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9469409">
            <a:off x="1678676" y="4311272"/>
            <a:ext cx="25184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المحاضرة اثنان وعشرون</a:t>
            </a:r>
            <a:endParaRPr lang="ar-IQ" sz="2800" dirty="0">
              <a:solidFill>
                <a:schemeClr val="accent3">
                  <a:lumMod val="60000"/>
                  <a:lumOff val="40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737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53216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المقدمة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537"/>
            <a:ext cx="10820400" cy="534992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ar-IQ" dirty="0">
                <a:solidFill>
                  <a:srgbClr val="2C2F34"/>
                </a:solidFill>
                <a:latin typeface="Noto Sans Kufi Arabic"/>
              </a:rPr>
              <a:t>نظرًا لتوفر الوظائف على نطاق واسع وتأثيرها الاقتصادي الإيجابي على المجتمعات المحلية تُعد السياحة مجال وصناعة في غاية الأهمية ، حيث إن العمل في مجال السياحة متنوع للغاية وسواء اخترت العمل في الفنادق أو المطاعم أو المشروبات أو الرحلات البحرية أو الأحداث أو الحياة الليلية ، فهناك المئات من الأدوار المعروضة حيث يختار الكثيرون البقاء في هذا القطاع على المدى الطويل و </a:t>
            </a:r>
            <a:r>
              <a:rPr lang="ar-IQ" dirty="0">
                <a:solidFill>
                  <a:srgbClr val="2080C7"/>
                </a:solidFill>
                <a:latin typeface="Noto Sans Kufi Arabic"/>
                <a:hlinkClick r:id="rId2"/>
              </a:rPr>
              <a:t>العمل</a:t>
            </a:r>
            <a:r>
              <a:rPr lang="ar-IQ" dirty="0">
                <a:solidFill>
                  <a:srgbClr val="2C2F34"/>
                </a:solidFill>
                <a:latin typeface="Noto Sans Kufi Arabic"/>
              </a:rPr>
              <a:t> على صعود السلم 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ar-IQ" dirty="0">
                <a:solidFill>
                  <a:srgbClr val="2C2F34"/>
                </a:solidFill>
                <a:latin typeface="Noto Sans Kufi Arabic"/>
              </a:rPr>
              <a:t>لكي تكون ناجحًا في </a:t>
            </a:r>
            <a:r>
              <a:rPr lang="ar-IQ" dirty="0">
                <a:solidFill>
                  <a:srgbClr val="2080C7"/>
                </a:solidFill>
                <a:latin typeface="Noto Sans Kufi Arabic"/>
                <a:hlinkClick r:id="rId3"/>
              </a:rPr>
              <a:t>قطاع السياحة</a:t>
            </a:r>
            <a:r>
              <a:rPr lang="ar-IQ" dirty="0">
                <a:solidFill>
                  <a:srgbClr val="2C2F34"/>
                </a:solidFill>
                <a:latin typeface="Noto Sans Kufi Arabic"/>
              </a:rPr>
              <a:t> فإن هناك مجموعة أساسية من المهارات التي ستحتاج إلى امتلاكها ، وبعد كل شيء فإن السياحة تدور حول تقديم الخدمة المتميزة وترك العملاء بابتسامة على وجوههم وهو دور لا يناسب الجميع بالضرورة ، لذلك لمساعدتك في تحديد ما إذا كان لديك ما يلزم لتخطي طريقك في هذا المجال قمنا بتجميع قائمة بالسمات الأساسية المطلوبة للعمل في المجال السياحي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452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00403"/>
          </a:xfrm>
        </p:spPr>
        <p:txBody>
          <a:bodyPr>
            <a:normAutofit fontScale="90000"/>
          </a:bodyPr>
          <a:lstStyle/>
          <a:p>
            <a:r>
              <a:rPr lang="ar-IQ" b="1" dirty="0">
                <a:solidFill>
                  <a:srgbClr val="000000"/>
                </a:solidFill>
                <a:latin typeface="Noto Sans Kufi Arabic"/>
              </a:rPr>
              <a:t>السمات الأساسية للعمل في المجال </a:t>
            </a:r>
            <a:r>
              <a:rPr lang="ar-IQ" b="1" dirty="0" smtClean="0">
                <a:solidFill>
                  <a:srgbClr val="000000"/>
                </a:solidFill>
                <a:latin typeface="Noto Sans Kufi Arabic"/>
              </a:rPr>
              <a:t>السياحي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1" y="1528550"/>
            <a:ext cx="11723426" cy="4690136"/>
          </a:xfrm>
        </p:spPr>
        <p:txBody>
          <a:bodyPr/>
          <a:lstStyle/>
          <a:p>
            <a:pPr algn="just"/>
            <a:r>
              <a:rPr lang="ar-IQ" b="1" dirty="0">
                <a:solidFill>
                  <a:srgbClr val="000000"/>
                </a:solidFill>
                <a:latin typeface="Noto Sans Kufi Arabic"/>
              </a:rPr>
              <a:t>مهارات خدمة العملاء</a:t>
            </a:r>
          </a:p>
          <a:p>
            <a:pPr marL="0" indent="0" algn="just">
              <a:buNone/>
            </a:pPr>
            <a:r>
              <a:rPr lang="ar-IQ" dirty="0">
                <a:solidFill>
                  <a:srgbClr val="2C2F34"/>
                </a:solidFill>
                <a:latin typeface="Noto Sans Kufi Arabic"/>
              </a:rPr>
              <a:t>قبل كل شيء الشيء الوحيد الذي يمكن أن يصنعك أو يقضي عليك في المجال السياحي هو قدرتك على تلبية توقعات العملاء ، وسواء أكنت تقدم مشروبات أو تدير فندقًا بالكامل ، فمن وظيفتك أن تضمن أن عملاءك يقضون وقتًا ممتعًا وأنهم ليس لديهم ما يدعو للقلق ، وفي الأساس خدمة العملاء تدور حول كونها إيجابية واستباقية ، حتى عندما تتعامل مع عميل صعب من المهم أن تبتسم وأن تكون مهذبًا وأن تظل محترفاً ، وبدلاً من ذلك في مناسبات معينة يمكن أن يكون الأمر كذلك حول الذهاب إلى هذا الميل الإضافي للضيف أو المستفيد ، وتذكر أنه كلما كانت التجربة التي تقدمها أكثر إيجابية ، كلما زاد احتمال تلقيك لتعليقات جيدة ونصيحة جيدة أيضًا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4168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55094"/>
            <a:ext cx="10820400" cy="5563592"/>
          </a:xfrm>
        </p:spPr>
        <p:txBody>
          <a:bodyPr>
            <a:normAutofit/>
          </a:bodyPr>
          <a:lstStyle/>
          <a:p>
            <a:r>
              <a:rPr lang="ar-IQ" dirty="0"/>
              <a:t>الوعي الثقافي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r>
              <a:rPr lang="ar-IQ" dirty="0"/>
              <a:t>في مجال السياحة ستكون نسبة كبيرة من العملاء الذين تواجههم وبالفعل الأشخاص الذين تعمل معهم من الخارج ، وهذا يعني العمل مع أشخاص من خلفيات ثقافية متنوعة ، ونتيجة لذلك تعتبر قدرتك على أن تكون مدركًا للوعي الثقافي والتكيف مع المواقف والقواعد التي تختلف عن قدراتك أمرًا ضروريًا لبناء مستقبل مهني ناجح ، ولن يشارك عملائك دائمًا نفس القيم وأنظمة المعتقدات والتصورات ، لذلك من المهم مراعاة ذلك عند محاولة مساعدتهم على الشعور براحة أكبر ، وكما هو الحال مع جميع العملاء فإن الهدف هو جعلهم سعداء للغاية بحيث يرغبون في العودة ، لذلك تأكد من أنك اتخذت كل التدابير المطلوبة أياً كانت .</a:t>
            </a:r>
          </a:p>
          <a:p>
            <a:pPr marL="0" indent="0">
              <a:buNone/>
            </a:pPr>
            <a:endParaRPr lang="ar-IQ" dirty="0"/>
          </a:p>
          <a:p>
            <a:r>
              <a:rPr lang="ar-IQ" dirty="0"/>
              <a:t>مهارات التواصل</a:t>
            </a:r>
          </a:p>
          <a:p>
            <a:pPr marL="0" indent="0">
              <a:buNone/>
            </a:pPr>
            <a:r>
              <a:rPr lang="ar-IQ" dirty="0"/>
              <a:t>تحظى مهارات الاتصال القوية بتقدير كبير في كل صناعة ، ولكن خصوصًا في مجال السياحة ، لأنه كل يوم سوف تتعامل مع أشخاص من مجموعة متنوعة من الخلفيات والأعمار والقوميات والأمزجة ، لذلك من المهم أن تتمكن من التواصل بطريقة واضحة ومفهومة على حد سواء ، وكذلك تمثل العلامة التجارية لصاحب العمل ، كما ذكرنا من قبل فأنت تريد أن يعود عملائك لذلك فإن القدرة على بناء العلاقات وتطويرها يمكن أن تحدث فرقًا كبيرًا ، ومن المهم أيضًا أن تكون قادرًا على التواصل بوضوح مع زملائك من الموظفين ، لا سيما في البيئات المزدحمة ذات الضغط العالي مثل المطابخ أو النوادي الليلية حيث العمل الجماعي الفعال وهو أمر بالغ الأهمية .</a:t>
            </a:r>
          </a:p>
        </p:txBody>
      </p:sp>
    </p:spTree>
    <p:extLst>
      <p:ext uri="{BB962C8B-B14F-4D97-AF65-F5344CB8AC3E}">
        <p14:creationId xmlns:p14="http://schemas.microsoft.com/office/powerpoint/2010/main" val="1839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436728"/>
            <a:ext cx="11342427" cy="6237027"/>
          </a:xfrm>
        </p:spPr>
        <p:txBody>
          <a:bodyPr/>
          <a:lstStyle/>
          <a:p>
            <a:r>
              <a:rPr lang="ar-IQ" dirty="0"/>
              <a:t>القيام بمهام متعددة</a:t>
            </a:r>
          </a:p>
          <a:p>
            <a:pPr marL="0" indent="0">
              <a:buNone/>
            </a:pPr>
            <a:r>
              <a:rPr lang="ar-IQ" dirty="0"/>
              <a:t>أحد الأسباب وراء صعوبة العمل في السياحة هو أنها دائمًا ما تكون محمومة ، وفي معظم الحالات لا يوجد شيء هادئ في المكتب ، وبالتالي فإن القدرة على القيام بالمهام المتعددة والتعامل مع العديد من المهام في وقت واحد ستخدمك جيدًا ، وهذا يعني تعلم كيفية تحديد الأولويات وإدارة وقتك بشكل فعال ، في حين ستحتاج أيضًا إلى أن تكون قادرًا على التعامل مع الضغط والهدوء عندما تعم الفوضى ، حتى لو كان مجرد دور غير متفرغ أثناء دراستك ، فهذه هي المهارات الأساسية التي يتم البحث عنها بشدة في أي مكان عمل .</a:t>
            </a:r>
          </a:p>
          <a:p>
            <a:pPr marL="0" indent="0">
              <a:buNone/>
            </a:pPr>
            <a:endParaRPr lang="ar-IQ" dirty="0"/>
          </a:p>
          <a:p>
            <a:r>
              <a:rPr lang="ar-IQ" dirty="0"/>
              <a:t>التحلي بأخلاقيات العمل</a:t>
            </a:r>
          </a:p>
          <a:p>
            <a:pPr marL="0" indent="0">
              <a:buNone/>
            </a:pPr>
            <a:r>
              <a:rPr lang="ar-IQ" dirty="0"/>
              <a:t>إذا كنت ستعمل في مجال السياحة فبغض النظر عن دورك ، سيتعين عليك العمل بجد. من المحتمل أنك ستظل على قدميك معظم الوقت ، وتعمل نوبات طويلة مقابل مكافأة قليلة وكل ذلك مع الحفاظ على واجهة مبهجة وودودة أمام العملاء .</a:t>
            </a:r>
          </a:p>
          <a:p>
            <a:pPr marL="0" indent="0">
              <a:buNone/>
            </a:pPr>
            <a:endParaRPr lang="ar-IQ" dirty="0"/>
          </a:p>
          <a:p>
            <a:r>
              <a:rPr lang="ar-IQ" dirty="0"/>
              <a:t>مهارات اللغة</a:t>
            </a:r>
          </a:p>
          <a:p>
            <a:pPr marL="0" indent="0">
              <a:buNone/>
            </a:pPr>
            <a:r>
              <a:rPr lang="ar-IQ" dirty="0"/>
              <a:t>على الرغم من أن المهارات اللغوية ليست ضرورية بالضرورة ، فإنها تعد مكافأة كبيرة في هذا المجال لأنها تتيح لك التواصل مع مجموعة واسعة من العملاء ، وإنها مفيدة بشكل خاص إذا كنت ترغب في العمل في قطاع السياحة ، حيث تكون معرفتك باللغات مفيدة بشكل شخصي يوميًا ، كما أن المهارات اللغوية يمكن أن تفيد حياتك المهنية على المدى الطويل أيضًا ، وإذا كنت تتحدث الفرنسية على سبيل المثال فيمكن أن تكون هناك عمليات وفرص إدارية متاحة لك على مستوى أعلى ، مثل دور الاتصال بالعملاء أو إدارة العلاقات ، وفي الواقع تعتبر اللغات ميزة إضافية في أي صناعة </a:t>
            </a:r>
          </a:p>
        </p:txBody>
      </p:sp>
    </p:spTree>
    <p:extLst>
      <p:ext uri="{BB962C8B-B14F-4D97-AF65-F5344CB8AC3E}">
        <p14:creationId xmlns:p14="http://schemas.microsoft.com/office/powerpoint/2010/main" val="381313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91320"/>
            <a:ext cx="10820400" cy="5727366"/>
          </a:xfrm>
        </p:spPr>
        <p:txBody>
          <a:bodyPr/>
          <a:lstStyle/>
          <a:p>
            <a:pPr algn="just"/>
            <a:r>
              <a:rPr lang="ar-IQ" b="1" dirty="0">
                <a:solidFill>
                  <a:srgbClr val="000000"/>
                </a:solidFill>
                <a:latin typeface="Noto Sans Kufi Arabic"/>
              </a:rPr>
              <a:t>التعامل بطريقة احترافية</a:t>
            </a:r>
          </a:p>
          <a:p>
            <a:pPr marL="0" indent="0" algn="just">
              <a:buNone/>
            </a:pPr>
            <a:r>
              <a:rPr lang="ar-IQ" dirty="0">
                <a:solidFill>
                  <a:srgbClr val="2C2F34"/>
                </a:solidFill>
                <a:latin typeface="Noto Sans Kufi Arabic"/>
              </a:rPr>
              <a:t>يعتمد معظم أرباب العمل في قطاع الضيافة على الموظفين الذين يواجهون العملاء لدعم سمعة علامتهم التجارية ، لذلك من المهم في جميع الأوقات أن تظل محترفًا للغاية ، وعادةً ما يعني ذلك أن تبدو مرتبًا وأنيقًا وأنك في الوقت المناسب لتحولاتك وأنك لا تقبض على فعل أي شيء لا يجب عليك فعله ، مثل التدخين خارج المدخل الرئيسي أو عدم غسل يديك قبل تناول الطعام ، وهذا يعني أيضًا الحفاظ على هدوئك وعدم التفاعل بشكل سلبي عند التعامل مع عميل غاضب وخاصة في نهاية فترة طويلة ومتعبة .</a:t>
            </a:r>
          </a:p>
          <a:p>
            <a:pPr algn="just"/>
            <a:r>
              <a:rPr lang="ar-IQ" b="1" dirty="0">
                <a:solidFill>
                  <a:srgbClr val="000000"/>
                </a:solidFill>
                <a:latin typeface="Noto Sans Kufi Arabic"/>
              </a:rPr>
              <a:t>مهارات العمل الجماعي</a:t>
            </a:r>
          </a:p>
          <a:p>
            <a:pPr marL="0" indent="0" algn="just">
              <a:buNone/>
            </a:pPr>
            <a:r>
              <a:rPr lang="ar-IQ" dirty="0">
                <a:solidFill>
                  <a:srgbClr val="2C2F34"/>
                </a:solidFill>
                <a:latin typeface="Noto Sans Kufi Arabic"/>
              </a:rPr>
              <a:t>في صناعة السياحة بغض النظر عن دورك سوف تكون دائمًا واحدًا فقط من كبار السن في جهاز أكبر ، وسواء أكان داخل قسم معين من الفنادق أو في مطبخ مزدحم أو كجزء من موظفي البار ، فأنت بحاجة إلى أن تكون قادرًا على العمل بشكل جيد مع الآخرين ، خاصةً خلال فترات الازدحام ، وبالنظر إلى معدل دوران مرتفع داخل الصناعة وهذا يمكن أن يكون تحديا ، وبعد كل شيء يجب عليك التكيف مع الوجوه الجديدة باستمرار وبناء علاقات من الصفر من جديد ، ولكن إذا كنت لا تعمل بسلاسة في الاتحاد فيمكن أن تبدأ العملية بأكملها في اتجاه الفشل وهو أمر سيء للعملاء ولصاحب العمل .</a:t>
            </a:r>
            <a:endParaRPr lang="ar-IQ" b="0" i="0" dirty="0">
              <a:solidFill>
                <a:srgbClr val="2C2F34"/>
              </a:solidFill>
              <a:effectLst/>
              <a:latin typeface="Noto Sans Kufi Arabic"/>
            </a:endParaRPr>
          </a:p>
        </p:txBody>
      </p:sp>
    </p:spTree>
    <p:extLst>
      <p:ext uri="{BB962C8B-B14F-4D97-AF65-F5344CB8AC3E}">
        <p14:creationId xmlns:p14="http://schemas.microsoft.com/office/powerpoint/2010/main" val="132504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2388"/>
            <a:ext cx="10820400" cy="5536297"/>
          </a:xfrm>
        </p:spPr>
        <p:txBody>
          <a:bodyPr/>
          <a:lstStyle/>
          <a:p>
            <a:r>
              <a:rPr lang="ar-IQ" dirty="0"/>
              <a:t>مهارات حل المشاكل</a:t>
            </a:r>
          </a:p>
          <a:p>
            <a:pPr marL="0" indent="0">
              <a:buNone/>
            </a:pPr>
            <a:r>
              <a:rPr lang="ar-IQ" dirty="0"/>
              <a:t>مرة أخرى هذه مهارة ذات قيمة عالية في أي صناعة خاصة في حسن السياحة ، فإن القدرة على التفكير وحل المشكلات بسرعة يمكن أن توفر على نفسك الكثير من المتاعب المحتملة ، على سبيل المثال إذا اشتكى ضيف من غرفته ، يمكنك أن تقدم له مشروبات مجانية في البار أثناء انتظار وصول ضيف آخر ، وهذا يجعل العميل سعيدًا ويترك انطباعًا جيدًا عن الفندق ويوفر لك مشكلة أي صراع محتمل ، وبدلاً من ذلك إذا كان لدى العميل متطلبات غذائية محددة للغاية ، فيمكنك استشارة الطاهي بالنيابة عنهم لتقديم حل بديل مخصص ، وتذكر أسهل طريقة لإبقاء العملاء سعداء هي توفير حلول لمشاكلهم ، لذلك إذا كنت سباقا وحريصًا على حل المشكلات فقد تكون السياحة مناسبة لك .</a:t>
            </a:r>
          </a:p>
          <a:p>
            <a:pPr marL="0" indent="0">
              <a:buNone/>
            </a:pPr>
            <a:endParaRPr lang="ar-IQ" dirty="0"/>
          </a:p>
          <a:p>
            <a:r>
              <a:rPr lang="ar-IQ" dirty="0"/>
              <a:t>ضرورة الانتباه إلى التفاصيل</a:t>
            </a:r>
          </a:p>
          <a:p>
            <a:pPr marL="0" indent="0">
              <a:buNone/>
            </a:pPr>
            <a:r>
              <a:rPr lang="ar-IQ" dirty="0"/>
              <a:t>على الرغم من أن اهتمامك بالمهارات التفصيلية لن يجعل أو يكسر مهنتك في مجال السياحة ، إلا أن هناك أوقاتًا يمكن أن تكون في متناول اليد فيها ، وسواء أكان اكتشاف أخطاء إدارية في مكتب الاستقبال أو لاحظ أن عنصرًا معينًا تجاوز أفضل ما عنده في المطبخ ، فهو الأشياء الصغيرة التي يمكن أن تحدث فرقًا كبيرًا ، ويمكن أن يساعدك أيضًا على تطوير العلاقات مع العملاء وتوفير تجربة أكثر إيجابية بشكل عام ، على سبيل المثال اقتراح مشروب معين لمرافقة الطبق ، وتذكر كيف يفضل عميل معين صنع مشروبه ، أو حتى ملاحظة أن شخصًا ما يكافح من أجل حمل أمتعته وتقديم المساعدة كلها تفاصيل صغيرة قد تترك انطباعًا كبيرًا على الزبائن</a:t>
            </a:r>
          </a:p>
        </p:txBody>
      </p:sp>
    </p:spTree>
    <p:extLst>
      <p:ext uri="{BB962C8B-B14F-4D97-AF65-F5344CB8AC3E}">
        <p14:creationId xmlns:p14="http://schemas.microsoft.com/office/powerpoint/2010/main" val="100998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5" name="TextBox 4"/>
          <p:cNvSpPr txBox="1"/>
          <p:nvPr/>
        </p:nvSpPr>
        <p:spPr>
          <a:xfrm rot="20268762">
            <a:off x="764274" y="2838734"/>
            <a:ext cx="336465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IQ" sz="36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الى اللقاء في المحاضرة القادمة </a:t>
            </a:r>
            <a:endParaRPr lang="ar-IQ" sz="3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06055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1333</TotalTime>
  <Words>1184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Aldhabi</vt:lpstr>
      <vt:lpstr>Arial</vt:lpstr>
      <vt:lpstr>Century Gothic</vt:lpstr>
      <vt:lpstr>Noto Sans Kufi Arabic</vt:lpstr>
      <vt:lpstr>Times New Roman</vt:lpstr>
      <vt:lpstr>Vapor Trail</vt:lpstr>
      <vt:lpstr>المهارات الصفات المطلوبة في العمل السياحي</vt:lpstr>
      <vt:lpstr>المقدمة</vt:lpstr>
      <vt:lpstr>السمات الأساسية للعمل في المجال السياحي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اثر السياحة في توفير فرص العمل</dc:title>
  <dc:creator>Maher</dc:creator>
  <cp:lastModifiedBy>Maher</cp:lastModifiedBy>
  <cp:revision>3</cp:revision>
  <dcterms:created xsi:type="dcterms:W3CDTF">2023-03-03T21:06:38Z</dcterms:created>
  <dcterms:modified xsi:type="dcterms:W3CDTF">2023-03-04T19:20:28Z</dcterms:modified>
</cp:coreProperties>
</file>