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90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E18B5E-E9EE-4B43-99C4-70A302BB4F11}"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497691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E18B5E-E9EE-4B43-99C4-70A302BB4F11}"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140115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E18B5E-E9EE-4B43-99C4-70A302BB4F11}"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56751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E18B5E-E9EE-4B43-99C4-70A302BB4F11}"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4163971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E18B5E-E9EE-4B43-99C4-70A302BB4F11}" type="datetimeFigureOut">
              <a:rPr lang="ar-IQ" smtClean="0"/>
              <a:t>04/07/1444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136585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E18B5E-E9EE-4B43-99C4-70A302BB4F11}"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1703325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E18B5E-E9EE-4B43-99C4-70A302BB4F11}" type="datetimeFigureOut">
              <a:rPr lang="ar-IQ" smtClean="0"/>
              <a:t>04/07/1444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335825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E18B5E-E9EE-4B43-99C4-70A302BB4F11}" type="datetimeFigureOut">
              <a:rPr lang="ar-IQ" smtClean="0"/>
              <a:t>04/07/1444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491466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E18B5E-E9EE-4B43-99C4-70A302BB4F11}" type="datetimeFigureOut">
              <a:rPr lang="ar-IQ" smtClean="0"/>
              <a:t>04/07/1444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1016468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E18B5E-E9EE-4B43-99C4-70A302BB4F11}"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48904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E18B5E-E9EE-4B43-99C4-70A302BB4F11}" type="datetimeFigureOut">
              <a:rPr lang="ar-IQ" smtClean="0"/>
              <a:t>04/07/1444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527A7D8-78BC-4439-8CF0-991E82329869}" type="slidenum">
              <a:rPr lang="ar-IQ" smtClean="0"/>
              <a:t>‹#›</a:t>
            </a:fld>
            <a:endParaRPr lang="ar-IQ"/>
          </a:p>
        </p:txBody>
      </p:sp>
    </p:spTree>
    <p:extLst>
      <p:ext uri="{BB962C8B-B14F-4D97-AF65-F5344CB8AC3E}">
        <p14:creationId xmlns:p14="http://schemas.microsoft.com/office/powerpoint/2010/main" val="2584467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E18B5E-E9EE-4B43-99C4-70A302BB4F11}" type="datetimeFigureOut">
              <a:rPr lang="ar-IQ" smtClean="0"/>
              <a:t>04/07/1444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7A7D8-78BC-4439-8CF0-991E82329869}" type="slidenum">
              <a:rPr lang="ar-IQ" smtClean="0"/>
              <a:t>‹#›</a:t>
            </a:fld>
            <a:endParaRPr lang="ar-IQ"/>
          </a:p>
        </p:txBody>
      </p:sp>
    </p:spTree>
    <p:extLst>
      <p:ext uri="{BB962C8B-B14F-4D97-AF65-F5344CB8AC3E}">
        <p14:creationId xmlns:p14="http://schemas.microsoft.com/office/powerpoint/2010/main" val="125604471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26173" y="1760562"/>
            <a:ext cx="5932227" cy="1394560"/>
          </a:xfrm>
          <a:noFill/>
        </p:spPr>
        <p:txBody>
          <a:bodyPr>
            <a:normAutofit fontScale="90000"/>
          </a:bodyPr>
          <a:lstStyle/>
          <a:p>
            <a:r>
              <a:rPr lang="ar-IQ" dirty="0" smtClean="0">
                <a:solidFill>
                  <a:schemeClr val="bg1"/>
                </a:solidFill>
                <a:latin typeface="Aldhabi" panose="01000000000000000000" pitchFamily="2" charset="-78"/>
                <a:cs typeface="Aldhabi" panose="01000000000000000000" pitchFamily="2" charset="-78"/>
              </a:rPr>
              <a:t>مبادئ السياحة </a:t>
            </a:r>
            <a:br>
              <a:rPr lang="ar-IQ" dirty="0" smtClean="0">
                <a:solidFill>
                  <a:schemeClr val="bg1"/>
                </a:solidFill>
                <a:latin typeface="Aldhabi" panose="01000000000000000000" pitchFamily="2" charset="-78"/>
                <a:cs typeface="Aldhabi" panose="01000000000000000000" pitchFamily="2" charset="-78"/>
              </a:rPr>
            </a:br>
            <a:r>
              <a:rPr lang="ar-IQ" dirty="0" smtClean="0">
                <a:solidFill>
                  <a:schemeClr val="bg1"/>
                </a:solidFill>
                <a:latin typeface="Aldhabi" panose="01000000000000000000" pitchFamily="2" charset="-78"/>
                <a:cs typeface="Aldhabi" panose="01000000000000000000" pitchFamily="2" charset="-78"/>
              </a:rPr>
              <a:t>المرحلة الاولى/ صباحي- مسائي</a:t>
            </a:r>
            <a:br>
              <a:rPr lang="ar-IQ" dirty="0" smtClean="0">
                <a:solidFill>
                  <a:schemeClr val="bg1"/>
                </a:solidFill>
                <a:latin typeface="Aldhabi" panose="01000000000000000000" pitchFamily="2" charset="-78"/>
                <a:cs typeface="Aldhabi" panose="01000000000000000000" pitchFamily="2" charset="-78"/>
              </a:rPr>
            </a:br>
            <a:r>
              <a:rPr lang="ar-IQ" dirty="0" smtClean="0">
                <a:solidFill>
                  <a:schemeClr val="bg1"/>
                </a:solidFill>
                <a:latin typeface="Aldhabi" panose="01000000000000000000" pitchFamily="2" charset="-78"/>
                <a:cs typeface="Aldhabi" panose="01000000000000000000" pitchFamily="2" charset="-78"/>
              </a:rPr>
              <a:t>المحاضرة الثامنة عشر</a:t>
            </a:r>
            <a:br>
              <a:rPr lang="ar-IQ" dirty="0" smtClean="0">
                <a:solidFill>
                  <a:schemeClr val="bg1"/>
                </a:solidFill>
                <a:latin typeface="Aldhabi" panose="01000000000000000000" pitchFamily="2" charset="-78"/>
                <a:cs typeface="Aldhabi" panose="01000000000000000000" pitchFamily="2" charset="-78"/>
              </a:rPr>
            </a:br>
            <a:r>
              <a:rPr lang="ar-IQ" dirty="0" smtClean="0">
                <a:solidFill>
                  <a:schemeClr val="bg1"/>
                </a:solidFill>
                <a:latin typeface="Aldhabi" panose="01000000000000000000" pitchFamily="2" charset="-78"/>
                <a:cs typeface="Aldhabi" panose="01000000000000000000" pitchFamily="2" charset="-78"/>
              </a:rPr>
              <a:t>العوامل السلبية</a:t>
            </a:r>
            <a:endParaRPr lang="ar-IQ" dirty="0">
              <a:solidFill>
                <a:schemeClr val="bg1"/>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a:xfrm>
            <a:off x="-1956179" y="4874739"/>
            <a:ext cx="9144000" cy="1655762"/>
          </a:xfrm>
        </p:spPr>
        <p:txBody>
          <a:bodyPr>
            <a:normAutofit fontScale="92500" lnSpcReduction="20000"/>
          </a:bodyPr>
          <a:lstStyle/>
          <a:p>
            <a:r>
              <a:rPr lang="ar-IQ" sz="5400" dirty="0" smtClean="0">
                <a:solidFill>
                  <a:schemeClr val="tx1">
                    <a:lumMod val="95000"/>
                    <a:lumOff val="5000"/>
                  </a:schemeClr>
                </a:solidFill>
                <a:latin typeface="Aldhabi" panose="01000000000000000000" pitchFamily="2" charset="-78"/>
                <a:cs typeface="Aldhabi" panose="01000000000000000000" pitchFamily="2" charset="-78"/>
              </a:rPr>
              <a:t>إعداد</a:t>
            </a:r>
          </a:p>
          <a:p>
            <a:pPr lvl="0">
              <a:lnSpc>
                <a:spcPct val="100000"/>
              </a:lnSpc>
              <a:spcBef>
                <a:spcPts val="800"/>
              </a:spcBef>
            </a:pPr>
            <a:r>
              <a:rPr lang="ar-IQ" sz="4800" b="1" cap="all" spc="400" dirty="0">
                <a:solidFill>
                  <a:prstClr val="black"/>
                </a:solidFill>
                <a:latin typeface="Aldhabi" pitchFamily="2" charset="-78"/>
                <a:ea typeface="+mj-ea"/>
                <a:cs typeface="Aldhabi" pitchFamily="2" charset="-78"/>
              </a:rPr>
              <a:t>م.د . عادل عبد الرحمن مزعل</a:t>
            </a:r>
          </a:p>
          <a:p>
            <a:r>
              <a:rPr lang="ar-IQ" dirty="0" smtClean="0"/>
              <a:t> </a:t>
            </a:r>
            <a:endParaRPr lang="ar-IQ" dirty="0" smtClean="0"/>
          </a:p>
          <a:p>
            <a:endParaRPr lang="ar-IQ" dirty="0"/>
          </a:p>
        </p:txBody>
      </p:sp>
    </p:spTree>
    <p:extLst>
      <p:ext uri="{BB962C8B-B14F-4D97-AF65-F5344CB8AC3E}">
        <p14:creationId xmlns:p14="http://schemas.microsoft.com/office/powerpoint/2010/main" val="1057997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IQ" sz="8800" dirty="0" smtClean="0">
                <a:solidFill>
                  <a:srgbClr val="FF0000"/>
                </a:solidFill>
                <a:latin typeface="Aldhabi" panose="01000000000000000000" pitchFamily="2" charset="-78"/>
                <a:cs typeface="Aldhabi" panose="01000000000000000000" pitchFamily="2" charset="-78"/>
              </a:rPr>
              <a:t>العوامل السلبية</a:t>
            </a:r>
            <a:endParaRPr lang="ar-IQ" sz="8800"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122830" y="1825624"/>
            <a:ext cx="12069170" cy="4820835"/>
          </a:xfrm>
        </p:spPr>
        <p:txBody>
          <a:bodyPr>
            <a:normAutofit fontScale="85000" lnSpcReduction="10000"/>
          </a:bodyPr>
          <a:lstStyle/>
          <a:p>
            <a:pPr marL="0" indent="0" algn="just" rtl="1">
              <a:buNone/>
            </a:pPr>
            <a:r>
              <a:rPr lang="ar-IQ" dirty="0" smtClean="0"/>
              <a:t>النوع الثاني من العوامل المؤثرة على تطور السياحة الدولية هي العوامل السلبية وهي أيضا مجموعة العوامل الاقتصادية والاجتماعية والتي لها تأثيرات سالبة على نمو السياحة فهي تؤدي إلى وقف السفر أو عرقلته بعض الوقت وبالنتيجة توقف النمو وتعرقله خلال ذلك الوقت . ومن أهم هذه العوامل هي</a:t>
            </a:r>
          </a:p>
          <a:p>
            <a:pPr marL="0" indent="0" algn="just" rtl="1">
              <a:buNone/>
            </a:pPr>
            <a:r>
              <a:rPr lang="ar-IQ" dirty="0" smtClean="0"/>
              <a:t>1- الحروب والأزمات السياسية والاقتصادية تعد الحرب سرطان السياحة فمن أهم أهداف السائح في رحلته هو الراحة والاستجمام وهذا لا يتحقق إذا ما حدث أي عامل يؤدي إلى زعزعة الأمن على المستوى العالمي أو على مناطق القصد . إن أحداث الحادي عشر من أيلول أدت إلى نقص في السياح الدوليين بنسبة 24 في الدولة نفسها والى 30 في منطقة الشرق الأوسط و 35 في إفريقيا و 10.0 في إقليم شرق آسيا والمحيط الهادي و 60 في دول أوروبا و 24 في دول جنوب آسيا .</a:t>
            </a:r>
          </a:p>
          <a:p>
            <a:pPr marL="0" indent="0" algn="just" rtl="1">
              <a:buNone/>
            </a:pPr>
            <a:r>
              <a:rPr lang="ar-IQ" dirty="0" smtClean="0"/>
              <a:t>2- انتشار الأمراض الوبائية : اومن أخطر الأمراض الوبائية التي أثرت على السياحة الدولية هو مرض </a:t>
            </a:r>
            <a:r>
              <a:rPr lang="en-US" dirty="0" smtClean="0"/>
              <a:t>  SARS ) </a:t>
            </a:r>
            <a:r>
              <a:rPr lang="ar-IQ" dirty="0" smtClean="0"/>
              <a:t>) أو الالتهاب الرئوي الحاد غير النمطي وقد سبب هذا المرض نقصا في السياحة الدولية مقداره     ( 9.0 % ) عام 2003 كما أدى إلى نقص في النقل الجوي مقداره ( 11.0% ) إضافة إلى الأمراض الوبائية الأخرى كنقص المناعة ومرض انفلونزا الطيور .</a:t>
            </a:r>
          </a:p>
          <a:p>
            <a:pPr marL="0" indent="0" algn="just" rtl="1">
              <a:buNone/>
            </a:pPr>
            <a:r>
              <a:rPr lang="ar-IQ" dirty="0" smtClean="0"/>
              <a:t>3-الكوارث الطبيعية ومنها الزلازل وكان آخرها زلزال سونامي والذي دمر كثيرا من شواطئ جنوب شرق آسيا والتي تعد من أهم مصادر السياحة في ذلك الإقليم ، وكذلك الأعاصير من نوع التورنادو والذي دمر مدينة أورليانز</a:t>
            </a:r>
            <a:r>
              <a:rPr lang="ar-IQ" dirty="0">
                <a:solidFill>
                  <a:prstClr val="black"/>
                </a:solidFill>
              </a:rPr>
              <a:t> في الولايات المتحدة ، إضافة إلى حرائق الغابات والفيضانات خاسة تمكن الناتجة عن الأمطار الغزيرة كما حدث أخيرا في اليمن</a:t>
            </a:r>
            <a:r>
              <a:rPr lang="ar-IQ" dirty="0" smtClean="0"/>
              <a:t> </a:t>
            </a:r>
            <a:endParaRPr lang="ar-IQ" dirty="0"/>
          </a:p>
        </p:txBody>
      </p:sp>
    </p:spTree>
    <p:extLst>
      <p:ext uri="{BB962C8B-B14F-4D97-AF65-F5344CB8AC3E}">
        <p14:creationId xmlns:p14="http://schemas.microsoft.com/office/powerpoint/2010/main" val="515220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90469"/>
          </a:xfrm>
        </p:spPr>
        <p:txBody>
          <a:bodyPr>
            <a:normAutofit/>
          </a:bodyPr>
          <a:lstStyle/>
          <a:p>
            <a:pPr algn="r" rtl="1"/>
            <a:r>
              <a:rPr lang="ar-IQ" sz="4800" dirty="0">
                <a:solidFill>
                  <a:srgbClr val="FF0000"/>
                </a:solidFill>
                <a:latin typeface="Aldhabi" panose="01000000000000000000" pitchFamily="2" charset="-78"/>
                <a:ea typeface="+mn-ea"/>
                <a:cs typeface="Aldhabi" panose="01000000000000000000" pitchFamily="2" charset="-78"/>
              </a:rPr>
              <a:t>اقاليم السياحة الدولية</a:t>
            </a:r>
            <a:endParaRPr lang="ar-IQ" sz="4800"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838200" y="1378424"/>
            <a:ext cx="11076296" cy="4798539"/>
          </a:xfrm>
        </p:spPr>
        <p:txBody>
          <a:bodyPr>
            <a:normAutofit/>
          </a:bodyPr>
          <a:lstStyle/>
          <a:p>
            <a:pPr marL="0" indent="0" algn="r" rtl="1">
              <a:buNone/>
            </a:pPr>
            <a:r>
              <a:rPr lang="ar-IQ" dirty="0" smtClean="0"/>
              <a:t>منظمة السياحة العالمية قسمت العالم إلى خمسة أقاليم للسياحة حسب عدد السياح الواصلين إلى كل إقليم ومقدار الحصة السوقية لذلك الاقليم . وهذه الأقاليم هي</a:t>
            </a:r>
          </a:p>
          <a:p>
            <a:pPr marL="0" indent="0" algn="r" rtl="1">
              <a:buNone/>
            </a:pPr>
            <a:r>
              <a:rPr lang="ar-IQ" dirty="0" smtClean="0"/>
              <a:t>أولا : الإقليم الأوروبي : ويشمل دول قارة أوروبا . </a:t>
            </a:r>
          </a:p>
          <a:p>
            <a:pPr marL="0" indent="0" algn="r" rtl="1">
              <a:buNone/>
            </a:pPr>
            <a:r>
              <a:rPr lang="ar-IQ" dirty="0" smtClean="0"/>
              <a:t>ثانيا : الإقليم الأمريكي : ويشمل دول أمريكا الشمالية والوسطى والجنوبية </a:t>
            </a:r>
          </a:p>
          <a:p>
            <a:pPr marL="0" indent="0" algn="r" rtl="1">
              <a:buNone/>
            </a:pPr>
            <a:r>
              <a:rPr lang="ar-IQ" dirty="0" smtClean="0"/>
              <a:t>ثالثا : إقليم جنوب شرق آسيا والهادي : ويشمل دول جنوب شرق آسيا والمحيط الهادي وجزر الأقيانوس </a:t>
            </a:r>
          </a:p>
          <a:p>
            <a:pPr marL="0" indent="0" algn="r" rtl="1">
              <a:buNone/>
            </a:pPr>
            <a:r>
              <a:rPr lang="ar-IQ" dirty="0" smtClean="0"/>
              <a:t>رابعا : إقليم إفريقيا : ويشمل دول إفريقيا جنوب الصحراء . </a:t>
            </a:r>
          </a:p>
          <a:p>
            <a:pPr marL="0" indent="0" algn="r" rtl="1">
              <a:buNone/>
            </a:pPr>
            <a:r>
              <a:rPr lang="ar-IQ" dirty="0" smtClean="0"/>
              <a:t> خامسا : إقليم الشرق الأوسط : ويشمل الدول العربية . </a:t>
            </a:r>
          </a:p>
          <a:p>
            <a:pPr marL="0" indent="0" algn="r" rtl="1">
              <a:buNone/>
            </a:pPr>
            <a:r>
              <a:rPr lang="ar-IQ" dirty="0" smtClean="0"/>
              <a:t>ويستثني من هذا التقسيم دول جنوب آسيا المتمثلة في الهند والباكستان وإيران فكثيرا ما تشير لها المنظمة العالمية للسياحة انفرادا أو تسميها دول جنوب آسيا دون استخدام لفظة الإقليم</a:t>
            </a:r>
            <a:endParaRPr lang="ar-IQ" dirty="0"/>
          </a:p>
        </p:txBody>
      </p:sp>
    </p:spTree>
    <p:extLst>
      <p:ext uri="{BB962C8B-B14F-4D97-AF65-F5344CB8AC3E}">
        <p14:creationId xmlns:p14="http://schemas.microsoft.com/office/powerpoint/2010/main" val="4192240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53991"/>
          </a:xfrm>
        </p:spPr>
        <p:txBody>
          <a:bodyPr>
            <a:normAutofit/>
          </a:bodyPr>
          <a:lstStyle/>
          <a:p>
            <a:pPr algn="r" rtl="1"/>
            <a:r>
              <a:rPr lang="ar-IQ" sz="4000" dirty="0">
                <a:solidFill>
                  <a:srgbClr val="FF0000"/>
                </a:solidFill>
                <a:latin typeface="Aldhabi" panose="01000000000000000000" pitchFamily="2" charset="-78"/>
                <a:ea typeface="+mn-ea"/>
                <a:cs typeface="Aldhabi" panose="01000000000000000000" pitchFamily="2" charset="-78"/>
              </a:rPr>
              <a:t>أولا : الإقليم الأوروبي</a:t>
            </a:r>
            <a:endParaRPr lang="ar-IQ" sz="6000"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838199" y="1119116"/>
            <a:ext cx="11240069" cy="5057847"/>
          </a:xfrm>
        </p:spPr>
        <p:txBody>
          <a:bodyPr>
            <a:normAutofit/>
          </a:bodyPr>
          <a:lstStyle/>
          <a:p>
            <a:pPr marL="0" indent="0" algn="just" rtl="1">
              <a:lnSpc>
                <a:spcPct val="150000"/>
              </a:lnSpc>
              <a:buNone/>
            </a:pPr>
            <a:r>
              <a:rPr lang="ar-IQ" dirty="0" smtClean="0"/>
              <a:t>تتصدر قارة أوروبا العالم من حيث عدد السياح الدوليين ومن حيث حصتها السوقية ففي عام 1950 بلغ عدد السياح الدوليين في قارة أوروبا ( 16.8 ) مليون سائح وبلغت حصة أوروبا من هذا العدد 66.4% استمر عدد السياح الدوليين بالنمو الكبير حتى بلغ ( 480.1 ) مليون سائح أو ما يعادل 53.5 %عام 2007 ومن الملاحظة الجديرة بالذكر أنه في الوقت الذي ترى فيه تزايد عدد السياح </a:t>
            </a:r>
          </a:p>
          <a:p>
            <a:pPr marL="0" indent="0" algn="just" rtl="1">
              <a:lnSpc>
                <a:spcPct val="150000"/>
              </a:lnSpc>
              <a:buNone/>
            </a:pPr>
            <a:r>
              <a:rPr lang="ar-IQ" dirty="0" smtClean="0"/>
              <a:t>الدوليين الى قارة اوربا </a:t>
            </a:r>
            <a:r>
              <a:rPr lang="ar-IQ" dirty="0"/>
              <a:t>ن</a:t>
            </a:r>
            <a:r>
              <a:rPr lang="ar-IQ" dirty="0" smtClean="0"/>
              <a:t>جد في الوقت نفسه تناقض الحصة السوقية للقارة اذا كان تفسير تناقض الحصة  السوقية يعود إلى النمو السريع لاقليم جنوب شرق اسيا والمحيط الهادي فان نمو العدد السياحي يعود إلى جملة من العوامل التي جعلت من أوربا السوق الرئيسي الاول في العالم.</a:t>
            </a:r>
            <a:endParaRPr lang="ar-IQ" dirty="0"/>
          </a:p>
        </p:txBody>
      </p:sp>
    </p:spTree>
    <p:extLst>
      <p:ext uri="{BB962C8B-B14F-4D97-AF65-F5344CB8AC3E}">
        <p14:creationId xmlns:p14="http://schemas.microsoft.com/office/powerpoint/2010/main" val="1263668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17514"/>
          </a:xfrm>
        </p:spPr>
        <p:txBody>
          <a:bodyPr>
            <a:normAutofit fontScale="90000"/>
          </a:bodyPr>
          <a:lstStyle/>
          <a:p>
            <a:pPr algn="r" rtl="1"/>
            <a:r>
              <a:rPr lang="ar-IQ" sz="4000" dirty="0">
                <a:solidFill>
                  <a:srgbClr val="FF0000"/>
                </a:solidFill>
                <a:latin typeface="Aldhabi" panose="01000000000000000000" pitchFamily="2" charset="-78"/>
                <a:ea typeface="+mn-ea"/>
                <a:cs typeface="Aldhabi" panose="01000000000000000000" pitchFamily="2" charset="-78"/>
              </a:rPr>
              <a:t>عوامل تطور السياحة في أوروبا</a:t>
            </a:r>
            <a:endParaRPr lang="ar-IQ" sz="6000"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838199" y="1255594"/>
            <a:ext cx="11089943" cy="4921369"/>
          </a:xfrm>
        </p:spPr>
        <p:txBody>
          <a:bodyPr>
            <a:normAutofit fontScale="70000" lnSpcReduction="20000"/>
          </a:bodyPr>
          <a:lstStyle/>
          <a:p>
            <a:pPr marL="0" indent="0" algn="just" rtl="1">
              <a:lnSpc>
                <a:spcPct val="150000"/>
              </a:lnSpc>
              <a:buNone/>
            </a:pPr>
            <a:r>
              <a:rPr lang="ar-IQ" dirty="0" smtClean="0"/>
              <a:t>عملت مجموعة العوامل التالية على تطور السباحة في قارة أوروبا:</a:t>
            </a:r>
          </a:p>
          <a:p>
            <a:pPr marL="0" indent="0" algn="just" rtl="1">
              <a:lnSpc>
                <a:spcPct val="150000"/>
              </a:lnSpc>
              <a:buNone/>
            </a:pPr>
            <a:r>
              <a:rPr lang="ar-IQ" dirty="0" smtClean="0"/>
              <a:t> 1. الموقع الجغرافي:</a:t>
            </a:r>
          </a:p>
          <a:p>
            <a:pPr marL="0" indent="0" algn="just" rtl="1">
              <a:lnSpc>
                <a:spcPct val="150000"/>
              </a:lnSpc>
              <a:buNone/>
            </a:pPr>
            <a:r>
              <a:rPr lang="ar-IQ" dirty="0" smtClean="0"/>
              <a:t>تحتل أوروبا موقعا متوسطا من العالم ، فهي تشكل إمتدادا بريا لقارة آسيا من الشرق و اتصالا بحريا عبر المحيط الأطلسي من القرب مع دول أمريكا وعبر البحر المتوسط مع دول العالم العربي وأفريقيا هذا الموقع شبه الجزري إضافة إلى طبيعة جيومورفولوجيتها المتمثلة بامتداد واسع للسهل الأوروبي فقد أكسبها حركة واسعة للاتصال مع دول العالم . فقديما خرجت منها أوسع الهجرات البشرية في التاريخ خاصة في عصر الاستكشافات الجغرافية وما تلاه من هجرات استمرت حتى منتصف القرن العشرين وتمثلت بخروج ما بين 30-0 مليون مهاجر من الفرنسيين والإنجليز والهولنديين والبرتغاليين والإسبان والذين </a:t>
            </a:r>
            <a:r>
              <a:rPr lang="ar-IQ" sz="3100" dirty="0">
                <a:solidFill>
                  <a:prstClr val="black"/>
                </a:solidFill>
              </a:rPr>
              <a:t>اتجهوا إلى </a:t>
            </a:r>
            <a:r>
              <a:rPr lang="ar-IQ" sz="3100" dirty="0" smtClean="0">
                <a:solidFill>
                  <a:prstClr val="black"/>
                </a:solidFill>
              </a:rPr>
              <a:t>أمريكا الشمالية </a:t>
            </a:r>
            <a:r>
              <a:rPr lang="ar-IQ" sz="3100" dirty="0">
                <a:solidFill>
                  <a:prstClr val="black"/>
                </a:solidFill>
              </a:rPr>
              <a:t>، </a:t>
            </a:r>
            <a:r>
              <a:rPr lang="ar-IQ" sz="3100" dirty="0" smtClean="0">
                <a:solidFill>
                  <a:prstClr val="black"/>
                </a:solidFill>
              </a:rPr>
              <a:t>مستخدمين النقل </a:t>
            </a:r>
            <a:r>
              <a:rPr lang="ar-IQ" sz="3100" dirty="0">
                <a:solidFill>
                  <a:prstClr val="black"/>
                </a:solidFill>
              </a:rPr>
              <a:t>البحري والذي يمثل الوسيلة </a:t>
            </a:r>
            <a:r>
              <a:rPr lang="ar-IQ" sz="3100" dirty="0" smtClean="0">
                <a:solidFill>
                  <a:prstClr val="black"/>
                </a:solidFill>
              </a:rPr>
              <a:t>الرئيسة للنقل في تلك العصور ، كما </a:t>
            </a:r>
            <a:r>
              <a:rPr lang="ar-IQ" sz="3100" dirty="0">
                <a:solidFill>
                  <a:prstClr val="black"/>
                </a:solidFill>
              </a:rPr>
              <a:t>أن الموقع أوروبا </a:t>
            </a:r>
            <a:r>
              <a:rPr lang="ar-IQ" sz="3100" dirty="0" smtClean="0">
                <a:solidFill>
                  <a:prstClr val="black"/>
                </a:solidFill>
              </a:rPr>
              <a:t>الجغرافي </a:t>
            </a:r>
            <a:r>
              <a:rPr lang="ar-IQ" sz="3100" dirty="0">
                <a:solidFill>
                  <a:prstClr val="black"/>
                </a:solidFill>
              </a:rPr>
              <a:t>ميزة مناخية نظرا لموقعها في </a:t>
            </a:r>
            <a:r>
              <a:rPr lang="ar-IQ" sz="3100" dirty="0" smtClean="0">
                <a:solidFill>
                  <a:prstClr val="black"/>
                </a:solidFill>
              </a:rPr>
              <a:t>العروض </a:t>
            </a:r>
            <a:r>
              <a:rPr lang="ar-IQ" sz="3100" dirty="0">
                <a:solidFill>
                  <a:prstClr val="black"/>
                </a:solidFill>
              </a:rPr>
              <a:t>الشمالية المعتدلة والباردة بين دائرتي عرض 36 -71 شمالا . وأقل ما </a:t>
            </a:r>
            <a:r>
              <a:rPr lang="ar-IQ" sz="3100" dirty="0" smtClean="0">
                <a:solidFill>
                  <a:prstClr val="black"/>
                </a:solidFill>
              </a:rPr>
              <a:t>يوصف </a:t>
            </a:r>
            <a:r>
              <a:rPr lang="ar-IQ" sz="3100" dirty="0">
                <a:solidFill>
                  <a:prstClr val="black"/>
                </a:solidFill>
              </a:rPr>
              <a:t>مناخ أوروبا من قبل الباحثين بأنه " أنسب موقع السكن الإنسان إضافة إلى أن قارة أوروبا تكاد تخلو من صفة الصحراء المناخية </a:t>
            </a:r>
            <a:endParaRPr lang="ar-IQ" dirty="0"/>
          </a:p>
        </p:txBody>
      </p:sp>
    </p:spTree>
    <p:extLst>
      <p:ext uri="{BB962C8B-B14F-4D97-AF65-F5344CB8AC3E}">
        <p14:creationId xmlns:p14="http://schemas.microsoft.com/office/powerpoint/2010/main" val="1626618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26696"/>
          </a:xfrm>
        </p:spPr>
        <p:txBody>
          <a:bodyPr>
            <a:normAutofit/>
          </a:bodyPr>
          <a:lstStyle/>
          <a:p>
            <a:pPr algn="r" rtl="1"/>
            <a:r>
              <a:rPr lang="ar-IQ" sz="3600" dirty="0" smtClean="0">
                <a:solidFill>
                  <a:srgbClr val="FF0000"/>
                </a:solidFill>
                <a:latin typeface="Aldhabi" panose="01000000000000000000" pitchFamily="2" charset="-78"/>
                <a:ea typeface="+mn-ea"/>
                <a:cs typeface="Aldhabi" panose="01000000000000000000" pitchFamily="2" charset="-78"/>
              </a:rPr>
              <a:t>2-التطور </a:t>
            </a:r>
            <a:r>
              <a:rPr lang="ar-IQ" sz="3600" dirty="0">
                <a:solidFill>
                  <a:srgbClr val="FF0000"/>
                </a:solidFill>
                <a:latin typeface="Aldhabi" panose="01000000000000000000" pitchFamily="2" charset="-78"/>
                <a:ea typeface="+mn-ea"/>
                <a:cs typeface="Aldhabi" panose="01000000000000000000" pitchFamily="2" charset="-78"/>
              </a:rPr>
              <a:t>التكنولوجي</a:t>
            </a:r>
            <a:endParaRPr lang="ar-IQ" sz="5400" dirty="0">
              <a:solidFill>
                <a:srgbClr val="FF0000"/>
              </a:solidFill>
              <a:latin typeface="Aldhabi" panose="01000000000000000000" pitchFamily="2" charset="-78"/>
              <a:cs typeface="Aldhabi" panose="01000000000000000000" pitchFamily="2" charset="-78"/>
            </a:endParaRPr>
          </a:p>
        </p:txBody>
      </p:sp>
      <p:sp>
        <p:nvSpPr>
          <p:cNvPr id="3" name="Content Placeholder 2"/>
          <p:cNvSpPr>
            <a:spLocks noGrp="1"/>
          </p:cNvSpPr>
          <p:nvPr>
            <p:ph idx="1"/>
          </p:nvPr>
        </p:nvSpPr>
        <p:spPr>
          <a:xfrm>
            <a:off x="838199" y="1446662"/>
            <a:ext cx="10967113" cy="5199797"/>
          </a:xfrm>
        </p:spPr>
        <p:txBody>
          <a:bodyPr>
            <a:normAutofit fontScale="77500" lnSpcReduction="20000"/>
          </a:bodyPr>
          <a:lstStyle/>
          <a:p>
            <a:pPr marL="0" indent="0" algn="just" rtl="1">
              <a:lnSpc>
                <a:spcPct val="150000"/>
              </a:lnSpc>
              <a:buNone/>
            </a:pPr>
            <a:r>
              <a:rPr lang="ar-IQ" dirty="0" smtClean="0"/>
              <a:t>تعد أوروبا مهد الثورة الصناعية العامل الذي دفعها للهيمنة على جزء كبير من العالم لاستمرار زخم تلك الثورة . وهذا العامل أكسب أوروبا الكثير من التطور وتخص منها : </a:t>
            </a:r>
          </a:p>
          <a:p>
            <a:pPr marL="514350" indent="-514350" algn="just" rtl="1">
              <a:lnSpc>
                <a:spcPct val="150000"/>
              </a:lnSpc>
              <a:buAutoNum type="arabic1Minus"/>
            </a:pPr>
            <a:r>
              <a:rPr lang="ar-IQ" dirty="0" smtClean="0"/>
              <a:t>تطور كبير في مجال النقل سواء البحري منه أو البري أو الجوي وخاصة بعد الحرب العالمية الثانية</a:t>
            </a:r>
          </a:p>
          <a:p>
            <a:pPr marL="514350" indent="-514350" algn="just" rtl="1">
              <a:lnSpc>
                <a:spcPct val="150000"/>
              </a:lnSpc>
              <a:buAutoNum type="arabic1Minus"/>
            </a:pPr>
            <a:r>
              <a:rPr lang="ar-IQ" dirty="0" smtClean="0"/>
              <a:t>تطور الثروات : ففي التصنيف الدولي لمستوى الحياة والذي تصدره الأمم المتحدة لتحديد أعلى عشرة دول في العالم في مستوى ( أو نوعية الحياة) نجد أن من بين العشرة دول في العالم ، سبعة دول أوروبية تشغل المستوى مراتب مختلفة ضمن التسلسل فالنرويج احتلت المركز الأول في العالم تليها السويد في المركز الثاني ويليها بلجيكا المركز الرابع والنمسا في المركز الخامس وآيسلندا في المركز السابع وهولندا في المركز الثامن وفنلندة في المركز العاشر ، وباستشاء كندا والتي احتلت المركز الثالث والولايات المتحدة في المركز السادس واليابان في المركز التاسع فإن بقية السلم كان من نصيب الدول الأوروبية هذا المستوى من الحياة من الأوروبين من السفر والسياحة وفي أحدث الدراسات أشارت إلى أن لكل (100)اوربي (46)رحلة.</a:t>
            </a:r>
            <a:endParaRPr lang="ar-IQ" dirty="0"/>
          </a:p>
        </p:txBody>
      </p:sp>
    </p:spTree>
    <p:extLst>
      <p:ext uri="{BB962C8B-B14F-4D97-AF65-F5344CB8AC3E}">
        <p14:creationId xmlns:p14="http://schemas.microsoft.com/office/powerpoint/2010/main" val="2042266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TotalTime>
  <Words>857</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Aldhabi</vt:lpstr>
      <vt:lpstr>Arial</vt:lpstr>
      <vt:lpstr>Calibri</vt:lpstr>
      <vt:lpstr>Calibri Light</vt:lpstr>
      <vt:lpstr>Times New Roman</vt:lpstr>
      <vt:lpstr>Office Theme</vt:lpstr>
      <vt:lpstr>مبادئ السياحة  المرحلة الاولى/ صباحي- مسائي المحاضرة الثامنة عشر العوامل السلبية</vt:lpstr>
      <vt:lpstr>العوامل السلبية</vt:lpstr>
      <vt:lpstr>اقاليم السياحة الدولية</vt:lpstr>
      <vt:lpstr>أولا : الإقليم الأوروبي</vt:lpstr>
      <vt:lpstr>عوامل تطور السياحة في أوروبا</vt:lpstr>
      <vt:lpstr>2-التطور التكنولوجي</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  المحاضرة السادسة عشر العوامل السلبية</dc:title>
  <dc:creator>Maher</dc:creator>
  <cp:lastModifiedBy>Maher</cp:lastModifiedBy>
  <cp:revision>10</cp:revision>
  <dcterms:created xsi:type="dcterms:W3CDTF">2021-05-01T18:56:45Z</dcterms:created>
  <dcterms:modified xsi:type="dcterms:W3CDTF">2023-01-25T17:28:02Z</dcterms:modified>
</cp:coreProperties>
</file>