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5317F81-34AB-4809-9088-07C11E7F3857}" type="datetimeFigureOut">
              <a:rPr lang="ar-IQ" smtClean="0"/>
              <a:t>11/08/1444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653439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5317F81-34AB-4809-9088-07C11E7F3857}" type="datetimeFigureOut">
              <a:rPr lang="ar-IQ" smtClean="0"/>
              <a:t>11/08/1444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1694604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5317F81-34AB-4809-9088-07C11E7F3857}" type="datetimeFigureOut">
              <a:rPr lang="ar-IQ" smtClean="0"/>
              <a:t>11/08/1444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2441116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5317F81-34AB-4809-9088-07C11E7F3857}" type="datetimeFigureOut">
              <a:rPr lang="ar-IQ" smtClean="0"/>
              <a:t>11/08/1444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1615440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317F81-34AB-4809-9088-07C11E7F3857}" type="datetimeFigureOut">
              <a:rPr lang="ar-IQ" smtClean="0"/>
              <a:t>11/08/1444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1408671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5317F81-34AB-4809-9088-07C11E7F3857}" type="datetimeFigureOut">
              <a:rPr lang="ar-IQ" smtClean="0"/>
              <a:t>11/08/1444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3282146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5317F81-34AB-4809-9088-07C11E7F3857}" type="datetimeFigureOut">
              <a:rPr lang="ar-IQ" smtClean="0"/>
              <a:t>11/08/1444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2469247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5317F81-34AB-4809-9088-07C11E7F3857}" type="datetimeFigureOut">
              <a:rPr lang="ar-IQ" smtClean="0"/>
              <a:t>11/08/1444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278868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317F81-34AB-4809-9088-07C11E7F3857}" type="datetimeFigureOut">
              <a:rPr lang="ar-IQ" smtClean="0"/>
              <a:t>11/08/1444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1227171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317F81-34AB-4809-9088-07C11E7F3857}" type="datetimeFigureOut">
              <a:rPr lang="ar-IQ" smtClean="0"/>
              <a:t>11/08/1444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2552034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317F81-34AB-4809-9088-07C11E7F3857}" type="datetimeFigureOut">
              <a:rPr lang="ar-IQ" smtClean="0"/>
              <a:t>11/08/1444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245796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5317F81-34AB-4809-9088-07C11E7F3857}" type="datetimeFigureOut">
              <a:rPr lang="ar-IQ" smtClean="0"/>
              <a:t>11/08/1444</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3FB6C7B-B787-4ECD-A2C5-E1D1D2B79C1C}" type="slidenum">
              <a:rPr lang="ar-IQ" smtClean="0"/>
              <a:t>‹#›</a:t>
            </a:fld>
            <a:endParaRPr lang="ar-IQ"/>
          </a:p>
        </p:txBody>
      </p:sp>
    </p:spTree>
    <p:extLst>
      <p:ext uri="{BB962C8B-B14F-4D97-AF65-F5344CB8AC3E}">
        <p14:creationId xmlns:p14="http://schemas.microsoft.com/office/powerpoint/2010/main" val="4197088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2492896"/>
            <a:ext cx="5760640" cy="1152128"/>
          </a:xfrm>
        </p:spPr>
        <p:txBody>
          <a:bodyPr/>
          <a:lstStyle/>
          <a:p>
            <a:r>
              <a:rPr lang="ar-IQ" dirty="0" smtClean="0">
                <a:solidFill>
                  <a:schemeClr val="bg1"/>
                </a:solidFill>
              </a:rPr>
              <a:t>مفهوم الاقتصاد السياحي </a:t>
            </a:r>
            <a:endParaRPr lang="ar-IQ" dirty="0">
              <a:solidFill>
                <a:schemeClr val="bg1"/>
              </a:solidFill>
            </a:endParaRPr>
          </a:p>
        </p:txBody>
      </p:sp>
      <p:sp>
        <p:nvSpPr>
          <p:cNvPr id="3" name="Subtitle 2"/>
          <p:cNvSpPr>
            <a:spLocks noGrp="1"/>
          </p:cNvSpPr>
          <p:nvPr>
            <p:ph type="subTitle" idx="1"/>
          </p:nvPr>
        </p:nvSpPr>
        <p:spPr>
          <a:xfrm>
            <a:off x="0" y="5157192"/>
            <a:ext cx="4572000" cy="817700"/>
          </a:xfrm>
        </p:spPr>
        <p:txBody>
          <a:bodyPr/>
          <a:lstStyle/>
          <a:p>
            <a:r>
              <a:rPr lang="ar-IQ" smtClean="0">
                <a:solidFill>
                  <a:schemeClr val="bg1"/>
                </a:solidFill>
              </a:rPr>
              <a:t>م.د.عادل عبد الرحمن</a:t>
            </a:r>
            <a:endParaRPr lang="ar-IQ" dirty="0">
              <a:solidFill>
                <a:schemeClr val="bg1"/>
              </a:solidFill>
            </a:endParaRPr>
          </a:p>
        </p:txBody>
      </p:sp>
    </p:spTree>
    <p:extLst>
      <p:ext uri="{BB962C8B-B14F-4D97-AF65-F5344CB8AC3E}">
        <p14:creationId xmlns:p14="http://schemas.microsoft.com/office/powerpoint/2010/main" val="525010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55000" lnSpcReduction="20000"/>
          </a:bodyPr>
          <a:lstStyle/>
          <a:p>
            <a:pPr marL="0" indent="0" algn="justLow">
              <a:lnSpc>
                <a:spcPct val="150000"/>
              </a:lnSpc>
              <a:buNone/>
            </a:pPr>
            <a:r>
              <a:rPr lang="ar-JO" dirty="0" smtClean="0">
                <a:solidFill>
                  <a:schemeClr val="bg1"/>
                </a:solidFill>
                <a:effectLst/>
                <a:latin typeface="Times New Roman"/>
                <a:ea typeface="Times New Roman"/>
              </a:rPr>
              <a:t>عرف الانسان السفر والترحال منذ بداية وجوده على هذه الرض، حيث كان يسعى وراء طعامه وشرابه، وكانت التجارة وأداء الطقوس الدينية هي الأغراض الأولى التي دفعت الإنسان إلى السفر والترحال من منطقة إلى أخرى، وتاريخ السفر ارتبط بظاهرة الحج في العصور الوسطى </a:t>
            </a:r>
            <a:r>
              <a:rPr lang="en-US" b="1" dirty="0" smtClean="0">
                <a:solidFill>
                  <a:schemeClr val="bg1"/>
                </a:solidFill>
                <a:effectLst/>
                <a:latin typeface="Times New Roman"/>
                <a:ea typeface="Times New Roman"/>
              </a:rPr>
              <a:t>Medieval</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Pilgrimage</a:t>
            </a:r>
            <a:r>
              <a:rPr lang="ar-JO" dirty="0" smtClean="0">
                <a:solidFill>
                  <a:schemeClr val="bg1"/>
                </a:solidFill>
                <a:effectLst/>
                <a:latin typeface="Times New Roman"/>
                <a:ea typeface="Times New Roman"/>
              </a:rPr>
              <a:t> والتي يعبر عنها في الوقت الحاضر بـ </a:t>
            </a:r>
            <a:r>
              <a:rPr lang="en-US" b="1" dirty="0" smtClean="0">
                <a:solidFill>
                  <a:schemeClr val="bg1"/>
                </a:solidFill>
                <a:effectLst/>
                <a:latin typeface="Times New Roman"/>
                <a:ea typeface="Times New Roman"/>
              </a:rPr>
              <a:t>Holydays</a:t>
            </a:r>
            <a:r>
              <a:rPr lang="ar-JO" dirty="0" smtClean="0">
                <a:solidFill>
                  <a:schemeClr val="bg1"/>
                </a:solidFill>
                <a:effectLst/>
                <a:latin typeface="Times New Roman"/>
                <a:ea typeface="Times New Roman"/>
              </a:rPr>
              <a:t> أو الأيام المقدسة، حيث المصطلح المشتق من مقدس </a:t>
            </a:r>
            <a:r>
              <a:rPr lang="en-US" b="1" dirty="0" smtClean="0">
                <a:solidFill>
                  <a:schemeClr val="bg1"/>
                </a:solidFill>
                <a:effectLst/>
                <a:latin typeface="Times New Roman"/>
                <a:ea typeface="Times New Roman"/>
              </a:rPr>
              <a:t>Holy</a:t>
            </a:r>
            <a:r>
              <a:rPr lang="ar-JO" dirty="0" smtClean="0">
                <a:solidFill>
                  <a:schemeClr val="bg1"/>
                </a:solidFill>
                <a:effectLst/>
                <a:latin typeface="Times New Roman"/>
                <a:ea typeface="Times New Roman"/>
              </a:rPr>
              <a:t> ويوم </a:t>
            </a:r>
            <a:r>
              <a:rPr lang="en-US" b="1" dirty="0" smtClean="0">
                <a:solidFill>
                  <a:schemeClr val="bg1"/>
                </a:solidFill>
                <a:effectLst/>
                <a:latin typeface="Times New Roman"/>
                <a:ea typeface="Times New Roman"/>
              </a:rPr>
              <a:t>Day</a:t>
            </a:r>
            <a:r>
              <a:rPr lang="ar-JO" dirty="0" smtClean="0">
                <a:solidFill>
                  <a:schemeClr val="bg1"/>
                </a:solidFill>
                <a:effectLst/>
                <a:latin typeface="Times New Roman"/>
                <a:ea typeface="Times New Roman"/>
              </a:rPr>
              <a:t>، هذا النوع من الرحلات شكل النواة الولى لظاهرة السفر غير العشوائي والذي تطور حتى وصل في يومنا هذا إلى ظاهرة منظمة هي الحج، حيث يسافر الملايين سنوياً لأداء فريضة الحج والعمرة.</a:t>
            </a:r>
            <a:endParaRPr lang="en-US" sz="2400" dirty="0" smtClean="0">
              <a:solidFill>
                <a:schemeClr val="bg1"/>
              </a:solidFill>
              <a:effectLst/>
              <a:latin typeface="Times New Roman"/>
              <a:ea typeface="Times New Roman"/>
            </a:endParaRPr>
          </a:p>
          <a:p>
            <a:pPr marL="0" indent="0" algn="justLow">
              <a:lnSpc>
                <a:spcPct val="150000"/>
              </a:lnSpc>
              <a:buNone/>
            </a:pPr>
            <a:r>
              <a:rPr lang="ar-JO" dirty="0" smtClean="0">
                <a:solidFill>
                  <a:schemeClr val="bg1"/>
                </a:solidFill>
                <a:effectLst/>
                <a:latin typeface="Times New Roman"/>
                <a:ea typeface="Times New Roman"/>
              </a:rPr>
              <a:t>لقد أضاف الرحالة العرب وغيرهم من المستكشفين في هذه العصور مفاهيم كثيرة للسفر والترحال لم تقتصر على التجارة أو الدين بل تجاوزته إلى ما هو أوسع كمعرفة البلاك وسكانها وعاداتهم وثقافاتهم واصولهم واعمالهم ومنتجاتهم حتى كانوا الأسس المتينة للعلوم الجغرافية والاجتماعية والأجناس والطب والتي كونت في مجموعها أساس العلوم في عصرنا الحاضر.</a:t>
            </a:r>
            <a:endParaRPr lang="en-US" sz="2400" dirty="0" smtClean="0">
              <a:solidFill>
                <a:schemeClr val="bg1"/>
              </a:solidFill>
              <a:effectLst/>
              <a:latin typeface="Times New Roman"/>
              <a:ea typeface="Times New Roman"/>
            </a:endParaRPr>
          </a:p>
          <a:p>
            <a:pPr marL="0" indent="0" algn="justLow">
              <a:lnSpc>
                <a:spcPct val="150000"/>
              </a:lnSpc>
              <a:buNone/>
            </a:pPr>
            <a:r>
              <a:rPr lang="ar-JO" dirty="0" smtClean="0">
                <a:solidFill>
                  <a:schemeClr val="bg1"/>
                </a:solidFill>
                <a:effectLst/>
                <a:latin typeface="Times New Roman"/>
                <a:ea typeface="Times New Roman"/>
              </a:rPr>
              <a:t>وفي مطلع القرن السابع عشر أصبح من المتعارف عليه القيام برحلات كبيرة </a:t>
            </a:r>
            <a:r>
              <a:rPr lang="en-US" b="1" dirty="0" smtClean="0">
                <a:solidFill>
                  <a:schemeClr val="bg1"/>
                </a:solidFill>
                <a:effectLst/>
                <a:latin typeface="Times New Roman"/>
                <a:ea typeface="Times New Roman"/>
              </a:rPr>
              <a:t>Grand</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Tour</a:t>
            </a:r>
            <a:r>
              <a:rPr lang="ar-JO" dirty="0" smtClean="0">
                <a:solidFill>
                  <a:schemeClr val="bg1"/>
                </a:solidFill>
                <a:effectLst/>
                <a:latin typeface="Times New Roman"/>
                <a:ea typeface="Times New Roman"/>
              </a:rPr>
              <a:t> وكان أولاد النبلاء يرسلون في رحلات إلى أوروبا لأغراض التعلم والثقافة، وفي القرن الثامن عشر كان العصر الذهبي للرحلات الكبيرة </a:t>
            </a:r>
            <a:r>
              <a:rPr lang="en-US" b="1" dirty="0" smtClean="0">
                <a:solidFill>
                  <a:schemeClr val="bg1"/>
                </a:solidFill>
                <a:effectLst/>
                <a:latin typeface="Times New Roman"/>
                <a:ea typeface="Times New Roman"/>
              </a:rPr>
              <a:t>Grand</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tour</a:t>
            </a:r>
            <a:r>
              <a:rPr lang="ar-JO" dirty="0" smtClean="0">
                <a:solidFill>
                  <a:schemeClr val="bg1"/>
                </a:solidFill>
                <a:effectLst/>
                <a:latin typeface="Times New Roman"/>
                <a:ea typeface="Times New Roman"/>
              </a:rPr>
              <a:t> حيث أصبحت روما رمزاً للزوار الأوروبيين، وأصبحت ظارهة الزائر المتجول </a:t>
            </a:r>
            <a:r>
              <a:rPr lang="en-US" b="1" dirty="0" smtClean="0">
                <a:solidFill>
                  <a:schemeClr val="bg1"/>
                </a:solidFill>
                <a:effectLst/>
                <a:latin typeface="Times New Roman"/>
                <a:ea typeface="Times New Roman"/>
              </a:rPr>
              <a:t>Backpacker</a:t>
            </a:r>
            <a:r>
              <a:rPr lang="ar-JO" dirty="0" smtClean="0">
                <a:solidFill>
                  <a:schemeClr val="bg1"/>
                </a:solidFill>
                <a:effectLst/>
                <a:latin typeface="Times New Roman"/>
                <a:ea typeface="Times New Roman"/>
              </a:rPr>
              <a:t> الذي يزور البلاد لأغراض متعددة، رافق ذلك ظهور نظام العطل الثقافية الذي عزز من مفهوم الحلات الكبيرة.</a:t>
            </a:r>
            <a:endParaRPr lang="en-US" sz="2400" dirty="0" smtClean="0">
              <a:solidFill>
                <a:schemeClr val="bg1"/>
              </a:solidFill>
              <a:effectLst/>
              <a:latin typeface="Times New Roman"/>
              <a:ea typeface="Times New Roman"/>
            </a:endParaRPr>
          </a:p>
          <a:p>
            <a:pPr marL="0" indent="0">
              <a:buNone/>
            </a:pPr>
            <a:r>
              <a:rPr lang="ar-JO" dirty="0" smtClean="0">
                <a:solidFill>
                  <a:schemeClr val="bg1"/>
                </a:solidFill>
                <a:effectLst/>
                <a:ea typeface="Times New Roman"/>
                <a:cs typeface="Times New Roman"/>
              </a:rPr>
              <a:t>	وعلى الرغم من وجود السياحة الصحية </a:t>
            </a:r>
            <a:r>
              <a:rPr lang="en-US" b="1" dirty="0" smtClean="0">
                <a:solidFill>
                  <a:schemeClr val="bg1"/>
                </a:solidFill>
                <a:effectLst/>
                <a:latin typeface="Times New Roman"/>
                <a:ea typeface="Times New Roman"/>
              </a:rPr>
              <a:t>Health</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Tourism</a:t>
            </a:r>
            <a:r>
              <a:rPr lang="en-US" dirty="0" smtClean="0">
                <a:solidFill>
                  <a:schemeClr val="bg1"/>
                </a:solidFill>
                <a:effectLst/>
                <a:latin typeface="Times New Roman"/>
                <a:ea typeface="Times New Roman"/>
              </a:rPr>
              <a:t> </a:t>
            </a:r>
            <a:r>
              <a:rPr lang="ar-JO" dirty="0" smtClean="0">
                <a:solidFill>
                  <a:schemeClr val="bg1"/>
                </a:solidFill>
                <a:effectLst/>
                <a:latin typeface="Times New Roman"/>
                <a:ea typeface="Times New Roman"/>
              </a:rPr>
              <a:t> ولكن أهميتها لم تتعاظم إلا في القرن الثامن عشر، وتزامن وجودها في انجلترا مع مفهوم المنتجعات </a:t>
            </a:r>
            <a:r>
              <a:rPr lang="en-US" b="1" dirty="0" smtClean="0">
                <a:solidFill>
                  <a:schemeClr val="bg1"/>
                </a:solidFill>
                <a:effectLst/>
                <a:latin typeface="Times New Roman"/>
                <a:ea typeface="Times New Roman"/>
              </a:rPr>
              <a:t>Spas</a:t>
            </a:r>
            <a:r>
              <a:rPr lang="ar-JO" dirty="0" smtClean="0">
                <a:solidFill>
                  <a:schemeClr val="bg1"/>
                </a:solidFill>
                <a:effectLst/>
                <a:latin typeface="Times New Roman"/>
                <a:ea typeface="Times New Roman"/>
              </a:rPr>
              <a:t> وهو المكان الذي يعتمد على المياه المعدنية والكبريتية للمعالجة من الأمراض كالنقرس والتهاب القصبات والمفاصل واضطربات الكبد وغيرها، وكانت مدينة </a:t>
            </a:r>
            <a:r>
              <a:rPr lang="en-US" b="1" dirty="0" smtClean="0">
                <a:solidFill>
                  <a:schemeClr val="bg1"/>
                </a:solidFill>
                <a:effectLst/>
                <a:latin typeface="Times New Roman"/>
                <a:ea typeface="Times New Roman"/>
              </a:rPr>
              <a:t>Bath</a:t>
            </a:r>
            <a:r>
              <a:rPr lang="ar-JO" dirty="0" smtClean="0">
                <a:solidFill>
                  <a:schemeClr val="bg1"/>
                </a:solidFill>
                <a:effectLst/>
                <a:latin typeface="Times New Roman"/>
                <a:ea typeface="Times New Roman"/>
              </a:rPr>
              <a:t> الأكثر شهرة </a:t>
            </a:r>
            <a:endParaRPr lang="ar-IQ" dirty="0">
              <a:solidFill>
                <a:schemeClr val="bg1"/>
              </a:solidFill>
            </a:endParaRPr>
          </a:p>
        </p:txBody>
      </p:sp>
    </p:spTree>
    <p:extLst>
      <p:ext uri="{BB962C8B-B14F-4D97-AF65-F5344CB8AC3E}">
        <p14:creationId xmlns:p14="http://schemas.microsoft.com/office/powerpoint/2010/main" val="3810082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marL="0" indent="0" algn="just">
              <a:lnSpc>
                <a:spcPct val="120000"/>
              </a:lnSpc>
              <a:buNone/>
            </a:pPr>
            <a:r>
              <a:rPr lang="ar-JO" dirty="0" smtClean="0">
                <a:solidFill>
                  <a:schemeClr val="bg1"/>
                </a:solidFill>
                <a:effectLst/>
                <a:latin typeface="Times New Roman"/>
                <a:ea typeface="Times New Roman"/>
              </a:rPr>
              <a:t>من بين المدن الإنكليزية المتعددة في ذلك، وبمطلع القرت التاسع أصبحت المتجعات تجذب إليها كثيراً من الزوار من مختلف دول القارة الأوروبية.</a:t>
            </a:r>
            <a:endParaRPr lang="en-US" sz="2400" dirty="0" smtClean="0">
              <a:solidFill>
                <a:schemeClr val="bg1"/>
              </a:solidFill>
              <a:effectLst/>
              <a:latin typeface="Times New Roman"/>
              <a:ea typeface="Times New Roman"/>
            </a:endParaRPr>
          </a:p>
          <a:p>
            <a:pPr marL="0" indent="0" algn="just">
              <a:lnSpc>
                <a:spcPct val="120000"/>
              </a:lnSpc>
              <a:buNone/>
            </a:pPr>
            <a:r>
              <a:rPr lang="ar-JO" dirty="0" smtClean="0">
                <a:solidFill>
                  <a:schemeClr val="bg1"/>
                </a:solidFill>
                <a:effectLst/>
                <a:latin typeface="Times New Roman"/>
                <a:ea typeface="Times New Roman"/>
              </a:rPr>
              <a:t>ويمكن القول أن بريطانيا كانت منشأ سياحة الشواطئ </a:t>
            </a:r>
            <a:r>
              <a:rPr lang="en-US" b="1" dirty="0" smtClean="0">
                <a:solidFill>
                  <a:schemeClr val="bg1"/>
                </a:solidFill>
                <a:effectLst/>
                <a:latin typeface="Times New Roman"/>
                <a:ea typeface="Times New Roman"/>
              </a:rPr>
              <a:t>Sea</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Side</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Holiday</a:t>
            </a:r>
            <a:r>
              <a:rPr lang="ar-JO" dirty="0" smtClean="0">
                <a:solidFill>
                  <a:schemeClr val="bg1"/>
                </a:solidFill>
                <a:effectLst/>
                <a:latin typeface="Times New Roman"/>
                <a:ea typeface="Times New Roman"/>
              </a:rPr>
              <a:t> ، وكان الناس يسافرون إلى الشواطئ وكذلك العائلة المالكة، حيث كان الملك جورج الثالث يقوم برحلات منظمة إلى الشاطئ خاصة عندما تعتل صحته.</a:t>
            </a:r>
            <a:endParaRPr lang="en-US" sz="2400" dirty="0" smtClean="0">
              <a:solidFill>
                <a:schemeClr val="bg1"/>
              </a:solidFill>
              <a:effectLst/>
              <a:latin typeface="Times New Roman"/>
              <a:ea typeface="Times New Roman"/>
            </a:endParaRPr>
          </a:p>
          <a:p>
            <a:pPr marL="0" indent="0" algn="just">
              <a:lnSpc>
                <a:spcPct val="120000"/>
              </a:lnSpc>
              <a:buNone/>
            </a:pPr>
            <a:r>
              <a:rPr lang="ar-JO" dirty="0" smtClean="0">
                <a:solidFill>
                  <a:schemeClr val="bg1"/>
                </a:solidFill>
                <a:effectLst/>
                <a:latin typeface="Times New Roman"/>
                <a:ea typeface="Times New Roman"/>
              </a:rPr>
              <a:t>أما السفر لقضاء وقت الفراغ فقد تزامن مع ظهور النهضة الصناعية في المملكة المتحدة وهي الدولة الأوربية الأولى التي أوجدت مثل هذا النوع من السفر بمفهوم وقت الفراغ </a:t>
            </a:r>
            <a:r>
              <a:rPr lang="en-US" b="1" dirty="0" smtClean="0">
                <a:solidFill>
                  <a:schemeClr val="bg1"/>
                </a:solidFill>
                <a:effectLst/>
                <a:latin typeface="Times New Roman"/>
                <a:ea typeface="Times New Roman"/>
              </a:rPr>
              <a:t>Leisure</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Time</a:t>
            </a:r>
            <a:r>
              <a:rPr lang="ar-JO" dirty="0" smtClean="0">
                <a:solidFill>
                  <a:schemeClr val="bg1"/>
                </a:solidFill>
                <a:effectLst/>
                <a:latin typeface="Times New Roman"/>
                <a:ea typeface="Times New Roman"/>
              </a:rPr>
              <a:t> والي تعود بدايته إلى أصحاب العمل وأصحاب الشركات والمصانع والمتاجر، وقد انعكس هذا النوع من النشاط على دول أوروبية أخرى خاصة فرنسا حيث كانت مدينة نيس </a:t>
            </a:r>
            <a:r>
              <a:rPr lang="en-US" b="1" dirty="0" smtClean="0">
                <a:solidFill>
                  <a:schemeClr val="bg1"/>
                </a:solidFill>
                <a:effectLst/>
                <a:latin typeface="Times New Roman"/>
                <a:ea typeface="Times New Roman"/>
              </a:rPr>
              <a:t>Nice</a:t>
            </a:r>
            <a:r>
              <a:rPr lang="ar-JO" dirty="0" smtClean="0">
                <a:solidFill>
                  <a:schemeClr val="bg1"/>
                </a:solidFill>
                <a:effectLst/>
                <a:latin typeface="Times New Roman"/>
                <a:ea typeface="Times New Roman"/>
              </a:rPr>
              <a:t> أفضل مصيف في الريفيرا الفرنسية والتي تمتد على الشاطئ الذي يعرف حالياً </a:t>
            </a:r>
            <a:r>
              <a:rPr lang="ar-JO" b="1" dirty="0" smtClean="0">
                <a:solidFill>
                  <a:schemeClr val="bg1"/>
                </a:solidFill>
                <a:effectLst/>
                <a:latin typeface="Times New Roman"/>
                <a:ea typeface="Times New Roman"/>
              </a:rPr>
              <a:t>بـ</a:t>
            </a:r>
            <a:r>
              <a:rPr lang="en-US" b="1" dirty="0" err="1" smtClean="0">
                <a:solidFill>
                  <a:schemeClr val="bg1"/>
                </a:solidFill>
                <a:effectLst/>
                <a:latin typeface="Times New Roman"/>
                <a:ea typeface="Times New Roman"/>
              </a:rPr>
              <a:t>Prmenda</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des</a:t>
            </a:r>
            <a:r>
              <a:rPr lang="en-US" dirty="0" smtClean="0">
                <a:solidFill>
                  <a:schemeClr val="bg1"/>
                </a:solidFill>
                <a:effectLst/>
                <a:latin typeface="Times New Roman"/>
                <a:ea typeface="Times New Roman"/>
              </a:rPr>
              <a:t> </a:t>
            </a:r>
            <a:r>
              <a:rPr lang="en-US" b="1" dirty="0" err="1" smtClean="0">
                <a:solidFill>
                  <a:schemeClr val="bg1"/>
                </a:solidFill>
                <a:effectLst/>
                <a:latin typeface="Times New Roman"/>
                <a:ea typeface="Times New Roman"/>
              </a:rPr>
              <a:t>Anglais</a:t>
            </a:r>
            <a:r>
              <a:rPr lang="en-US" dirty="0" smtClean="0">
                <a:solidFill>
                  <a:schemeClr val="bg1"/>
                </a:solidFill>
                <a:effectLst/>
                <a:latin typeface="Times New Roman"/>
                <a:ea typeface="Times New Roman"/>
              </a:rPr>
              <a:t>  </a:t>
            </a:r>
            <a:r>
              <a:rPr lang="ar-JO" dirty="0" smtClean="0">
                <a:solidFill>
                  <a:schemeClr val="bg1"/>
                </a:solidFill>
                <a:effectLst/>
                <a:latin typeface="Times New Roman"/>
                <a:ea typeface="Times New Roman"/>
              </a:rPr>
              <a:t>، وتطور المفهوم ليشمل السياحة الشتوية </a:t>
            </a:r>
            <a:r>
              <a:rPr lang="en-US" b="1" dirty="0" smtClean="0">
                <a:solidFill>
                  <a:schemeClr val="bg1"/>
                </a:solidFill>
                <a:effectLst/>
                <a:latin typeface="Times New Roman"/>
                <a:ea typeface="Times New Roman"/>
              </a:rPr>
              <a:t>Winter</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Tourism</a:t>
            </a:r>
            <a:r>
              <a:rPr lang="ar-JO" dirty="0" smtClean="0">
                <a:solidFill>
                  <a:schemeClr val="bg1"/>
                </a:solidFill>
                <a:effectLst/>
                <a:latin typeface="Times New Roman"/>
                <a:ea typeface="Times New Roman"/>
              </a:rPr>
              <a:t> والتي كانت بدايتها الأولى في بريطانيا حيث كانت الألعاب على اختلاف أنواعها مثل الركبي </a:t>
            </a:r>
            <a:r>
              <a:rPr lang="en-US" b="1" dirty="0" smtClean="0">
                <a:solidFill>
                  <a:schemeClr val="bg1"/>
                </a:solidFill>
                <a:effectLst/>
                <a:latin typeface="Times New Roman"/>
                <a:ea typeface="Times New Roman"/>
              </a:rPr>
              <a:t>Rugby</a:t>
            </a:r>
            <a:r>
              <a:rPr lang="ar-JO" dirty="0" smtClean="0">
                <a:solidFill>
                  <a:schemeClr val="bg1"/>
                </a:solidFill>
                <a:effectLst/>
                <a:latin typeface="Times New Roman"/>
                <a:ea typeface="Times New Roman"/>
              </a:rPr>
              <a:t> وكرة القدم والملاكمة البريطانية النشأة، ومن بعدها كانت أول دورة للألعاب المنظمة للرياضة الشتوية في سويسرا عام 1902م، إضافة إلى أول بطولة للتنس (لعبة الفرنسيين التي طورها الإنجليز في القرن التاسع عشر لتشكل جميعها الرياضة).</a:t>
            </a:r>
            <a:endParaRPr lang="en-US" sz="2400" dirty="0" smtClean="0">
              <a:solidFill>
                <a:schemeClr val="bg1"/>
              </a:solidFill>
              <a:effectLst/>
              <a:latin typeface="Times New Roman"/>
              <a:ea typeface="Times New Roman"/>
            </a:endParaRPr>
          </a:p>
          <a:p>
            <a:pPr marL="0" indent="0" algn="just">
              <a:lnSpc>
                <a:spcPct val="120000"/>
              </a:lnSpc>
              <a:buNone/>
            </a:pPr>
            <a:r>
              <a:rPr lang="ar-JO" dirty="0" smtClean="0">
                <a:solidFill>
                  <a:schemeClr val="bg1"/>
                </a:solidFill>
                <a:effectLst/>
                <a:ea typeface="Times New Roman"/>
                <a:cs typeface="Times New Roman"/>
              </a:rPr>
              <a:t>لقد شكل التطور في تكنولوجيا النقل والاتصالات والشعور بأهمية وقت الفراغ ظهور مفهوم السفرالجماعي الواسع </a:t>
            </a:r>
            <a:r>
              <a:rPr lang="en-US" b="1" dirty="0" smtClean="0">
                <a:solidFill>
                  <a:schemeClr val="bg1"/>
                </a:solidFill>
                <a:effectLst/>
                <a:latin typeface="Times New Roman"/>
                <a:ea typeface="Times New Roman"/>
              </a:rPr>
              <a:t>Mass</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Travel</a:t>
            </a:r>
            <a:r>
              <a:rPr lang="ar-JO" dirty="0" smtClean="0">
                <a:solidFill>
                  <a:schemeClr val="bg1"/>
                </a:solidFill>
                <a:effectLst/>
                <a:latin typeface="Times New Roman"/>
                <a:ea typeface="Times New Roman"/>
              </a:rPr>
              <a:t> والذي يشير إلى زيادة كبيرة في إعداد المسافرين وظهور مفهوم تنظيم الرحلات الجماعية (السياحة المنظمة) والتـي كـان رائدها (توماس كوك </a:t>
            </a:r>
            <a:r>
              <a:rPr lang="en-US" b="1" dirty="0" smtClean="0">
                <a:solidFill>
                  <a:schemeClr val="bg1"/>
                </a:solidFill>
                <a:effectLst/>
                <a:latin typeface="Times New Roman"/>
                <a:ea typeface="Times New Roman"/>
              </a:rPr>
              <a:t>Thomas</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Cook</a:t>
            </a:r>
            <a:r>
              <a:rPr lang="ar-JO" dirty="0" smtClean="0">
                <a:solidFill>
                  <a:schemeClr val="bg1"/>
                </a:solidFill>
                <a:effectLst/>
                <a:latin typeface="Times New Roman"/>
                <a:ea typeface="Times New Roman"/>
              </a:rPr>
              <a:t>) والذي قام بأول رحلة منظمة في التاريخ في 4/7/1841  حيث نظم لشركة السكك رحلة جماعية مدفوعة الثمن لمجموعة مكونة من 570 مسافراً وكانت هذه أول رحلة تشم برنامجاً يتضمن العديد من الفقرات كالدخول إلى مناطق التسلية الخاصة وتقديم الشراب والطعام، وقد وجد كوك أن تنظيم الرحلات ذات الأسعار والكلف الموحدة ساهم في انتشار الرحلات الجماعية وتوسيعها بحيث خرجت من إطارها المحلي إلى الدولي، حيث قام بتنظيم رحلات إلى دول أوروبية مثل بريطانيا وفرنسا </a:t>
            </a:r>
            <a:endParaRPr lang="ar-IQ" dirty="0">
              <a:solidFill>
                <a:schemeClr val="bg1"/>
              </a:solidFill>
            </a:endParaRPr>
          </a:p>
        </p:txBody>
      </p:sp>
    </p:spTree>
    <p:extLst>
      <p:ext uri="{BB962C8B-B14F-4D97-AF65-F5344CB8AC3E}">
        <p14:creationId xmlns:p14="http://schemas.microsoft.com/office/powerpoint/2010/main" val="2337822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55000" lnSpcReduction="20000"/>
          </a:bodyPr>
          <a:lstStyle/>
          <a:p>
            <a:pPr marL="0" indent="0">
              <a:lnSpc>
                <a:spcPct val="150000"/>
              </a:lnSpc>
              <a:buNone/>
            </a:pPr>
            <a:r>
              <a:rPr lang="ar-JO" dirty="0" smtClean="0">
                <a:solidFill>
                  <a:schemeClr val="bg1"/>
                </a:solidFill>
                <a:effectLst/>
                <a:latin typeface="Times New Roman"/>
                <a:ea typeface="Times New Roman"/>
              </a:rPr>
              <a:t>وجبال الألب، وساهمت الشركات الأوروبية والبنوك في دعم مفهوم الرحلات المنظمة خاصة بعد نمو الطبقة الوسطى وانتشار النقل السككي.</a:t>
            </a:r>
            <a:endParaRPr lang="en-US" sz="2400" dirty="0" smtClean="0">
              <a:solidFill>
                <a:schemeClr val="bg1"/>
              </a:solidFill>
              <a:effectLst/>
              <a:latin typeface="Times New Roman"/>
              <a:ea typeface="Times New Roman"/>
            </a:endParaRPr>
          </a:p>
          <a:p>
            <a:pPr marL="0" indent="0">
              <a:lnSpc>
                <a:spcPct val="150000"/>
              </a:lnSpc>
              <a:buNone/>
            </a:pPr>
            <a:r>
              <a:rPr lang="ar-JO" dirty="0" smtClean="0">
                <a:solidFill>
                  <a:schemeClr val="bg1"/>
                </a:solidFill>
                <a:effectLst/>
                <a:latin typeface="Times New Roman"/>
                <a:ea typeface="Times New Roman"/>
              </a:rPr>
              <a:t>ومع بداية العصر الحديث كانت السياحة تتركز على الانتقال داخل الدولة (السياحة المحلية)، حيث السفر الخارجي محصوراً بالأغنياء والمثقفين، فظهرت مواقع داخلية تتمتع بجانبه المظهر البيئي </a:t>
            </a:r>
            <a:r>
              <a:rPr lang="en-US" b="1" dirty="0" smtClean="0">
                <a:solidFill>
                  <a:schemeClr val="bg1"/>
                </a:solidFill>
                <a:effectLst/>
                <a:latin typeface="Times New Roman"/>
                <a:ea typeface="Times New Roman"/>
              </a:rPr>
              <a:t>Scenery</a:t>
            </a:r>
            <a:r>
              <a:rPr lang="ar-JO" dirty="0" smtClean="0">
                <a:solidFill>
                  <a:schemeClr val="bg1"/>
                </a:solidFill>
                <a:effectLst/>
                <a:latin typeface="Times New Roman"/>
                <a:ea typeface="Times New Roman"/>
              </a:rPr>
              <a:t>، وهذا أدى إلى بداية ظاهرة المخيمات السياحية </a:t>
            </a:r>
            <a:r>
              <a:rPr lang="en-US" b="1" dirty="0" smtClean="0">
                <a:solidFill>
                  <a:schemeClr val="bg1"/>
                </a:solidFill>
                <a:effectLst/>
                <a:latin typeface="Times New Roman"/>
                <a:ea typeface="Times New Roman"/>
              </a:rPr>
              <a:t>Holiday</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camp</a:t>
            </a:r>
            <a:r>
              <a:rPr lang="ar-JO" dirty="0" smtClean="0">
                <a:solidFill>
                  <a:schemeClr val="bg1"/>
                </a:solidFill>
                <a:effectLst/>
                <a:latin typeface="Times New Roman"/>
                <a:ea typeface="Times New Roman"/>
              </a:rPr>
              <a:t> في مطلع الثلاثينيات ولكن هذه الظاهرة توسعت بعد الحرب العالمية الثانية.</a:t>
            </a:r>
            <a:endParaRPr lang="en-US" sz="2400" dirty="0" smtClean="0">
              <a:solidFill>
                <a:schemeClr val="bg1"/>
              </a:solidFill>
              <a:effectLst/>
              <a:latin typeface="Times New Roman"/>
              <a:ea typeface="Times New Roman"/>
            </a:endParaRPr>
          </a:p>
          <a:p>
            <a:pPr marL="0" indent="0">
              <a:lnSpc>
                <a:spcPct val="150000"/>
              </a:lnSpc>
              <a:buNone/>
            </a:pPr>
            <a:r>
              <a:rPr lang="ar-JO" dirty="0" smtClean="0">
                <a:solidFill>
                  <a:schemeClr val="bg1"/>
                </a:solidFill>
                <a:effectLst/>
                <a:latin typeface="Times New Roman"/>
                <a:ea typeface="Times New Roman"/>
              </a:rPr>
              <a:t>وكان من أهم العوامل التي أدت إلى تطوير السفر الجماعي المنظم هي الإجازات المدفوعة </a:t>
            </a:r>
            <a:r>
              <a:rPr lang="en-US" b="1" dirty="0" smtClean="0">
                <a:solidFill>
                  <a:schemeClr val="bg1"/>
                </a:solidFill>
                <a:effectLst/>
                <a:latin typeface="Times New Roman"/>
                <a:ea typeface="Times New Roman"/>
              </a:rPr>
              <a:t>Paid</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holiday</a:t>
            </a:r>
            <a:r>
              <a:rPr lang="ar-JO" dirty="0" smtClean="0">
                <a:solidFill>
                  <a:schemeClr val="bg1"/>
                </a:solidFill>
                <a:effectLst/>
                <a:latin typeface="Times New Roman"/>
                <a:ea typeface="Times New Roman"/>
              </a:rPr>
              <a:t> حيث بلغ عدد العمال الذين تمتعوا بالإجازات المدفوعة (1.5) مليون عامل عام 1925 ، وارتفع إلى (11) مليون عامل بحلول عام 1939.</a:t>
            </a:r>
            <a:endParaRPr lang="en-US" sz="2400" dirty="0" smtClean="0">
              <a:solidFill>
                <a:schemeClr val="bg1"/>
              </a:solidFill>
              <a:effectLst/>
              <a:latin typeface="Times New Roman"/>
              <a:ea typeface="Times New Roman"/>
            </a:endParaRPr>
          </a:p>
          <a:p>
            <a:pPr marL="0" indent="0">
              <a:lnSpc>
                <a:spcPct val="150000"/>
              </a:lnSpc>
              <a:buNone/>
            </a:pPr>
            <a:r>
              <a:rPr lang="ar-JO" dirty="0" smtClean="0">
                <a:solidFill>
                  <a:schemeClr val="bg1"/>
                </a:solidFill>
                <a:effectLst/>
                <a:latin typeface="Times New Roman"/>
                <a:ea typeface="Times New Roman"/>
              </a:rPr>
              <a:t>لقد شكل النقل السككي والنقل البحري أهم العوامل في تطور السياحة نحو العالمية وبدخول النقل الجوي خاصة بعد الحرب العالمية الثانية حيث توفرت البنى التحتية من الطيارين والطائرات والذين وضعوا في خدمة السياحة والسفر في البلاد الأوروبية بصفة خاصة، وكانت أول الرحلات السياحية المنظمة في 20/آذار/ 1950 حيث نظمت رحلات لمدة أسبوعين إلى كورسيا (بفرنسا)، فضلاً عن التحسن في مستوى المعيشة في العديد من الدول وارتفاع مستويات الدخل وتحسن الظروف الاقتصادية والاجتماعية والثقافية وغيرها وقد كانت أكثر التطورات التي شهدتها السياحة عالمياً خلال العشرين سنة الماضية في الدول الأوربية حيث يمتلك السياح مستوى عال من الدخل </a:t>
            </a:r>
            <a:r>
              <a:rPr lang="en-US" b="1" dirty="0" smtClean="0">
                <a:solidFill>
                  <a:schemeClr val="bg1"/>
                </a:solidFill>
                <a:effectLst/>
                <a:latin typeface="Times New Roman"/>
                <a:ea typeface="Times New Roman"/>
              </a:rPr>
              <a:t>Disposable</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income</a:t>
            </a:r>
            <a:r>
              <a:rPr lang="ar-JO" dirty="0" smtClean="0">
                <a:solidFill>
                  <a:schemeClr val="bg1"/>
                </a:solidFill>
                <a:effectLst/>
                <a:latin typeface="Times New Roman"/>
                <a:ea typeface="Times New Roman"/>
              </a:rPr>
              <a:t> ووقت كبير للفراغ ومستوى عال من التعليم مع نوعية عالية من المنتج السياحيوهذه </a:t>
            </a:r>
            <a:r>
              <a:rPr lang="ar-JO" b="1" dirty="0" smtClean="0">
                <a:solidFill>
                  <a:schemeClr val="bg1"/>
                </a:solidFill>
                <a:effectLst/>
                <a:latin typeface="Times New Roman"/>
                <a:ea typeface="Times New Roman"/>
              </a:rPr>
              <a:t>كانت نتيجة لعدة عوامل</a:t>
            </a:r>
            <a:r>
              <a:rPr lang="ar-JO" dirty="0" smtClean="0">
                <a:solidFill>
                  <a:schemeClr val="bg1"/>
                </a:solidFill>
                <a:effectLst/>
                <a:latin typeface="Times New Roman"/>
                <a:ea typeface="Times New Roman"/>
              </a:rPr>
              <a:t> </a:t>
            </a:r>
            <a:r>
              <a:rPr lang="ar-JO" b="1" dirty="0" smtClean="0">
                <a:solidFill>
                  <a:schemeClr val="bg1"/>
                </a:solidFill>
                <a:effectLst/>
                <a:latin typeface="Times New Roman"/>
                <a:ea typeface="Times New Roman"/>
              </a:rPr>
              <a:t>هي</a:t>
            </a:r>
            <a:r>
              <a:rPr lang="ar-JO" dirty="0" smtClean="0">
                <a:solidFill>
                  <a:schemeClr val="bg1"/>
                </a:solidFill>
                <a:effectLst/>
                <a:latin typeface="Times New Roman"/>
                <a:ea typeface="Times New Roman"/>
              </a:rPr>
              <a:t>:-</a:t>
            </a:r>
            <a:endParaRPr lang="en-US" sz="2400" dirty="0" smtClean="0">
              <a:solidFill>
                <a:schemeClr val="bg1"/>
              </a:solidFill>
              <a:effectLst/>
              <a:latin typeface="Times New Roman"/>
              <a:ea typeface="Times New Roman"/>
            </a:endParaRPr>
          </a:p>
          <a:p>
            <a:pPr marL="0" lvl="0" indent="0">
              <a:lnSpc>
                <a:spcPct val="150000"/>
              </a:lnSpc>
              <a:buNone/>
              <a:tabLst>
                <a:tab pos="466725" algn="l"/>
              </a:tabLst>
            </a:pPr>
            <a:r>
              <a:rPr lang="ar-JO" dirty="0" smtClean="0">
                <a:solidFill>
                  <a:schemeClr val="bg1"/>
                </a:solidFill>
                <a:effectLst/>
                <a:latin typeface="Times New Roman"/>
                <a:ea typeface="Times New Roman"/>
              </a:rPr>
              <a:t>تطور الأسواق السياحية التقليدية التي كانت تعتمد على العناصر التقليدية المكونة للسياحة كالشمس والبحر والرمال (</a:t>
            </a:r>
            <a:r>
              <a:rPr lang="en-US" b="1" dirty="0" smtClean="0">
                <a:solidFill>
                  <a:schemeClr val="bg1"/>
                </a:solidFill>
                <a:effectLst/>
                <a:latin typeface="Times New Roman"/>
                <a:ea typeface="Times New Roman"/>
              </a:rPr>
              <a:t>Sun</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Sea</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Sand</a:t>
            </a:r>
            <a:r>
              <a:rPr lang="ar-JO" dirty="0" smtClean="0">
                <a:solidFill>
                  <a:schemeClr val="bg1"/>
                </a:solidFill>
                <a:effectLst/>
                <a:latin typeface="Times New Roman"/>
                <a:ea typeface="Times New Roman"/>
              </a:rPr>
              <a:t>) وذلك بإضافة منتجات جديدة تتضمن استخداماً واستثماراً متقدماً لهذه المواقع كإضافة الفنادق والمنتجعات والتي تخاطب مختلف الشرائح من السكان.</a:t>
            </a:r>
            <a:endParaRPr lang="en-US" sz="2400" dirty="0" smtClean="0">
              <a:solidFill>
                <a:schemeClr val="bg1"/>
              </a:solidFill>
              <a:effectLst/>
              <a:latin typeface="Times New Roman"/>
              <a:ea typeface="Times New Roman"/>
            </a:endParaRPr>
          </a:p>
          <a:p>
            <a:pPr marL="0" indent="0">
              <a:buNone/>
            </a:pPr>
            <a:endParaRPr lang="ar-IQ" dirty="0">
              <a:solidFill>
                <a:schemeClr val="bg1"/>
              </a:solidFill>
            </a:endParaRPr>
          </a:p>
        </p:txBody>
      </p:sp>
    </p:spTree>
    <p:extLst>
      <p:ext uri="{BB962C8B-B14F-4D97-AF65-F5344CB8AC3E}">
        <p14:creationId xmlns:p14="http://schemas.microsoft.com/office/powerpoint/2010/main" val="1048468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669360"/>
          </a:xfrm>
        </p:spPr>
        <p:txBody>
          <a:bodyPr>
            <a:normAutofit fontScale="77500" lnSpcReduction="20000"/>
          </a:bodyPr>
          <a:lstStyle/>
          <a:p>
            <a:pPr marL="0" lvl="0" indent="0" algn="justLow">
              <a:lnSpc>
                <a:spcPct val="150000"/>
              </a:lnSpc>
              <a:buNone/>
              <a:tabLst>
                <a:tab pos="466725" algn="l"/>
              </a:tabLst>
            </a:pPr>
            <a:r>
              <a:rPr lang="ar-JO" dirty="0" smtClean="0">
                <a:solidFill>
                  <a:schemeClr val="bg1"/>
                </a:solidFill>
                <a:effectLst/>
                <a:latin typeface="Times New Roman"/>
                <a:ea typeface="Times New Roman"/>
              </a:rPr>
              <a:t>تطور نظم الإجازات حيث كانت في البداية مقتصرة على رحلة رئيسية واحدة </a:t>
            </a:r>
            <a:r>
              <a:rPr lang="en-US" b="1" dirty="0" smtClean="0">
                <a:solidFill>
                  <a:schemeClr val="bg1"/>
                </a:solidFill>
                <a:effectLst/>
                <a:latin typeface="Times New Roman"/>
                <a:ea typeface="Times New Roman"/>
              </a:rPr>
              <a:t>Main</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Holiday</a:t>
            </a:r>
            <a:r>
              <a:rPr lang="ar-JO" dirty="0" smtClean="0">
                <a:solidFill>
                  <a:schemeClr val="bg1"/>
                </a:solidFill>
                <a:effectLst/>
                <a:latin typeface="Times New Roman"/>
                <a:ea typeface="Times New Roman"/>
              </a:rPr>
              <a:t> ومن ثم تطور إلى مفهوم الإجازة الثانية </a:t>
            </a:r>
            <a:r>
              <a:rPr lang="en-US" b="1" dirty="0" smtClean="0">
                <a:solidFill>
                  <a:schemeClr val="bg1"/>
                </a:solidFill>
                <a:effectLst/>
                <a:latin typeface="Times New Roman"/>
                <a:ea typeface="Times New Roman"/>
              </a:rPr>
              <a:t>Second</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Holiday</a:t>
            </a:r>
            <a:r>
              <a:rPr lang="ar-JO" dirty="0" smtClean="0">
                <a:solidFill>
                  <a:schemeClr val="bg1"/>
                </a:solidFill>
                <a:effectLst/>
                <a:latin typeface="Times New Roman"/>
                <a:ea typeface="Times New Roman"/>
              </a:rPr>
              <a:t> ، والتي تتضمن تقسيم فترة الإجازة بحيث يمكن قضائها في العديد من المدن والدول في رحلات قصيرة، وتطور المفهوم إلى الإجازة الثالثة والرابعة بحيث أصبح لدى السائح إمكانية تقسيم العطل والوقت والمسافة، بحيث مكنه ذلك من السفر أربع مرات خلال العام الواحد.</a:t>
            </a:r>
            <a:endParaRPr lang="en-US" sz="2400" dirty="0" smtClean="0">
              <a:solidFill>
                <a:schemeClr val="bg1"/>
              </a:solidFill>
              <a:effectLst/>
              <a:latin typeface="Times New Roman"/>
              <a:ea typeface="Times New Roman"/>
            </a:endParaRPr>
          </a:p>
          <a:p>
            <a:pPr marL="0" lvl="0" indent="0" algn="justLow">
              <a:lnSpc>
                <a:spcPct val="150000"/>
              </a:lnSpc>
              <a:buNone/>
              <a:tabLst>
                <a:tab pos="466725" algn="l"/>
              </a:tabLst>
            </a:pPr>
            <a:r>
              <a:rPr lang="ar-JO" dirty="0" smtClean="0">
                <a:solidFill>
                  <a:schemeClr val="bg1"/>
                </a:solidFill>
                <a:effectLst/>
                <a:latin typeface="Times New Roman"/>
                <a:ea typeface="Times New Roman"/>
              </a:rPr>
              <a:t>نمو أسواق جديدة ذات فعاليات وأنشطة سياحية خاصة من خلال ظهور منتجات سياحية جديدة جعلت المنتجات السياحية أكثر تنوعاً.  </a:t>
            </a:r>
            <a:endParaRPr lang="en-US" sz="2400" dirty="0" smtClean="0">
              <a:solidFill>
                <a:schemeClr val="bg1"/>
              </a:solidFill>
              <a:effectLst/>
              <a:latin typeface="Times New Roman"/>
              <a:ea typeface="Times New Roman"/>
            </a:endParaRPr>
          </a:p>
          <a:p>
            <a:pPr marL="0" lvl="0" indent="0" algn="justLow">
              <a:lnSpc>
                <a:spcPct val="150000"/>
              </a:lnSpc>
              <a:buNone/>
              <a:tabLst>
                <a:tab pos="466725" algn="l"/>
              </a:tabLst>
            </a:pPr>
            <a:r>
              <a:rPr lang="ar-JO" dirty="0" smtClean="0">
                <a:solidFill>
                  <a:schemeClr val="bg1"/>
                </a:solidFill>
                <a:effectLst/>
                <a:latin typeface="Times New Roman"/>
                <a:ea typeface="Times New Roman"/>
              </a:rPr>
              <a:t>استخدام شبكة الإنترنت سهل على السائح الحصول على المعلومات عن المواقع السياحية، خاصة استخدام نظم المعلومات الجغرافية </a:t>
            </a:r>
            <a:r>
              <a:rPr lang="en-US" b="1" dirty="0" smtClean="0">
                <a:solidFill>
                  <a:schemeClr val="bg1"/>
                </a:solidFill>
                <a:effectLst/>
                <a:latin typeface="Times New Roman"/>
                <a:ea typeface="Times New Roman"/>
              </a:rPr>
              <a:t>GIS</a:t>
            </a:r>
            <a:r>
              <a:rPr lang="ar-JO" dirty="0" smtClean="0">
                <a:solidFill>
                  <a:schemeClr val="bg1"/>
                </a:solidFill>
                <a:effectLst/>
                <a:latin typeface="Times New Roman"/>
                <a:ea typeface="Times New Roman"/>
              </a:rPr>
              <a:t> والإطلاع على الخدمات الفندقية وإمكانية الشراء والحجز داخل الفندق عن طريق المواقع الإلكترونية للمؤسسات السياحية والذي سهل اتخاذ القرار للسائح وخفض من درجة المخاطر التي كانت في السابق.</a:t>
            </a:r>
            <a:endParaRPr lang="en-US" sz="2400" dirty="0" smtClean="0">
              <a:solidFill>
                <a:schemeClr val="bg1"/>
              </a:solidFill>
              <a:effectLst/>
              <a:latin typeface="Times New Roman"/>
              <a:ea typeface="Times New Roman"/>
            </a:endParaRPr>
          </a:p>
          <a:p>
            <a:pPr marL="123825" indent="0" algn="justLow">
              <a:lnSpc>
                <a:spcPct val="150000"/>
              </a:lnSpc>
              <a:buNone/>
            </a:pPr>
            <a:r>
              <a:rPr lang="ar-JO" dirty="0" smtClean="0">
                <a:solidFill>
                  <a:schemeClr val="bg1"/>
                </a:solidFill>
                <a:effectLst/>
                <a:latin typeface="Times New Roman"/>
                <a:ea typeface="Times New Roman"/>
              </a:rPr>
              <a:t> </a:t>
            </a:r>
            <a:endParaRPr lang="en-US" sz="2400" dirty="0" smtClean="0">
              <a:solidFill>
                <a:schemeClr val="bg1"/>
              </a:solidFill>
              <a:effectLst/>
              <a:latin typeface="Times New Roman"/>
              <a:ea typeface="Times New Roman"/>
            </a:endParaRPr>
          </a:p>
          <a:p>
            <a:pPr marL="0" indent="0">
              <a:buNone/>
            </a:pPr>
            <a:endParaRPr lang="ar-IQ" dirty="0">
              <a:solidFill>
                <a:schemeClr val="bg1"/>
              </a:solidFill>
            </a:endParaRPr>
          </a:p>
        </p:txBody>
      </p:sp>
    </p:spTree>
    <p:extLst>
      <p:ext uri="{BB962C8B-B14F-4D97-AF65-F5344CB8AC3E}">
        <p14:creationId xmlns:p14="http://schemas.microsoft.com/office/powerpoint/2010/main" val="1935746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indent="0" algn="justLow">
              <a:lnSpc>
                <a:spcPct val="150000"/>
              </a:lnSpc>
              <a:buNone/>
            </a:pPr>
            <a:r>
              <a:rPr lang="ar-JO" dirty="0" smtClean="0">
                <a:solidFill>
                  <a:schemeClr val="bg1"/>
                </a:solidFill>
                <a:effectLst/>
                <a:latin typeface="Times New Roman"/>
                <a:ea typeface="Times New Roman"/>
              </a:rPr>
              <a:t>إن التطور التكنولوجي الكبير والبنية التحتية للنقل خاصة بالطائرات الذي أتاح للسائح سرعة الانتقال أدى إلى ظهور فرص جديد والتي بدورها ساهمت في:</a:t>
            </a:r>
            <a:endParaRPr lang="en-US" sz="2400" dirty="0" smtClean="0">
              <a:solidFill>
                <a:schemeClr val="bg1"/>
              </a:solidFill>
              <a:effectLst/>
              <a:latin typeface="Times New Roman"/>
              <a:ea typeface="Times New Roman"/>
            </a:endParaRPr>
          </a:p>
          <a:p>
            <a:pPr marL="457200" lvl="1" indent="0" algn="justLow">
              <a:lnSpc>
                <a:spcPct val="150000"/>
              </a:lnSpc>
              <a:buNone/>
              <a:tabLst>
                <a:tab pos="16510" algn="l"/>
                <a:tab pos="73660" algn="r"/>
                <a:tab pos="130810" algn="r"/>
                <a:tab pos="187960" algn="r"/>
                <a:tab pos="685800" algn="l"/>
              </a:tabLst>
            </a:pPr>
            <a:r>
              <a:rPr lang="ar-JO" dirty="0" smtClean="0">
                <a:solidFill>
                  <a:schemeClr val="bg1"/>
                </a:solidFill>
                <a:effectLst/>
                <a:latin typeface="Times New Roman"/>
                <a:ea typeface="Times New Roman"/>
              </a:rPr>
              <a:t>تطور السياحة البحرية الجماعية المنظمة.</a:t>
            </a:r>
            <a:endParaRPr lang="en-US" sz="2000" dirty="0" smtClean="0">
              <a:solidFill>
                <a:schemeClr val="bg1"/>
              </a:solidFill>
              <a:effectLst/>
              <a:latin typeface="Times New Roman"/>
              <a:ea typeface="Times New Roman"/>
            </a:endParaRPr>
          </a:p>
          <a:p>
            <a:pPr marL="457200" lvl="1" indent="0" algn="justLow">
              <a:lnSpc>
                <a:spcPct val="150000"/>
              </a:lnSpc>
              <a:buNone/>
              <a:tabLst>
                <a:tab pos="16510" algn="l"/>
                <a:tab pos="73660" algn="r"/>
                <a:tab pos="130810" algn="r"/>
                <a:tab pos="187960" algn="r"/>
                <a:tab pos="685800" algn="l"/>
              </a:tabLst>
            </a:pPr>
            <a:r>
              <a:rPr lang="ar-JO" dirty="0" smtClean="0">
                <a:solidFill>
                  <a:schemeClr val="bg1"/>
                </a:solidFill>
                <a:effectLst/>
                <a:latin typeface="Times New Roman"/>
                <a:ea typeface="Times New Roman"/>
              </a:rPr>
              <a:t>تطور في السياحة الدولية بحيث أصبح بإمكان السائح الوصول إلى مناطق قصد كما هي الحال في السياحة القادمة إلى الاردن من اوروبا وأمريكا وشرق أسيا وغيرها.</a:t>
            </a:r>
            <a:endParaRPr lang="en-US" sz="2000" dirty="0" smtClean="0">
              <a:solidFill>
                <a:schemeClr val="bg1"/>
              </a:solidFill>
              <a:effectLst/>
              <a:latin typeface="Times New Roman"/>
              <a:ea typeface="Times New Roman"/>
            </a:endParaRPr>
          </a:p>
          <a:p>
            <a:pPr marL="457200" lvl="1" indent="0" algn="justLow">
              <a:lnSpc>
                <a:spcPct val="150000"/>
              </a:lnSpc>
              <a:buNone/>
              <a:tabLst>
                <a:tab pos="16510" algn="l"/>
                <a:tab pos="73660" algn="r"/>
                <a:tab pos="130810" algn="r"/>
                <a:tab pos="187960" algn="r"/>
                <a:tab pos="685800" algn="l"/>
              </a:tabLst>
            </a:pPr>
            <a:r>
              <a:rPr lang="ar-JO" dirty="0" smtClean="0">
                <a:solidFill>
                  <a:schemeClr val="bg1"/>
                </a:solidFill>
                <a:effectLst/>
                <a:latin typeface="Times New Roman"/>
                <a:ea typeface="Times New Roman"/>
              </a:rPr>
              <a:t>ظاهرة الكلفة المنخفضة للنقل الجوي مستخدماً المطارات الإقليمية الصغيرة إضافة إلى تحسن مستوى المعيشة أدى إلى ظهور نوعاً جديداً من السائحين خاصة أولئك الذين تتجاوز أعمارهم عن 45 سنة والمتقاعدين والذين يفضلون السياحة السنوية (طيلة أيام السنة) حيث يتناولون طعامهم طيلة أيام الأسبوع في المطاعن ويمضون وقتهم في المسارح متجولين طيلة اليوم في رحلات يومية قصيرة بين المدن.</a:t>
            </a:r>
            <a:endParaRPr lang="en-US" sz="2000" dirty="0" smtClean="0">
              <a:solidFill>
                <a:schemeClr val="bg1"/>
              </a:solidFill>
              <a:effectLst/>
              <a:latin typeface="Times New Roman"/>
              <a:ea typeface="Times New Roman"/>
            </a:endParaRPr>
          </a:p>
          <a:p>
            <a:pPr marL="0" indent="0">
              <a:buNone/>
            </a:pPr>
            <a:endParaRPr lang="ar-IQ" dirty="0">
              <a:solidFill>
                <a:schemeClr val="bg1"/>
              </a:solidFill>
            </a:endParaRPr>
          </a:p>
        </p:txBody>
      </p:sp>
    </p:spTree>
    <p:extLst>
      <p:ext uri="{BB962C8B-B14F-4D97-AF65-F5344CB8AC3E}">
        <p14:creationId xmlns:p14="http://schemas.microsoft.com/office/powerpoint/2010/main" val="4110307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indent="0" algn="justLow">
              <a:lnSpc>
                <a:spcPct val="150000"/>
              </a:lnSpc>
              <a:buNone/>
            </a:pPr>
            <a:r>
              <a:rPr lang="ar-JO" dirty="0" smtClean="0">
                <a:solidFill>
                  <a:schemeClr val="bg1"/>
                </a:solidFill>
                <a:effectLst/>
                <a:latin typeface="Times New Roman"/>
                <a:ea typeface="Times New Roman"/>
              </a:rPr>
              <a:t>رافقت هذه التطورات الكبيرة والتي جعلت السياحة ككرة من الثلج إحداث وتطورات كان لها الأثر السلبي على السياحة وأكثرها تأثيراً هي إحداث الحادي عشر من أيلول 2001 وإحداث بالي والتي أثرت بعض الوقت على حركة السياحة العالمية وتناقض عدد السياح العالميين، ولكن مع ذلك استطاعت السياحة تجاوز مثل هذه العقبات السياسية لأنها لم تؤثر على البنية التحتية للسياحة إلا بصورة مؤقتة، حيث أن الخطر الأكبر عندما تتأثر البنية التحتية للسياحة وبفعل الكوارث الطبيعية التي يقف الإنسان عاجزاً أمامها، كما في زلزال تسونامي </a:t>
            </a:r>
            <a:r>
              <a:rPr lang="en-US" b="1" dirty="0" smtClean="0">
                <a:solidFill>
                  <a:schemeClr val="bg1"/>
                </a:solidFill>
                <a:effectLst/>
                <a:latin typeface="Times New Roman"/>
                <a:ea typeface="Times New Roman"/>
              </a:rPr>
              <a:t>Tsunami</a:t>
            </a:r>
            <a:r>
              <a:rPr lang="ar-JO" dirty="0" smtClean="0">
                <a:solidFill>
                  <a:schemeClr val="bg1"/>
                </a:solidFill>
                <a:effectLst/>
                <a:latin typeface="Times New Roman"/>
                <a:ea typeface="Times New Roman"/>
              </a:rPr>
              <a:t> في 26/2/2004 في المحيط الهندي والذي ضرب الدول الآسيوية المجاورة للمحيط الهندي، حيث تؤشر مثل هذه الأحداث إلى حساسية العلاقة بين السياحة والكوارث الطبيعية فضلاً عن العلاقة بين السياحة والسياسية وتأثيرها على النشاط السياحي والذي أوصل عدداً من الدول إلى حالة الكارثة والتي يصعب معالجتها مع الزمن المنظور.</a:t>
            </a:r>
            <a:endParaRPr lang="en-US" sz="2400" dirty="0" smtClean="0">
              <a:solidFill>
                <a:schemeClr val="bg1"/>
              </a:solidFill>
              <a:effectLst/>
              <a:latin typeface="Times New Roman"/>
              <a:ea typeface="Times New Roman"/>
            </a:endParaRPr>
          </a:p>
          <a:p>
            <a:pPr indent="0" algn="justLow">
              <a:lnSpc>
                <a:spcPct val="150000"/>
              </a:lnSpc>
              <a:buNone/>
            </a:pPr>
            <a:r>
              <a:rPr lang="ar-JO" dirty="0" smtClean="0">
                <a:solidFill>
                  <a:schemeClr val="bg1"/>
                </a:solidFill>
                <a:effectLst/>
                <a:latin typeface="Times New Roman"/>
                <a:ea typeface="Times New Roman"/>
              </a:rPr>
              <a:t>في ضوء الاستعراض السابق للجانب التاريخي للسياحة فإنه بالإمكان بيان ثلاثة من الحقب الزمنية تبين كل حقبة منها مضامين التطورات السياحية وهي كالآتي:-</a:t>
            </a:r>
            <a:endParaRPr lang="en-US" sz="2400" dirty="0" smtClean="0">
              <a:solidFill>
                <a:schemeClr val="bg1"/>
              </a:solidFill>
              <a:effectLst/>
              <a:latin typeface="Times New Roman"/>
              <a:ea typeface="Times New Roman"/>
            </a:endParaRPr>
          </a:p>
          <a:p>
            <a:pPr marL="0" indent="0">
              <a:buNone/>
            </a:pPr>
            <a:endParaRPr lang="ar-IQ" dirty="0">
              <a:solidFill>
                <a:schemeClr val="bg1"/>
              </a:solidFill>
            </a:endParaRPr>
          </a:p>
        </p:txBody>
      </p:sp>
    </p:spTree>
    <p:extLst>
      <p:ext uri="{BB962C8B-B14F-4D97-AF65-F5344CB8AC3E}">
        <p14:creationId xmlns:p14="http://schemas.microsoft.com/office/powerpoint/2010/main" val="1060023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9174997" cy="6834753"/>
          </a:xfrm>
        </p:spPr>
        <p:txBody>
          <a:bodyPr>
            <a:normAutofit fontScale="40000" lnSpcReduction="20000"/>
          </a:bodyPr>
          <a:lstStyle/>
          <a:p>
            <a:pPr indent="245110" algn="justLow"/>
            <a:r>
              <a:rPr lang="ar-JO" b="1" dirty="0" smtClean="0">
                <a:solidFill>
                  <a:schemeClr val="bg1"/>
                </a:solidFill>
                <a:effectLst/>
                <a:latin typeface="Times New Roman"/>
                <a:ea typeface="Times New Roman"/>
              </a:rPr>
              <a:t>الحقبة الأولى:- ويمكن تحديدها ابتداءً من النشأة الأولى للبشرية وحتى عام 1846، وتتصف هذه الفترة بما يلي:-</a:t>
            </a:r>
            <a:endParaRPr lang="en-US" sz="2400" dirty="0" smtClean="0">
              <a:solidFill>
                <a:schemeClr val="bg1"/>
              </a:solidFill>
              <a:effectLst/>
              <a:latin typeface="Times New Roman"/>
              <a:ea typeface="Times New Roman"/>
            </a:endParaRPr>
          </a:p>
          <a:p>
            <a:pPr indent="245110" algn="justLow"/>
            <a:r>
              <a:rPr lang="ar-JO" dirty="0" smtClean="0">
                <a:solidFill>
                  <a:schemeClr val="bg1"/>
                </a:solidFill>
                <a:effectLst/>
                <a:latin typeface="Times New Roman"/>
                <a:ea typeface="Times New Roman"/>
              </a:rPr>
              <a:t> </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740410" algn="l"/>
              </a:tabLst>
            </a:pPr>
            <a:r>
              <a:rPr lang="ar-JO" dirty="0" smtClean="0">
                <a:solidFill>
                  <a:schemeClr val="bg1"/>
                </a:solidFill>
                <a:effectLst/>
                <a:latin typeface="Times New Roman"/>
                <a:ea typeface="Times New Roman"/>
              </a:rPr>
              <a:t>إن وسائل النقل كانت بدائية وشملت الطرق البرية والبحرية حيث استخدم الإنسان قديماً وسائل بدائية كالخيول والجمال والسفن الشراعية الصغيرة.</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740410" algn="l"/>
              </a:tabLst>
            </a:pPr>
            <a:r>
              <a:rPr lang="ar-JO" dirty="0" smtClean="0">
                <a:solidFill>
                  <a:schemeClr val="bg1"/>
                </a:solidFill>
                <a:effectLst/>
                <a:latin typeface="Times New Roman"/>
                <a:ea typeface="Times New Roman"/>
              </a:rPr>
              <a:t>أنها شملت عدداً صغيراً من المسافرين.</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740410" algn="l"/>
              </a:tabLst>
            </a:pPr>
            <a:r>
              <a:rPr lang="ar-JO" dirty="0" smtClean="0">
                <a:solidFill>
                  <a:schemeClr val="bg1"/>
                </a:solidFill>
                <a:effectLst/>
                <a:latin typeface="Times New Roman"/>
                <a:ea typeface="Times New Roman"/>
              </a:rPr>
              <a:t>اقتصر السفر على ذوي الدخول العالية والأغنياء وعلى مستوياتهم الشخصية دون رعاية صحية أو أمنية أو قانونية.</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740410" algn="l"/>
              </a:tabLst>
            </a:pPr>
            <a:r>
              <a:rPr lang="ar-JO" dirty="0" smtClean="0">
                <a:solidFill>
                  <a:schemeClr val="bg1"/>
                </a:solidFill>
                <a:effectLst/>
                <a:latin typeface="Times New Roman"/>
                <a:ea typeface="Times New Roman"/>
              </a:rPr>
              <a:t>كانت الأهداف الرئيسية للسياحة هي الأهداف التجارية أو العمل أو الهجرة، كما كان منها لغرض استكشاف غرائب الطبيعة كالشلالات والغابات ومناطق البراكين أو الإطلاع على منجزات الشعوب المختلفة ومنها عجائب الدنيا السبع.</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740410" algn="l"/>
              </a:tabLst>
            </a:pPr>
            <a:r>
              <a:rPr lang="ar-JO" dirty="0" smtClean="0">
                <a:solidFill>
                  <a:schemeClr val="bg1"/>
                </a:solidFill>
                <a:effectLst/>
                <a:latin typeface="Times New Roman"/>
                <a:ea typeface="Times New Roman"/>
              </a:rPr>
              <a:t>سفر الأغنياء وبصورة خاصة إلى المناطق الطبيعية الجميلة والمياه المعدنية والتمتع بالمناخ المناسب في المناطق المشمسة والدافئة والسواحل البحرية التي توفر الشمس والماء والرمل (</a:t>
            </a:r>
            <a:r>
              <a:rPr lang="en-US" dirty="0" smtClean="0">
                <a:solidFill>
                  <a:schemeClr val="bg1"/>
                </a:solidFill>
                <a:effectLst/>
                <a:latin typeface="Times New Roman"/>
                <a:ea typeface="Times New Roman"/>
              </a:rPr>
              <a:t>3 S</a:t>
            </a:r>
            <a:r>
              <a:rPr lang="ar-JO" dirty="0" smtClean="0">
                <a:solidFill>
                  <a:schemeClr val="bg1"/>
                </a:solidFill>
                <a:effectLst/>
                <a:latin typeface="Times New Roman"/>
                <a:ea typeface="Times New Roman"/>
              </a:rPr>
              <a:t>).</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740410" algn="l"/>
              </a:tabLst>
            </a:pPr>
            <a:r>
              <a:rPr lang="ar-JO" dirty="0" smtClean="0">
                <a:solidFill>
                  <a:schemeClr val="bg1"/>
                </a:solidFill>
                <a:effectLst/>
                <a:latin typeface="Times New Roman"/>
                <a:ea typeface="Times New Roman"/>
              </a:rPr>
              <a:t>إن بعضاً من جوانب السفر، في هذه الفترة كان لأغراض تعليمية وثقافية حيث يرسل أولاد النبلاء إلى مدن أوروبا المشهورة لتعلم الفن والأدب والعلوم المختلفة.</a:t>
            </a:r>
            <a:endParaRPr lang="en-US" sz="2400" dirty="0" smtClean="0">
              <a:solidFill>
                <a:schemeClr val="bg1"/>
              </a:solidFill>
              <a:effectLst/>
              <a:latin typeface="Times New Roman"/>
              <a:ea typeface="Times New Roman"/>
            </a:endParaRPr>
          </a:p>
          <a:p>
            <a:pPr indent="245110" algn="justLow">
              <a:lnSpc>
                <a:spcPct val="150000"/>
              </a:lnSpc>
            </a:pPr>
            <a:r>
              <a:rPr lang="ar-JO" dirty="0" smtClean="0">
                <a:solidFill>
                  <a:schemeClr val="bg1"/>
                </a:solidFill>
                <a:effectLst/>
                <a:latin typeface="Times New Roman"/>
                <a:ea typeface="Times New Roman"/>
              </a:rPr>
              <a:t> </a:t>
            </a:r>
            <a:endParaRPr lang="en-US" sz="2400" dirty="0" smtClean="0">
              <a:solidFill>
                <a:schemeClr val="bg1"/>
              </a:solidFill>
              <a:effectLst/>
              <a:latin typeface="Times New Roman"/>
              <a:ea typeface="Times New Roman"/>
            </a:endParaRPr>
          </a:p>
          <a:p>
            <a:pPr marL="16510" algn="justLow">
              <a:lnSpc>
                <a:spcPct val="150000"/>
              </a:lnSpc>
              <a:tabLst>
                <a:tab pos="16510" algn="l"/>
              </a:tabLst>
            </a:pPr>
            <a:r>
              <a:rPr lang="ar-JO" b="1" dirty="0" smtClean="0">
                <a:solidFill>
                  <a:schemeClr val="bg1"/>
                </a:solidFill>
                <a:effectLst/>
                <a:latin typeface="Times New Roman"/>
                <a:ea typeface="Times New Roman"/>
              </a:rPr>
              <a:t>الحقبة الثانية: بين 1846 – 1914 وقد تميزت هذه الفترة بما يلي:-</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254635" algn="l"/>
              </a:tabLst>
            </a:pPr>
            <a:r>
              <a:rPr lang="ar-JO" dirty="0" smtClean="0">
                <a:solidFill>
                  <a:schemeClr val="bg1"/>
                </a:solidFill>
                <a:effectLst/>
                <a:latin typeface="Times New Roman"/>
                <a:ea typeface="Times New Roman"/>
              </a:rPr>
              <a:t>تطور في وسائل النقل نتيجة اختراع القطار والسيارة وتطور وسائل النقل البحري والسفن الكبيرة .</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254635" algn="l"/>
              </a:tabLst>
            </a:pPr>
            <a:r>
              <a:rPr lang="ar-JO" dirty="0" smtClean="0">
                <a:solidFill>
                  <a:schemeClr val="bg1"/>
                </a:solidFill>
                <a:effectLst/>
                <a:latin typeface="Times New Roman"/>
                <a:ea typeface="Times New Roman"/>
              </a:rPr>
              <a:t>بدأت بوادر السفر الجماعي المنظم وبدأت معه عوامل استثمار السفر في رحلات جماعية منظمة كان على رأسهم توماس كوك.</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254635" algn="l"/>
              </a:tabLst>
            </a:pPr>
            <a:r>
              <a:rPr lang="ar-JO" dirty="0" smtClean="0">
                <a:solidFill>
                  <a:schemeClr val="bg1"/>
                </a:solidFill>
                <a:effectLst/>
                <a:latin typeface="Times New Roman"/>
                <a:ea typeface="Times New Roman"/>
              </a:rPr>
              <a:t>دخول الطبقات الوسطى في عملية السفر والسياحة حيث مكنت وسائل النقل من كسر احتكار الطبقة العليا للسفر.</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254635" algn="l"/>
              </a:tabLst>
            </a:pPr>
            <a:r>
              <a:rPr lang="ar-JO" dirty="0" smtClean="0">
                <a:solidFill>
                  <a:schemeClr val="bg1"/>
                </a:solidFill>
                <a:effectLst/>
                <a:latin typeface="Times New Roman"/>
                <a:ea typeface="Times New Roman"/>
              </a:rPr>
              <a:t>دخول الوسطاء والشركات في عملية تنظيم السفر.</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254635" algn="l"/>
              </a:tabLst>
            </a:pPr>
            <a:r>
              <a:rPr lang="ar-JO" dirty="0" smtClean="0">
                <a:solidFill>
                  <a:schemeClr val="bg1"/>
                </a:solidFill>
                <a:effectLst/>
                <a:latin typeface="Times New Roman"/>
                <a:ea typeface="Times New Roman"/>
              </a:rPr>
              <a:t>تطور في أهداف المسافرين وزيادة عدد رحلاتهم وفترة إقامتهم.</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254635" algn="l"/>
              </a:tabLst>
            </a:pPr>
            <a:r>
              <a:rPr lang="ar-JO" dirty="0" smtClean="0">
                <a:solidFill>
                  <a:schemeClr val="bg1"/>
                </a:solidFill>
                <a:effectLst/>
                <a:latin typeface="Times New Roman"/>
                <a:ea typeface="Times New Roman"/>
              </a:rPr>
              <a:t>أول ظهور لمصطلح " السياحة " وبدأت الدول والمنظمات العالمية خاصة الأمم المتحدة بالاهتمام بهذا النوع الجديد من الصناعة وتطويره.</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254635" algn="l"/>
              </a:tabLst>
            </a:pPr>
            <a:r>
              <a:rPr lang="ar-JO" b="1" dirty="0" smtClean="0">
                <a:solidFill>
                  <a:schemeClr val="bg1"/>
                </a:solidFill>
                <a:effectLst/>
                <a:latin typeface="Times New Roman"/>
                <a:ea typeface="Times New Roman"/>
              </a:rPr>
              <a:t>الحقبة الثالثة : 1914 – حتى الوقت الحاضر وما يميز هذه الفترة:-</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476250" algn="l"/>
              </a:tabLst>
            </a:pPr>
            <a:r>
              <a:rPr lang="ar-JO" dirty="0" smtClean="0">
                <a:solidFill>
                  <a:schemeClr val="bg1"/>
                </a:solidFill>
                <a:effectLst/>
                <a:latin typeface="Times New Roman"/>
                <a:ea typeface="Times New Roman"/>
              </a:rPr>
              <a:t>دخول الطائرات في مجال النقل الجوي بعد أن اقتصر استخدامها على الأغراض العسكرية أبان الحرب العالمية الأولى (1914 - 1919)، وقد ازداد استخدامها بعد الحرب العالمية الثانية خاصة بعد أن أصبحت هذه الوسائل أكثر سرعة وراحة وأمناً.</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476250" algn="l"/>
              </a:tabLst>
            </a:pPr>
            <a:r>
              <a:rPr lang="ar-JO" dirty="0" smtClean="0">
                <a:solidFill>
                  <a:schemeClr val="bg1"/>
                </a:solidFill>
                <a:effectLst/>
                <a:latin typeface="Times New Roman"/>
                <a:ea typeface="Times New Roman"/>
              </a:rPr>
              <a:t>تطور النقل البحري وظهور السياحة البحرية </a:t>
            </a:r>
            <a:r>
              <a:rPr lang="en-US" dirty="0" smtClean="0">
                <a:solidFill>
                  <a:schemeClr val="bg1"/>
                </a:solidFill>
                <a:effectLst/>
                <a:latin typeface="Times New Roman"/>
                <a:ea typeface="Times New Roman"/>
              </a:rPr>
              <a:t>Sea Cruises</a:t>
            </a:r>
            <a:r>
              <a:rPr lang="ar-JO" dirty="0" smtClean="0">
                <a:solidFill>
                  <a:schemeClr val="bg1"/>
                </a:solidFill>
                <a:effectLst/>
                <a:latin typeface="Times New Roman"/>
                <a:ea typeface="Times New Roman"/>
              </a:rPr>
              <a:t> .</a:t>
            </a:r>
            <a:endParaRPr lang="en-US" sz="2400" dirty="0" smtClean="0">
              <a:solidFill>
                <a:schemeClr val="bg1"/>
              </a:solidFill>
              <a:effectLst/>
              <a:latin typeface="Times New Roman"/>
              <a:ea typeface="Times New Roman"/>
            </a:endParaRPr>
          </a:p>
          <a:p>
            <a:pPr marL="0" indent="0">
              <a:buNone/>
            </a:pPr>
            <a:endParaRPr lang="ar-IQ" dirty="0">
              <a:solidFill>
                <a:schemeClr val="bg1"/>
              </a:solidFill>
            </a:endParaRPr>
          </a:p>
        </p:txBody>
      </p:sp>
    </p:spTree>
    <p:extLst>
      <p:ext uri="{BB962C8B-B14F-4D97-AF65-F5344CB8AC3E}">
        <p14:creationId xmlns:p14="http://schemas.microsoft.com/office/powerpoint/2010/main" val="3140040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1612</Words>
  <Application>Microsoft Office PowerPoint</Application>
  <PresentationFormat>On-screen Show (4:3)</PresentationFormat>
  <Paragraphs>44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مفهوم الاقتصاد السياحي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الاقتصاد السياحي</dc:title>
  <dc:creator>Ruaa</dc:creator>
  <cp:lastModifiedBy>Maher</cp:lastModifiedBy>
  <cp:revision>2</cp:revision>
  <dcterms:created xsi:type="dcterms:W3CDTF">2019-12-08T18:13:47Z</dcterms:created>
  <dcterms:modified xsi:type="dcterms:W3CDTF">2023-03-02T21:35:40Z</dcterms:modified>
</cp:coreProperties>
</file>