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59" r:id="rId4"/>
    <p:sldId id="260" r:id="rId5"/>
    <p:sldId id="261" r:id="rId6"/>
    <p:sldId id="262" r:id="rId7"/>
    <p:sldId id="258"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96DB4-73A3-40EB-8AE1-F15EAE86ABA9}"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96DB4-73A3-40EB-8AE1-F15EAE86ABA9}"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4096DB4-73A3-40EB-8AE1-F15EAE86ABA9}"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96DB4-73A3-40EB-8AE1-F15EAE86ABA9}" type="datetimeFigureOut">
              <a:rPr lang="ar-IQ" smtClean="0"/>
              <a:t>11/08/1444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096DB4-73A3-40EB-8AE1-F15EAE86ABA9}"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096DB4-73A3-40EB-8AE1-F15EAE86ABA9}" type="datetimeFigureOut">
              <a:rPr lang="ar-IQ" smtClean="0"/>
              <a:t>11/08/1444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7DF2CE9-112C-48BF-8A60-356A3F0594A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096DB4-73A3-40EB-8AE1-F15EAE86ABA9}"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096DB4-73A3-40EB-8AE1-F15EAE86ABA9}" type="datetimeFigureOut">
              <a:rPr lang="ar-IQ" smtClean="0"/>
              <a:t>11/08/1444</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DF2CE9-112C-48BF-8A60-356A3F0594A7}"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sz="4000" b="1" dirty="0">
                <a:solidFill>
                  <a:srgbClr val="FF0066"/>
                </a:solidFill>
                <a:ea typeface="Calibri"/>
                <a:cs typeface="Lexicon"/>
              </a:rPr>
              <a:t>مفهوم</a:t>
            </a:r>
            <a:r>
              <a:rPr lang="ar-SA" sz="4000" b="1" dirty="0" smtClean="0">
                <a:solidFill>
                  <a:srgbClr val="FF0066"/>
                </a:solidFill>
                <a:effectLst/>
                <a:ea typeface="Calibri"/>
                <a:cs typeface="Lexicon"/>
              </a:rPr>
              <a:t> </a:t>
            </a:r>
            <a:r>
              <a:rPr lang="ar-IQ" sz="4000" b="1" dirty="0" smtClean="0">
                <a:solidFill>
                  <a:srgbClr val="FF0066"/>
                </a:solidFill>
                <a:ea typeface="Calibri"/>
                <a:cs typeface="Lexicon"/>
              </a:rPr>
              <a:t>التنمية الاقتصادية و</a:t>
            </a:r>
            <a:r>
              <a:rPr lang="ar-SA" sz="4000" b="1" dirty="0" smtClean="0">
                <a:solidFill>
                  <a:srgbClr val="FF0066"/>
                </a:solidFill>
                <a:effectLst/>
                <a:ea typeface="Calibri"/>
                <a:cs typeface="Lexicon"/>
              </a:rPr>
              <a:t>التنمية السياحية </a:t>
            </a:r>
            <a:endParaRPr lang="ar-IQ" dirty="0">
              <a:solidFill>
                <a:srgbClr val="FF0066"/>
              </a:solidFill>
            </a:endParaRPr>
          </a:p>
        </p:txBody>
      </p:sp>
      <p:sp>
        <p:nvSpPr>
          <p:cNvPr id="3" name="Subtitle 2"/>
          <p:cNvSpPr>
            <a:spLocks noGrp="1"/>
          </p:cNvSpPr>
          <p:nvPr>
            <p:ph type="subTitle" idx="1"/>
          </p:nvPr>
        </p:nvSpPr>
        <p:spPr/>
        <p:txBody>
          <a:bodyPr>
            <a:normAutofit/>
          </a:bodyPr>
          <a:lstStyle/>
          <a:p>
            <a:r>
              <a:rPr lang="ar-IQ" sz="3600" b="1" dirty="0" smtClean="0">
                <a:solidFill>
                  <a:srgbClr val="7030A0"/>
                </a:solidFill>
              </a:rPr>
              <a:t>م.د. </a:t>
            </a:r>
            <a:r>
              <a:rPr lang="ar-IQ" sz="3600" b="1" smtClean="0">
                <a:solidFill>
                  <a:srgbClr val="7030A0"/>
                </a:solidFill>
              </a:rPr>
              <a:t>عادل عبد الرحمن </a:t>
            </a:r>
            <a:endParaRPr lang="ar-IQ" sz="3600" b="1" dirty="0">
              <a:solidFill>
                <a:srgbClr val="7030A0"/>
              </a:solidFill>
            </a:endParaRPr>
          </a:p>
        </p:txBody>
      </p:sp>
    </p:spTree>
    <p:extLst>
      <p:ext uri="{BB962C8B-B14F-4D97-AF65-F5344CB8AC3E}">
        <p14:creationId xmlns:p14="http://schemas.microsoft.com/office/powerpoint/2010/main" val="311861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712968" cy="5937523"/>
          </a:xfrm>
        </p:spPr>
        <p:txBody>
          <a:bodyPr>
            <a:normAutofit fontScale="85000" lnSpcReduction="10000"/>
          </a:bodyPr>
          <a:lstStyle/>
          <a:p>
            <a:pPr marL="0" indent="0" algn="just">
              <a:lnSpc>
                <a:spcPct val="115000"/>
              </a:lnSpc>
              <a:spcAft>
                <a:spcPts val="1000"/>
              </a:spcAft>
              <a:buNone/>
            </a:pPr>
            <a:r>
              <a:rPr lang="ar-SA" dirty="0">
                <a:latin typeface="Calibri"/>
                <a:ea typeface="Calibri"/>
                <a:cs typeface="Lexicon"/>
              </a:rPr>
              <a:t>ي</a:t>
            </a:r>
            <a:r>
              <a:rPr lang="ar-SA" dirty="0">
                <a:solidFill>
                  <a:schemeClr val="tx1"/>
                </a:solidFill>
                <a:latin typeface="Calibri"/>
                <a:ea typeface="Calibri"/>
                <a:cs typeface="Lexicon"/>
              </a:rPr>
              <a:t>عتبر موضوع التنمية السياحية عند الكثير من دول العالم من المواضيع المعاصرة كونها تهدف إلى الإسهام في زيادة الدخل القومي للبلد وبالتالي زيادة دخل الافراد وكذلك بما تتضمنه من تنمية حضارية شاملة لكافة المقومات الطبيعية والإنسانية والمادية ومن هنا تكون التنمية السياحية وسيلة للتنمية الإقتصادية</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وتبدأ التنمية السياحية مع تقدير الإنسان لأهمية السياحة والفوائد التي تجنيها على كافة المستويات الإجتماعية والثقافية والإقتصادية . لذا تُعد التربية العقلية الإجتماعية شرطاً رئيسياً وأساسياً لنجاح مخططات التنمية السياحية ، فطالما إن السياحة فلسفة إجتماعية تتطور من تقدم علمي وعقلي فإن توعية المواطن هي أكبر رصيد في أية عملية لإنماء السياحة وتطويرها وهي في الوقت نفسه مشتركة بين المنزل والمدرسة والمجتمع . ومرتبطة بإدراك المسئولين والمواطنين لأهميتها بإعتبارها تنمي الشعور بالمواطنة لدى الأفراد بسبب التعرف على تراث الوطن وأهميته ودوره التأريخي والحضاري وتزيد الشعور عند المواطنين لكونها عامل مهم في تكوين مفاهيمهم وثقافتهم وتصرفاتهم</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تعريف</a:t>
            </a:r>
            <a:r>
              <a:rPr lang="ar-SA" b="1" dirty="0">
                <a:solidFill>
                  <a:schemeClr val="tx1"/>
                </a:solidFill>
                <a:latin typeface="Calibri"/>
                <a:ea typeface="Calibri"/>
                <a:cs typeface="Lexicon"/>
              </a:rPr>
              <a:t> التنمية السياحية </a:t>
            </a:r>
            <a:r>
              <a:rPr lang="ar-SA" dirty="0">
                <a:solidFill>
                  <a:schemeClr val="tx1"/>
                </a:solidFill>
                <a:latin typeface="Calibri"/>
                <a:ea typeface="Calibri"/>
                <a:cs typeface="Lexicon"/>
              </a:rPr>
              <a:t>على</a:t>
            </a:r>
            <a:r>
              <a:rPr lang="ar-SA" b="1" dirty="0">
                <a:solidFill>
                  <a:schemeClr val="tx1"/>
                </a:solidFill>
                <a:latin typeface="Calibri"/>
                <a:ea typeface="Calibri"/>
                <a:cs typeface="Lexicon"/>
              </a:rPr>
              <a:t> </a:t>
            </a:r>
            <a:r>
              <a:rPr lang="ar-SA" dirty="0">
                <a:solidFill>
                  <a:schemeClr val="tx1"/>
                </a:solidFill>
                <a:latin typeface="Calibri"/>
                <a:ea typeface="Calibri"/>
                <a:cs typeface="Lexicon"/>
              </a:rPr>
              <a:t>أنها الإرتقاء والتوسع بالخدمات السياحية وإحتياجاتها وهذا يتطلب تدخل التخطيط السياحي بإعتباره الإسلوب العلمي الذي يستهدف تحقيق أكبر معدل ممكن من النمو السياحي بأقل تكلفة ممكنة وفي أقرب وقت مستطاع</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وعرفها عبد الرحمن بأنها (عملية تكامل طبيعي وظيفي بين عدد من العناصر الطبيعية الموجودة في المنطقة والمرافق العامة التي يتحتم وجودها كأساس لإقامة الاستثمارات السياحية ومقابلة إحتياجات السائحين)</a:t>
            </a:r>
            <a:r>
              <a:rPr lang="ar-IQ" baseline="30000" dirty="0">
                <a:solidFill>
                  <a:schemeClr val="tx1"/>
                </a:solidFill>
                <a:latin typeface="Calibri"/>
                <a:ea typeface="Calibri"/>
                <a:cs typeface="Lexicon"/>
              </a:rPr>
              <a:t>(4)</a:t>
            </a:r>
            <a:r>
              <a:rPr lang="ar-IQ" dirty="0">
                <a:solidFill>
                  <a:schemeClr val="tx1"/>
                </a:solidFill>
                <a:latin typeface="Calibri"/>
                <a:ea typeface="Calibri"/>
                <a:cs typeface="Lexicon"/>
              </a:rPr>
              <a:t>.</a:t>
            </a:r>
            <a:endParaRPr lang="en-US" sz="18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66446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pPr algn="just">
              <a:lnSpc>
                <a:spcPct val="115000"/>
              </a:lnSpc>
              <a:spcAft>
                <a:spcPts val="1000"/>
              </a:spcAft>
            </a:pPr>
            <a:endParaRPr lang="ar-IQ" dirty="0" smtClean="0">
              <a:latin typeface="Calibri"/>
              <a:ea typeface="Calibri"/>
              <a:cs typeface="Lexicon"/>
            </a:endParaRPr>
          </a:p>
          <a:p>
            <a:pPr marL="0" indent="0" algn="just">
              <a:lnSpc>
                <a:spcPct val="115000"/>
              </a:lnSpc>
              <a:spcAft>
                <a:spcPts val="1000"/>
              </a:spcAft>
              <a:buNone/>
            </a:pPr>
            <a:r>
              <a:rPr lang="ar-IQ" dirty="0" smtClean="0">
                <a:solidFill>
                  <a:schemeClr val="tx1"/>
                </a:solidFill>
                <a:latin typeface="Calibri"/>
                <a:ea typeface="Calibri"/>
                <a:cs typeface="Lexicon"/>
              </a:rPr>
              <a:t>وأشارت </a:t>
            </a:r>
            <a:r>
              <a:rPr lang="ar-IQ" dirty="0">
                <a:solidFill>
                  <a:schemeClr val="tx1"/>
                </a:solidFill>
                <a:latin typeface="Calibri"/>
                <a:ea typeface="Calibri"/>
                <a:cs typeface="Lexicon"/>
              </a:rPr>
              <a:t>شبّر في تعريفها للتنمية السياحية على أنها جزء لا يتجزأ من التنمية الوطنية الشاملة فعرفتها ( قيام الدول ذات الإمكانيات السياحية بدفع المتغيرات السياحية لديها بإتجاه النمو بمعدلات أعلى من أجل تحقيق أهداف التنمية الوطنية الشاملة )</a:t>
            </a:r>
            <a:r>
              <a:rPr lang="ar-IQ" baseline="30000" dirty="0">
                <a:solidFill>
                  <a:schemeClr val="tx1"/>
                </a:solidFill>
                <a:latin typeface="Calibri"/>
                <a:ea typeface="Calibri"/>
                <a:cs typeface="Lexicon"/>
              </a:rPr>
              <a:t>(5)</a:t>
            </a:r>
            <a:r>
              <a:rPr lang="ar-IQ" b="1" dirty="0">
                <a:solidFill>
                  <a:schemeClr val="tx1"/>
                </a:solidFill>
                <a:latin typeface="Calibri"/>
                <a:ea typeface="Calibri"/>
                <a:cs typeface="Lexicon"/>
              </a:rPr>
              <a:t> </a:t>
            </a:r>
            <a:r>
              <a:rPr lang="ar-SA" dirty="0">
                <a:solidFill>
                  <a:schemeClr val="tx1"/>
                </a:solidFill>
                <a:latin typeface="Calibri"/>
                <a:ea typeface="Calibri"/>
                <a:cs typeface="Lexicon"/>
              </a:rPr>
              <a:t>.</a:t>
            </a: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وأشار الجلاد إلى أن التنمية السياحية تمثل "مختلف البرامج التي تهدف إلى تحقيق الزيادة المستمرة والمتوازنة في الموارد السياحية وتعميق وترشيد الإنتاجية في القطاع السياحي. وهي عملية مركبة متشعبة تضم عدة عناصر متصلة ومتداخلة مع بعضها بعضاً وتقوم على محاولة علمية وتطبيقية للوصول إلى الإستغلال الأمثل لعناصر الإنتاج السياحي الأولية من خلال إطار طبيعي وإطار حضاري والمرافق الأساسية العامة والسياحية المعتمدة على التقدم العلمي والتكنولوجي وربط كل ذلك مع عناصر البيئة وإستخدامات الطاقة المتجددة وتنمية موارد الثروة البشرية بدورها المرسوم في برامج </a:t>
            </a:r>
            <a:r>
              <a:rPr lang="ar-SA" dirty="0" smtClean="0">
                <a:solidFill>
                  <a:schemeClr val="tx1"/>
                </a:solidFill>
                <a:latin typeface="Calibri"/>
                <a:ea typeface="Calibri"/>
                <a:cs typeface="Lexicon"/>
              </a:rPr>
              <a:t>التنمية</a:t>
            </a:r>
            <a:r>
              <a:rPr lang="ar-SA" baseline="30000" dirty="0" smtClean="0">
                <a:solidFill>
                  <a:schemeClr val="tx1"/>
                </a:solidFill>
                <a:latin typeface="Calibri"/>
                <a:ea typeface="Calibri"/>
                <a:cs typeface="Lexicon"/>
              </a:rPr>
              <a:t>(</a:t>
            </a:r>
            <a:r>
              <a:rPr lang="ar-IQ" baseline="30000" dirty="0" smtClean="0">
                <a:solidFill>
                  <a:schemeClr val="tx1"/>
                </a:solidFill>
                <a:latin typeface="Calibri"/>
                <a:ea typeface="Calibri"/>
                <a:cs typeface="Lexicon"/>
              </a:rPr>
              <a:t>6</a:t>
            </a:r>
            <a:r>
              <a:rPr lang="ar-SA" baseline="30000" dirty="0" smtClean="0">
                <a:solidFill>
                  <a:schemeClr val="tx1"/>
                </a:solidFill>
                <a:latin typeface="Calibri"/>
                <a:ea typeface="Calibri"/>
                <a:cs typeface="Lexicon"/>
              </a:rPr>
              <a:t>)</a:t>
            </a:r>
            <a:r>
              <a:rPr lang="ar-SA" dirty="0" smtClean="0">
                <a:solidFill>
                  <a:schemeClr val="tx1"/>
                </a:solidFill>
                <a:latin typeface="Calibri"/>
                <a:ea typeface="Calibri"/>
                <a:cs typeface="Lexicon"/>
              </a:rPr>
              <a:t> </a:t>
            </a:r>
            <a:r>
              <a:rPr lang="ar-SA" dirty="0">
                <a:latin typeface="Calibri"/>
                <a:ea typeface="Calibri"/>
                <a:cs typeface="Lexicon"/>
              </a:rPr>
              <a:t>.	</a:t>
            </a:r>
            <a:endParaRPr lang="en-US" sz="1800" dirty="0">
              <a:effectLst/>
              <a:latin typeface="Calibri"/>
              <a:ea typeface="Calibri"/>
              <a:cs typeface="Arial"/>
            </a:endParaRPr>
          </a:p>
        </p:txBody>
      </p:sp>
    </p:spTree>
    <p:extLst>
      <p:ext uri="{BB962C8B-B14F-4D97-AF65-F5344CB8AC3E}">
        <p14:creationId xmlns:p14="http://schemas.microsoft.com/office/powerpoint/2010/main" val="134927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5865515"/>
          </a:xfrm>
        </p:spPr>
        <p:txBody>
          <a:bodyPr>
            <a:normAutofit fontScale="77500" lnSpcReduction="20000"/>
          </a:bodyPr>
          <a:lstStyle/>
          <a:p>
            <a:pPr marL="0" indent="0">
              <a:lnSpc>
                <a:spcPct val="115000"/>
              </a:lnSpc>
              <a:spcAft>
                <a:spcPts val="600"/>
              </a:spcAft>
              <a:buNone/>
              <a:tabLst>
                <a:tab pos="1905000" algn="l"/>
              </a:tabLst>
            </a:pPr>
            <a:r>
              <a:rPr lang="ar-SA" b="1" u="sng" dirty="0">
                <a:solidFill>
                  <a:schemeClr val="tx1"/>
                </a:solidFill>
                <a:latin typeface="Calibri"/>
                <a:ea typeface="Calibri"/>
                <a:cs typeface="Lexicon"/>
              </a:rPr>
              <a:t>ثانياً:التنمية السياحية (عوامل وعناصر وأهداف و أنواع ومتطلبات</a:t>
            </a:r>
            <a:r>
              <a:rPr lang="ar-SA" b="1"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تعتبر قضية التنمية السياحية عند الكثير من دول العالم من القضايا المعاصرة ، كونها تسهم في زيادة الدخل الفردي الحقيقي ، وبالتالي تعتبر أحد الروافد الرئيسية للدخل القومي، وكذلك بما تتضمنه من تنمية حضارية شاملة لكافة المقومات الطبيعية والإنسانية والمادية ، ومن هنا تكون التنمية السياحية وسيلة للتنمية 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1- </a:t>
            </a:r>
            <a:r>
              <a:rPr lang="ar-SA" b="1" dirty="0">
                <a:solidFill>
                  <a:schemeClr val="tx1"/>
                </a:solidFill>
                <a:latin typeface="Calibri"/>
                <a:ea typeface="Calibri"/>
                <a:cs typeface="Lexicon"/>
              </a:rPr>
              <a:t>عوامل قيام التنمية السياحية:</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تقوم التنمية السياحية على عدد من العوامل أهمها:-</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أ- النمو الكبير الذي تشيده صناعة السياحة، وظهور أنواع مختلفة من السياحة والحاجة إلى مواكبة التقدم العلمي المستمر.</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ب- إتخاذ معظم دول أوربا النشاط السياحي كأسلوب يساعد على تنمية موارد الدولة التي لحق بها الضرر بسبب مشروع مارشال الأمريكي وإعتبار السياحة الطريق الذي يساعد على التخلص من آثار هذه الحرب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ج- إهتمام معظم الدول السياحية بالسياحة وإعتبارها جسر العبور الذي يساعد على تحقيق التنمية الإقتصادية والإجتماعية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د- بروز المشكلات البيئية والإقتصادية والإجتماعية بشكل يؤثر على النشاط السياحي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هـ- المساحة الواسعة للأسواق السياحية العالمية وزيادة متطلبات ورغبات السائحين من الخدمات السياحية</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2- عناصر التنمية السياحية:</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تتكون التنمية السياحية من عناصر عده اهمها :-</a:t>
            </a:r>
            <a:endParaRPr lang="en-US" sz="1800" dirty="0">
              <a:solidFill>
                <a:schemeClr val="tx1"/>
              </a:solidFill>
              <a:effectLst/>
              <a:latin typeface="Calibri"/>
              <a:ea typeface="Calibri"/>
              <a:cs typeface="Arial"/>
            </a:endParaRPr>
          </a:p>
        </p:txBody>
      </p:sp>
    </p:spTree>
    <p:extLst>
      <p:ext uri="{BB962C8B-B14F-4D97-AF65-F5344CB8AC3E}">
        <p14:creationId xmlns:p14="http://schemas.microsoft.com/office/powerpoint/2010/main" val="311380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60648"/>
            <a:ext cx="9144000" cy="6597352"/>
          </a:xfrm>
        </p:spPr>
        <p:txBody>
          <a:bodyPr>
            <a:normAutofit fontScale="55000" lnSpcReduction="20000"/>
          </a:bodyPr>
          <a:lstStyle/>
          <a:p>
            <a:pPr marL="0" indent="0" algn="just">
              <a:lnSpc>
                <a:spcPct val="115000"/>
              </a:lnSpc>
              <a:spcAft>
                <a:spcPts val="600"/>
              </a:spcAft>
              <a:buNone/>
            </a:pPr>
            <a:r>
              <a:rPr lang="ar-SA" dirty="0" smtClean="0">
                <a:solidFill>
                  <a:schemeClr val="tx1"/>
                </a:solidFill>
                <a:latin typeface="Calibri"/>
                <a:ea typeface="Calibri"/>
                <a:cs typeface="Lexicon"/>
              </a:rPr>
              <a:t>أ- عناصر الجذب السياحي  وتشمل العناصر الطبيعية مثل : أشكال السطح والمناخ والغابات وعناصر من صنع الإنسان كالمتنزهات والمتاحف والمواقع الدينية والأثرية والتأريخية .</a:t>
            </a:r>
            <a:endParaRPr lang="en-US" sz="1800" dirty="0" smtClean="0">
              <a:solidFill>
                <a:schemeClr val="tx1"/>
              </a:solidFill>
              <a:latin typeface="Calibri"/>
              <a:ea typeface="Calibri"/>
              <a:cs typeface="Arial"/>
            </a:endParaRPr>
          </a:p>
          <a:p>
            <a:pPr marL="0" indent="0" algn="just">
              <a:lnSpc>
                <a:spcPct val="115000"/>
              </a:lnSpc>
              <a:spcAft>
                <a:spcPts val="600"/>
              </a:spcAft>
              <a:buNone/>
            </a:pPr>
            <a:r>
              <a:rPr lang="ar-SA" dirty="0" smtClean="0">
                <a:solidFill>
                  <a:schemeClr val="tx1"/>
                </a:solidFill>
                <a:latin typeface="Calibri"/>
                <a:ea typeface="Calibri"/>
                <a:cs typeface="Lexicon"/>
              </a:rPr>
              <a:t>ب- </a:t>
            </a:r>
            <a:r>
              <a:rPr lang="ar-SA" dirty="0">
                <a:solidFill>
                  <a:schemeClr val="tx1"/>
                </a:solidFill>
                <a:latin typeface="Calibri"/>
                <a:ea typeface="Calibri"/>
                <a:cs typeface="Lexicon"/>
              </a:rPr>
              <a:t>النقل بأنواعه المختلفة (البري، البحري، الجوي).</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ج- أماكن الإيواء بأنواعها المختلفة (الفنادق، شقق الإيجار، وبيوت الضيافة).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(1) السعيدي، مصدر سبق ذكره، ص : 134.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  </a:t>
            </a:r>
            <a:r>
              <a:rPr lang="ar-IQ" sz="2000" dirty="0" smtClean="0">
                <a:solidFill>
                  <a:schemeClr val="tx1"/>
                </a:solidFill>
                <a:latin typeface="Calibri"/>
                <a:ea typeface="Calibri"/>
                <a:cs typeface="Lexicon"/>
              </a:rPr>
              <a:t>(2</a:t>
            </a:r>
            <a:r>
              <a:rPr lang="ar-IQ" sz="2000" dirty="0">
                <a:solidFill>
                  <a:schemeClr val="tx1"/>
                </a:solidFill>
                <a:latin typeface="Calibri"/>
                <a:ea typeface="Calibri"/>
                <a:cs typeface="Lexicon"/>
              </a:rPr>
              <a:t>)</a:t>
            </a:r>
            <a:r>
              <a:rPr lang="ar-IQ" sz="1800" dirty="0">
                <a:solidFill>
                  <a:schemeClr val="tx1"/>
                </a:solidFill>
                <a:latin typeface="Calibri"/>
                <a:ea typeface="Calibri"/>
              </a:rPr>
              <a:t> </a:t>
            </a:r>
            <a:r>
              <a:rPr lang="ar-IQ" sz="2000" dirty="0">
                <a:solidFill>
                  <a:schemeClr val="tx1"/>
                </a:solidFill>
                <a:latin typeface="Calibri"/>
                <a:ea typeface="Calibri"/>
                <a:cs typeface="Lexicon"/>
              </a:rPr>
              <a:t>عبد القادر، د. مصطفى ، مصدر سابق ، ص:197.</a:t>
            </a:r>
            <a:endParaRPr lang="en-US" sz="1800" dirty="0">
              <a:solidFill>
                <a:schemeClr val="tx1"/>
              </a:solidFill>
              <a:latin typeface="Calibri"/>
              <a:ea typeface="Calibri"/>
              <a:cs typeface="Arial"/>
            </a:endParaRPr>
          </a:p>
          <a:p>
            <a:pPr marL="0" indent="0" algn="just">
              <a:lnSpc>
                <a:spcPct val="115000"/>
              </a:lnSpc>
              <a:spcAft>
                <a:spcPts val="600"/>
              </a:spcAft>
              <a:buNone/>
              <a:tabLst>
                <a:tab pos="5274310" algn="r"/>
              </a:tabLst>
            </a:pPr>
            <a:r>
              <a:rPr lang="ar-SA" dirty="0">
                <a:solidFill>
                  <a:schemeClr val="tx1"/>
                </a:solidFill>
                <a:cs typeface="Lexicon"/>
              </a:rPr>
              <a:t>د- التسهيلات المسانده بجميع أنواعها (كالإدارة والإعلان السياحي ،وشركات السفر ومحلات الأشغال اليدوية والبنوك)</a:t>
            </a:r>
            <a:r>
              <a:rPr lang="en-US" dirty="0">
                <a:solidFill>
                  <a:schemeClr val="tx1"/>
                </a:solidFill>
              </a:rPr>
              <a:t> </a:t>
            </a:r>
            <a:r>
              <a:rPr lang="ar-SA" dirty="0">
                <a:solidFill>
                  <a:schemeClr val="tx1"/>
                </a:solidFill>
                <a:latin typeface="Calibri"/>
                <a:ea typeface="Calibri"/>
                <a:cs typeface="Lexicon"/>
              </a:rPr>
              <a:t>هـ- خدمات البنية التحتية </a:t>
            </a:r>
            <a:r>
              <a:rPr lang="en-US" dirty="0">
                <a:solidFill>
                  <a:schemeClr val="tx1"/>
                </a:solidFill>
                <a:latin typeface="Lexicon"/>
                <a:ea typeface="Calibri"/>
                <a:cs typeface="Arial"/>
              </a:rPr>
              <a:t>( Infrastructures )</a:t>
            </a:r>
            <a:r>
              <a:rPr lang="ar-SA" dirty="0">
                <a:solidFill>
                  <a:schemeClr val="tx1"/>
                </a:solidFill>
                <a:latin typeface="Calibri"/>
                <a:ea typeface="Calibri"/>
                <a:cs typeface="Lexicon"/>
              </a:rPr>
              <a:t> كالمياه والكهرباء والإتصالات والطرق والمطارات وغيرها</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tabLst>
                <a:tab pos="53340" algn="l"/>
              </a:tabLst>
            </a:pPr>
            <a:r>
              <a:rPr lang="ar-SA" b="1" dirty="0">
                <a:solidFill>
                  <a:schemeClr val="tx1"/>
                </a:solidFill>
                <a:latin typeface="Calibri"/>
                <a:ea typeface="Calibri"/>
                <a:cs typeface="Lexicon"/>
              </a:rPr>
              <a:t>3- أهداف التنمية السياحية: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تهدف التنمية السياحية إلى تحقيق زيادة مستمرة ومتوازنة في الموارد السياحية وإن أول محور في عملية التنمية هو الإنسان الذي يُعَد أداتها ،لهذا فان الدولة مطالبة بالسعي إلى توفير كل ما يحتاج إلية لتبقى القدرات البدنية والعقلية والنفسية لهذا الإنسان على أكمل وجه. وإن التنمية السياحية تبدأ من تقدير الإنسان للأهمية السياحية، وللفوائد التي تحييها على المستويات كافة ،الإجتماعية، والثقافية، والإقتصادية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تقسيم اهداف التنمية السياحية كآلاتي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أ- أهداف إقتصادية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تحسين وضع ميزان المدفوعات لكون السياحة مصدر للعملات، وتحقيق التنمية الإقليمية ،وإيجاد فرص عمل جديدة في المناطق ،سواء في القطاع السياحي أو في القطاعات المساندة للسياحة، ومن فوائدها ،توفير خدمات البنية التحتية، لأن لا بد لكل تنمية سياحية من وجود بنية تحتية، وزيادة مستويات الدخل المتأتية من الواردات السياحية، وزيادة إيرادات الدولة من الضرائب، نظراً للمداخيل الإضافية التي ترد خزينة الدولة من الضرائب على الواردات.</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ب- أهداف إجتماعية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smtClean="0">
                <a:solidFill>
                  <a:schemeClr val="tx1"/>
                </a:solidFill>
                <a:latin typeface="Calibri"/>
                <a:ea typeface="Calibri"/>
                <a:cs typeface="Lexicon"/>
              </a:rPr>
              <a:t>   توفر تسهيلات ترفيهية وإستجمام للسياح وللسكان المحليين وتساعد على تطوير الأماكن والخدمات العامة بدول المقصد السياحي، وتعمل على حماية وإشباع الرغبات الإجتماعية، وتنمي لدى المواطن شعوره بالإنتماء إلى وطنه وتزيد فرص التبادل الثقافي والحضاري بين كل من المجتمع المضيف والزائر، وإن إزدهار السياحة يؤدي إلى إعادة توزيع السكان بشكل أفضل عن طريق المشاريع السياحية ، والتي يمكن إقامتها داخل المجمعات العمرانية السياحية الجديدة، وكذلك للتنمية السياحية تنمية إجتماعية كبيرة لأنها تؤدي إلى تعميق الإنتماء، وتنمية الوعي السياحي بإعتباره أحد فروع الوعي الإجتماعي.</a:t>
            </a:r>
            <a:endParaRPr lang="en-US" sz="1800" dirty="0" smtClean="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149597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6408712"/>
          </a:xfrm>
        </p:spPr>
        <p:txBody>
          <a:bodyPr>
            <a:normAutofit fontScale="47500" lnSpcReduction="20000"/>
          </a:bodyPr>
          <a:lstStyle/>
          <a:p>
            <a:pPr marL="0" indent="0" algn="just">
              <a:lnSpc>
                <a:spcPct val="120000"/>
              </a:lnSpc>
              <a:spcAft>
                <a:spcPts val="600"/>
              </a:spcAft>
              <a:buNone/>
            </a:pPr>
            <a:r>
              <a:rPr lang="ar-SA" sz="2900" b="1" dirty="0">
                <a:solidFill>
                  <a:schemeClr val="tx1"/>
                </a:solidFill>
                <a:latin typeface="Calibri"/>
                <a:ea typeface="Calibri"/>
                <a:cs typeface="Lexicon"/>
              </a:rPr>
              <a:t>أهداف بيئية:-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المحافظة على البيئة ومنع تدهورها ووضع اجراءات حماية مشددة لها .</a:t>
            </a:r>
            <a:endParaRPr lang="en-US" sz="2200" dirty="0">
              <a:solidFill>
                <a:schemeClr val="tx1"/>
              </a:solidFill>
              <a:latin typeface="Calibri"/>
              <a:ea typeface="Calibri"/>
              <a:cs typeface="Arial"/>
            </a:endParaRPr>
          </a:p>
          <a:p>
            <a:pPr marL="0" indent="0" algn="just">
              <a:lnSpc>
                <a:spcPct val="120000"/>
              </a:lnSpc>
              <a:spcAft>
                <a:spcPts val="600"/>
              </a:spcAft>
              <a:buNone/>
            </a:pPr>
            <a:r>
              <a:rPr lang="ar-SA" sz="2900" b="1" dirty="0">
                <a:solidFill>
                  <a:schemeClr val="tx1"/>
                </a:solidFill>
                <a:latin typeface="Calibri"/>
                <a:ea typeface="Calibri"/>
                <a:cs typeface="Lexicon"/>
              </a:rPr>
              <a:t>د- الأهداف السياسية والثقافية:-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IQ" sz="2500" dirty="0">
                <a:solidFill>
                  <a:schemeClr val="tx1"/>
                </a:solidFill>
                <a:latin typeface="Calibri"/>
                <a:ea typeface="Calibri"/>
                <a:cs typeface="Lexicon"/>
              </a:rPr>
              <a:t>(1) عبد الله، د. محمد فريد، التخطيط والتنمية السياحية، دار الأيام للنشر والتوزيع، ط1، عمان- الأردن، 2015، ص- ص </a:t>
            </a:r>
            <a:r>
              <a:rPr lang="ar-IQ" sz="2500" dirty="0" smtClean="0">
                <a:solidFill>
                  <a:schemeClr val="tx1"/>
                </a:solidFill>
                <a:latin typeface="Calibri"/>
                <a:ea typeface="Calibri"/>
                <a:cs typeface="Lexicon"/>
              </a:rPr>
              <a:t>76-7</a:t>
            </a:r>
            <a:endParaRPr lang="en-US" sz="2200" dirty="0">
              <a:solidFill>
                <a:schemeClr val="tx1"/>
              </a:solidFill>
              <a:latin typeface="Calibri"/>
              <a:ea typeface="Calibri"/>
              <a:cs typeface="Arial"/>
            </a:endParaRPr>
          </a:p>
          <a:p>
            <a:pPr marL="0" indent="0" algn="just">
              <a:lnSpc>
                <a:spcPct val="120000"/>
              </a:lnSpc>
              <a:buNone/>
            </a:pPr>
            <a:r>
              <a:rPr lang="ar-SA" sz="2900" dirty="0">
                <a:solidFill>
                  <a:schemeClr val="tx1"/>
                </a:solidFill>
                <a:cs typeface="Lexicon"/>
              </a:rPr>
              <a:t> تعمل على نشر الثقافات وزيادة التواصل بين الشعوب وتطوير العلاقات السياسية بين الحكومات في الدول السياحية</a:t>
            </a:r>
            <a:r>
              <a:rPr lang="ar-SA" sz="2900" baseline="30000" dirty="0">
                <a:solidFill>
                  <a:schemeClr val="tx1"/>
                </a:solidFill>
                <a:cs typeface="Lexicon"/>
              </a:rPr>
              <a:t>(1)</a:t>
            </a:r>
            <a:r>
              <a:rPr lang="ar-SA" sz="2900" dirty="0">
                <a:solidFill>
                  <a:schemeClr val="tx1"/>
                </a:solidFill>
                <a:cs typeface="Lexicon"/>
              </a:rPr>
              <a:t>.</a:t>
            </a:r>
            <a:r>
              <a:rPr lang="en-US" sz="2900" dirty="0">
                <a:solidFill>
                  <a:schemeClr val="tx1"/>
                </a:solidFill>
              </a:rPr>
              <a:t> </a:t>
            </a:r>
            <a:r>
              <a:rPr lang="ar-SA" sz="2900" dirty="0">
                <a:solidFill>
                  <a:schemeClr val="tx1"/>
                </a:solidFill>
                <a:latin typeface="Calibri"/>
                <a:ea typeface="Calibri"/>
                <a:cs typeface="Lexicon"/>
              </a:rPr>
              <a:t>4-</a:t>
            </a:r>
            <a:r>
              <a:rPr lang="ar-SA" sz="2900" b="1" dirty="0">
                <a:solidFill>
                  <a:schemeClr val="tx1"/>
                </a:solidFill>
                <a:latin typeface="Calibri"/>
                <a:ea typeface="Calibri"/>
                <a:cs typeface="Lexicon"/>
              </a:rPr>
              <a:t> أنواع التنمية السياحية: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يمكن تقسيم أنواع التنمية السياحية إلى عدة أقسام أهمها:</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أ- التنمية السياحية الشاملة:-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الشاملة هي التنمية في جميع الجوانب السياحية والإقتصادية والإجتماعية والثقافية والبيئية والحضارية والسكانية الموجودة في الدولة وهذه التنمية تتطلب الكثير من الأموال والجهود البشرية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ب- التنمية السياحية المستدامة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يقصد بالتنمية السياحية المستدامة العمل على إستخدام الموارد البيئية السياحية، البيئة الطبيعية والثقافية والإجتماعية، وصيانتها والمحافظة على فطرية كل هذه الموارد لأنها ليست ملكاً للجيل الحاضر وإنما هي ملكاً للأجيال المتعاقبة القادمة.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ج- التنمية السياحية المحلية:-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المحلية هو الإرتقاء بخدمات البنية الأساسية التحتية من حيث شبكات الطرق والإتصالات والنقل، وتطوير مناطق الجذب السياحي والمساعدة في جذب العمالة من الريف إلى مناطق المقاصد السياحية.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د- التنمية السياحية الإقليمية:-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تركز التنمية السياحية الإقليمية على تطوير الطرق والمعايير الإقليمية والدولية وتأمين هذه الطرق ومدها بكافة الخدمات مثل محطات البنزين والمطاعم والكافيتريات وتوفير خدمات الإتصالات، وتبني سياسات سياحية وتشريعات من شأنها تفعيل السياحة بين دول المقاصد السياحية كما هو الحال في الدول العربية والإتحاد الأوربي.</a:t>
            </a:r>
            <a:endParaRPr lang="en-US" sz="22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53363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endParaRPr lang="ar-IQ" dirty="0" smtClean="0"/>
          </a:p>
          <a:p>
            <a:r>
              <a:rPr lang="ar-IQ" dirty="0" smtClean="0"/>
              <a:t>المصادر</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السعيدي</a:t>
            </a:r>
            <a:r>
              <a:rPr lang="ar-IQ" sz="1600" dirty="0">
                <a:solidFill>
                  <a:schemeClr val="tx1"/>
                </a:solidFill>
                <a:latin typeface="Calibri"/>
                <a:ea typeface="Calibri"/>
                <a:cs typeface="Lexicon"/>
              </a:rPr>
              <a:t>، عصام حسن، التسويق والترويج السياحي والفندقي، دار الراية للنشر والتوزيع، عمان – الأردن، ط1، 2009، ص: 133.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عبد </a:t>
            </a:r>
            <a:r>
              <a:rPr lang="ar-IQ" sz="1600" dirty="0">
                <a:solidFill>
                  <a:schemeClr val="tx1"/>
                </a:solidFill>
                <a:latin typeface="Calibri"/>
                <a:ea typeface="Calibri"/>
                <a:cs typeface="Lexicon"/>
              </a:rPr>
              <a:t>القادر، د. مصطفى، دور الإعلان في التسويق السياحي، مجد المؤسسة الجامعية للدراسات والنشر والتوزيع، بيروت – لبنان، ط1، 2003، ص: 197.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غضبان </a:t>
            </a:r>
            <a:r>
              <a:rPr lang="ar-IQ" sz="1600" dirty="0">
                <a:solidFill>
                  <a:schemeClr val="tx1"/>
                </a:solidFill>
                <a:latin typeface="Calibri"/>
                <a:ea typeface="Calibri"/>
                <a:cs typeface="Lexicon"/>
              </a:rPr>
              <a:t>، فؤاد ، الجغرافيا السياحية ، دار اليازوري العلمية للنشر والتوزيع ، عمان – الأردن ، 2014 ، ص : 137 </a:t>
            </a:r>
            <a:r>
              <a:rPr lang="ar-IQ" sz="1600" dirty="0" smtClean="0">
                <a:solidFill>
                  <a:schemeClr val="tx1"/>
                </a:solidFill>
                <a:latin typeface="Calibri"/>
                <a:ea typeface="Calibri"/>
                <a:cs typeface="Lexicon"/>
              </a:rPr>
              <a:t>.</a:t>
            </a:r>
            <a:endParaRPr lang="ar-IQ" sz="2000" dirty="0" smtClean="0">
              <a:solidFill>
                <a:schemeClr val="tx1"/>
              </a:solidFill>
              <a:latin typeface="Calibri"/>
              <a:ea typeface="Calibri"/>
              <a:cs typeface="Arial"/>
            </a:endParaRPr>
          </a:p>
          <a:p>
            <a:pPr marL="263525" indent="-263525" algn="just">
              <a:spcAft>
                <a:spcPts val="1000"/>
              </a:spcAft>
              <a:buFont typeface="+mj-lt"/>
              <a:buAutoNum type="arabicPeriod"/>
            </a:pPr>
            <a:r>
              <a:rPr lang="ar-IQ" sz="1600" dirty="0" smtClean="0">
                <a:solidFill>
                  <a:schemeClr val="tx1"/>
                </a:solidFill>
                <a:ea typeface="Calibri"/>
                <a:cs typeface="Lexicon"/>
              </a:rPr>
              <a:t>سليم</a:t>
            </a:r>
            <a:r>
              <a:rPr lang="ar-IQ" sz="1600" dirty="0">
                <a:solidFill>
                  <a:schemeClr val="tx1"/>
                </a:solidFill>
                <a:ea typeface="Calibri"/>
                <a:cs typeface="Lexicon"/>
              </a:rPr>
              <a:t>، عبد الرحمن، المفاهيم الاقتصادية والفنية للتنمية السياحية، مجلة البحوث السياحية، العدد السادس،  1989، ص: </a:t>
            </a:r>
            <a:r>
              <a:rPr lang="ar-IQ" sz="1600" dirty="0" smtClean="0">
                <a:solidFill>
                  <a:schemeClr val="tx1"/>
                </a:solidFill>
                <a:ea typeface="Calibri"/>
                <a:cs typeface="Lexicon"/>
              </a:rPr>
              <a:t>32</a:t>
            </a:r>
          </a:p>
          <a:p>
            <a:pPr marL="263525" indent="-263525" algn="just">
              <a:spcAft>
                <a:spcPts val="1000"/>
              </a:spcAft>
              <a:buFont typeface="+mj-lt"/>
              <a:buAutoNum type="arabicPeriod"/>
            </a:pPr>
            <a:r>
              <a:rPr lang="ar-IQ" sz="1600" dirty="0" smtClean="0">
                <a:solidFill>
                  <a:schemeClr val="tx1"/>
                </a:solidFill>
                <a:ea typeface="Calibri"/>
                <a:cs typeface="Lexicon"/>
              </a:rPr>
              <a:t>شبّر </a:t>
            </a:r>
            <a:r>
              <a:rPr lang="ar-IQ" sz="1600" dirty="0">
                <a:solidFill>
                  <a:schemeClr val="tx1"/>
                </a:solidFill>
                <a:ea typeface="Calibri"/>
                <a:cs typeface="Lexicon"/>
              </a:rPr>
              <a:t>، إلهام خضير ، أهمية تكنولوجيا المعلومات في تنميه القطاع السياحي (دراسة نظرية ومقترحات مستقبلية على المستوى العربي والمحلي ),بحث مقبول للنشر في مجلة كلية بغداد للعلوم الإقتصادية ، بغداد 2012 ، ص : 6 </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أبو </a:t>
            </a:r>
            <a:r>
              <a:rPr lang="ar-IQ" sz="1600" dirty="0">
                <a:solidFill>
                  <a:schemeClr val="tx1"/>
                </a:solidFill>
                <a:latin typeface="Calibri"/>
                <a:ea typeface="Calibri"/>
                <a:cs typeface="Lexicon"/>
              </a:rPr>
              <a:t>عياش، د. عبد الإله والطائي، د. حميد عبد النبي، التخطيط الإستراتيجي - مدخل إستراتيجي، دار الوراق للنشر والتوزيع، عمان – الاردن، 2010، ص: </a:t>
            </a:r>
            <a:r>
              <a:rPr lang="ar-IQ" sz="1600" dirty="0" smtClean="0">
                <a:solidFill>
                  <a:schemeClr val="tx1"/>
                </a:solidFill>
                <a:latin typeface="Calibri"/>
                <a:ea typeface="Calibri"/>
                <a:cs typeface="Lexicon"/>
              </a:rPr>
              <a:t>19.</a:t>
            </a:r>
          </a:p>
          <a:p>
            <a:pPr marL="263525" indent="-263525" algn="just">
              <a:spcAft>
                <a:spcPts val="1000"/>
              </a:spcAft>
              <a:buFont typeface="+mj-lt"/>
              <a:buAutoNum type="arabicPeriod"/>
            </a:pPr>
            <a:r>
              <a:rPr lang="ar-IQ" sz="1400" dirty="0" smtClean="0">
                <a:latin typeface="Calibri"/>
                <a:ea typeface="Calibri"/>
                <a:cs typeface="Lexicon"/>
              </a:rPr>
              <a:t>السعيدي</a:t>
            </a:r>
            <a:r>
              <a:rPr lang="ar-IQ" sz="1400" dirty="0">
                <a:latin typeface="Calibri"/>
                <a:ea typeface="Calibri"/>
                <a:cs typeface="Lexicon"/>
              </a:rPr>
              <a:t>، عصام حسن، التسويق والترويج السياحي والفندقي، دار الراية للنشر والتوزيع، ط1، 2009، </a:t>
            </a:r>
            <a:r>
              <a:rPr lang="ar-IQ" sz="1400" dirty="0" smtClean="0">
                <a:latin typeface="Calibri"/>
                <a:ea typeface="Calibri"/>
                <a:cs typeface="Lexicon"/>
              </a:rPr>
              <a:t>ص:133.</a:t>
            </a:r>
            <a:endParaRPr lang="ar-IQ" sz="1200" dirty="0" smtClean="0">
              <a:latin typeface="Calibri"/>
              <a:ea typeface="Calibri"/>
              <a:cs typeface="Arial"/>
            </a:endParaRPr>
          </a:p>
          <a:p>
            <a:pPr marL="263525" indent="-263525" algn="just">
              <a:spcAft>
                <a:spcPts val="1000"/>
              </a:spcAft>
              <a:buFont typeface="+mj-lt"/>
              <a:buAutoNum type="arabicPeriod"/>
            </a:pPr>
            <a:r>
              <a:rPr lang="ar-IQ" sz="1400" dirty="0" smtClean="0">
                <a:latin typeface="Calibri"/>
                <a:ea typeface="Calibri"/>
                <a:cs typeface="Lexicon"/>
              </a:rPr>
              <a:t>الخصاونة</a:t>
            </a:r>
            <a:r>
              <a:rPr lang="ar-IQ" sz="1400" dirty="0">
                <a:latin typeface="Calibri"/>
                <a:ea typeface="Calibri"/>
                <a:cs typeface="Lexicon"/>
              </a:rPr>
              <a:t>، د. محمد شبيب والمشاقبة، د.  زياد محمد، التنمية السياحية المستدامة ،عمان – الأردن ،دار جليس الزمان،2011،ص – ص 20-21 .</a:t>
            </a:r>
            <a:endParaRPr lang="en-US" sz="1200" dirty="0">
              <a:latin typeface="Calibri"/>
              <a:ea typeface="Calibri"/>
              <a:cs typeface="Arial"/>
            </a:endParaRPr>
          </a:p>
          <a:p>
            <a:pPr marL="263525" indent="-263525" algn="just">
              <a:spcAft>
                <a:spcPts val="1000"/>
              </a:spcAft>
              <a:buFont typeface="+mj-lt"/>
              <a:buAutoNum type="arabicPeriod"/>
            </a:pPr>
            <a:endParaRPr lang="ar-IQ" sz="1400" dirty="0" smtClean="0">
              <a:solidFill>
                <a:schemeClr val="tx1"/>
              </a:solidFill>
              <a:latin typeface="Calibri"/>
              <a:ea typeface="Calibri"/>
              <a:cs typeface="Arial"/>
            </a:endParaRPr>
          </a:p>
          <a:p>
            <a:pPr marL="263525" indent="-263525" algn="just">
              <a:lnSpc>
                <a:spcPct val="115000"/>
              </a:lnSpc>
              <a:spcAft>
                <a:spcPts val="1000"/>
              </a:spcAft>
              <a:buFont typeface="+mj-lt"/>
              <a:buAutoNum type="arabicPeriod"/>
            </a:pPr>
            <a:endParaRPr lang="ar-IQ" sz="2000" dirty="0">
              <a:solidFill>
                <a:schemeClr val="tx1"/>
              </a:solidFill>
            </a:endParaRPr>
          </a:p>
        </p:txBody>
      </p:sp>
    </p:spTree>
    <p:extLst>
      <p:ext uri="{BB962C8B-B14F-4D97-AF65-F5344CB8AC3E}">
        <p14:creationId xmlns:p14="http://schemas.microsoft.com/office/powerpoint/2010/main" val="3315665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34</TotalTime>
  <Words>1383</Words>
  <Application>Microsoft Office PowerPoint</Application>
  <PresentationFormat>On-screen Show (4:3)</PresentationFormat>
  <Paragraphs>57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Candara</vt:lpstr>
      <vt:lpstr>Lexicon</vt:lpstr>
      <vt:lpstr>Symbol</vt:lpstr>
      <vt:lpstr>Waveform</vt:lpstr>
      <vt:lpstr>مفهوم التنمية الاقتصادية والتنمية السياحية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التنمية الاقتصادية والتنمية السياحية</dc:title>
  <dc:creator>Ruaa</dc:creator>
  <cp:lastModifiedBy>Maher</cp:lastModifiedBy>
  <cp:revision>5</cp:revision>
  <dcterms:created xsi:type="dcterms:W3CDTF">2019-12-03T18:13:52Z</dcterms:created>
  <dcterms:modified xsi:type="dcterms:W3CDTF">2023-03-02T21:33:21Z</dcterms:modified>
</cp:coreProperties>
</file>