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3" r:id="rId3"/>
    <p:sldId id="264" r:id="rId4"/>
    <p:sldId id="265" r:id="rId5"/>
    <p:sldId id="266" r:id="rId6"/>
    <p:sldId id="267" r:id="rId7"/>
    <p:sldId id="268" r:id="rId8"/>
    <p:sldId id="269" r:id="rId9"/>
    <p:sldId id="270"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835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385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0404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085027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3/2/2023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64028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83681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9411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8553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6930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581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7949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6024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5388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7659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628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03542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18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3/2/2023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142957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ar-IQ" dirty="0" smtClean="0">
                <a:solidFill>
                  <a:srgbClr val="00B0F0"/>
                </a:solidFill>
              </a:rPr>
              <a:t>عوامل نجاح السياحة</a:t>
            </a:r>
            <a:endParaRPr lang="ar-IQ" dirty="0">
              <a:solidFill>
                <a:srgbClr val="00B0F0"/>
              </a:solidFill>
            </a:endParaRPr>
          </a:p>
        </p:txBody>
      </p:sp>
      <p:sp>
        <p:nvSpPr>
          <p:cNvPr id="3" name="Subtitle 2"/>
          <p:cNvSpPr>
            <a:spLocks noGrp="1"/>
          </p:cNvSpPr>
          <p:nvPr>
            <p:ph type="subTitle" idx="1"/>
          </p:nvPr>
        </p:nvSpPr>
        <p:spPr/>
        <p:txBody>
          <a:bodyPr>
            <a:noAutofit/>
          </a:bodyPr>
          <a:lstStyle/>
          <a:p>
            <a:pPr algn="ctr"/>
            <a:r>
              <a:rPr lang="ar-IQ" b="1" dirty="0" smtClean="0">
                <a:solidFill>
                  <a:schemeClr val="accent2">
                    <a:lumMod val="60000"/>
                    <a:lumOff val="40000"/>
                  </a:schemeClr>
                </a:solidFill>
              </a:rPr>
              <a:t>اعداد </a:t>
            </a:r>
          </a:p>
          <a:p>
            <a:pPr algn="ctr"/>
            <a:r>
              <a:rPr lang="ar-IQ" b="1" dirty="0" smtClean="0">
                <a:solidFill>
                  <a:schemeClr val="accent2">
                    <a:lumMod val="60000"/>
                    <a:lumOff val="40000"/>
                  </a:schemeClr>
                </a:solidFill>
              </a:rPr>
              <a:t>م.د. عادل عبد الرحمن </a:t>
            </a:r>
            <a:endParaRPr lang="ar-IQ" b="1" dirty="0">
              <a:solidFill>
                <a:schemeClr val="accent2">
                  <a:lumMod val="60000"/>
                  <a:lumOff val="40000"/>
                </a:schemeClr>
              </a:solidFill>
            </a:endParaRPr>
          </a:p>
        </p:txBody>
      </p:sp>
      <p:sp>
        <p:nvSpPr>
          <p:cNvPr id="4" name="TextBox 3"/>
          <p:cNvSpPr txBox="1"/>
          <p:nvPr/>
        </p:nvSpPr>
        <p:spPr>
          <a:xfrm rot="20529119">
            <a:off x="1367278" y="3930639"/>
            <a:ext cx="2531660" cy="523220"/>
          </a:xfrm>
          <a:prstGeom prst="rect">
            <a:avLst/>
          </a:prstGeom>
          <a:noFill/>
        </p:spPr>
        <p:txBody>
          <a:bodyPr wrap="square" rtlCol="1">
            <a:spAutoFit/>
          </a:bodyPr>
          <a:lstStyle/>
          <a:p>
            <a:pPr algn="ctr" rtl="1"/>
            <a:r>
              <a:rPr lang="ar-IQ" sz="2800" b="1" dirty="0" smtClean="0">
                <a:solidFill>
                  <a:schemeClr val="accent4">
                    <a:lumMod val="75000"/>
                  </a:schemeClr>
                </a:solidFill>
                <a:latin typeface="Aldhabi" panose="01000000000000000000" pitchFamily="2" charset="-78"/>
                <a:cs typeface="Aldhabi" panose="01000000000000000000" pitchFamily="2" charset="-78"/>
              </a:rPr>
              <a:t>المحاضرة الثامنة عشر</a:t>
            </a:r>
            <a:endParaRPr lang="ar-IQ" sz="2800" b="1" dirty="0">
              <a:solidFill>
                <a:schemeClr val="accent4">
                  <a:lumMod val="75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124904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7001301"/>
          </a:xfrm>
        </p:spPr>
      </p:pic>
      <p:sp>
        <p:nvSpPr>
          <p:cNvPr id="5" name="TextBox 4"/>
          <p:cNvSpPr txBox="1"/>
          <p:nvPr/>
        </p:nvSpPr>
        <p:spPr>
          <a:xfrm rot="20382357">
            <a:off x="1173707" y="3439235"/>
            <a:ext cx="3266592" cy="646331"/>
          </a:xfrm>
          <a:prstGeom prst="rect">
            <a:avLst/>
          </a:prstGeom>
          <a:noFill/>
        </p:spPr>
        <p:txBody>
          <a:bodyPr wrap="square" rtlCol="1">
            <a:spAutoFit/>
          </a:bodyPr>
          <a:lstStyle/>
          <a:p>
            <a:pPr algn="ctr" rtl="1"/>
            <a:r>
              <a:rPr lang="ar-IQ" sz="3600" b="1" dirty="0" smtClean="0">
                <a:solidFill>
                  <a:schemeClr val="bg1"/>
                </a:solidFill>
                <a:latin typeface="Aldhabi" panose="01000000000000000000" pitchFamily="2" charset="-78"/>
                <a:cs typeface="Aldhabi" panose="01000000000000000000" pitchFamily="2" charset="-78"/>
              </a:rPr>
              <a:t>الى اللقاء في المحاضرة القادمة</a:t>
            </a:r>
            <a:endParaRPr lang="ar-IQ" sz="3600" b="1" dirty="0">
              <a:solidFill>
                <a:schemeClr val="bg1"/>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448829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المقدمة</a:t>
            </a:r>
            <a:endParaRPr lang="ar-IQ" dirty="0"/>
          </a:p>
        </p:txBody>
      </p:sp>
      <p:sp>
        <p:nvSpPr>
          <p:cNvPr id="3" name="Content Placeholder 2"/>
          <p:cNvSpPr>
            <a:spLocks noGrp="1"/>
          </p:cNvSpPr>
          <p:nvPr>
            <p:ph idx="1"/>
          </p:nvPr>
        </p:nvSpPr>
        <p:spPr>
          <a:xfrm>
            <a:off x="685800" y="1705970"/>
            <a:ext cx="10820400" cy="4512715"/>
          </a:xfrm>
        </p:spPr>
        <p:txBody>
          <a:bodyPr/>
          <a:lstStyle/>
          <a:p>
            <a:pPr marL="0" indent="0">
              <a:buNone/>
            </a:pPr>
            <a:r>
              <a:rPr lang="ar-IQ" dirty="0">
                <a:latin typeface="Poppins"/>
              </a:rPr>
              <a:t>مقومات نجاح أكثر الدول السياحية ازدهارا في العالم .. إن السياحة يمكنها أن تكون أحد العناصر الهامة للغاية لإنعاش اقتصاد البلاد، خاصة في المناطق الأقل نمواً، حيث يمكن دفعها للنمو من خلال عناصر الجذب السياحي بها وزيادة حركة مرافقها السياحية. تعد السياحة أيضًا أحد المؤشرات ذات التأثير بشكل كبير على البيئة والمجتمع بشكل عام.</a:t>
            </a:r>
          </a:p>
          <a:p>
            <a:pPr marL="0" indent="0">
              <a:buNone/>
            </a:pPr>
            <a:r>
              <a:rPr lang="ar-IQ" dirty="0">
                <a:latin typeface="Poppins"/>
              </a:rPr>
              <a:t>لقد اهتم العديد من الباحثين بقياس مردود السياحة في العديد من البلدان، لكن القليل منهم نظروا إلى الجانب الآخر من العملة: وهي الطريقة التي يمكن أن “تدفع” بها العوامل الاقتصادية والاجتماعية والبيئية السياحة – أو الطريقة التي “تعيقها”.</a:t>
            </a:r>
          </a:p>
          <a:p>
            <a:pPr marL="0" indent="0">
              <a:buNone/>
            </a:pPr>
            <a:r>
              <a:rPr lang="ar-IQ" dirty="0">
                <a:latin typeface="Poppins"/>
              </a:rPr>
              <a:t>عادة ما يتم استخدام عدد من الدراسات القليلة التي بحثت قضية العوامل المختلفة التي تصل إلى درجة تعكس جاذبية بلد معين كوجهة سياحية.</a:t>
            </a:r>
          </a:p>
          <a:p>
            <a:pPr marL="0" indent="0">
              <a:buNone/>
            </a:pPr>
            <a:endParaRPr lang="ar-IQ" dirty="0"/>
          </a:p>
        </p:txBody>
      </p:sp>
    </p:spTree>
    <p:extLst>
      <p:ext uri="{BB962C8B-B14F-4D97-AF65-F5344CB8AC3E}">
        <p14:creationId xmlns:p14="http://schemas.microsoft.com/office/powerpoint/2010/main" val="273898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23332"/>
            <a:ext cx="10820400" cy="5495354"/>
          </a:xfrm>
        </p:spPr>
        <p:txBody>
          <a:bodyPr/>
          <a:lstStyle/>
          <a:p>
            <a:pPr marL="0" indent="0">
              <a:buNone/>
            </a:pPr>
            <a:r>
              <a:rPr lang="ar-IQ" b="1" dirty="0">
                <a:latin typeface="Poppins"/>
              </a:rPr>
              <a:t>اختيار المتغيرات</a:t>
            </a:r>
            <a:endParaRPr lang="ar-IQ" dirty="0">
              <a:latin typeface="Poppins"/>
            </a:endParaRPr>
          </a:p>
          <a:p>
            <a:pPr marL="0" indent="0">
              <a:buNone/>
            </a:pPr>
            <a:r>
              <a:rPr lang="ar-IQ" dirty="0">
                <a:latin typeface="Poppins"/>
              </a:rPr>
              <a:t>بناءً على عمل الباحثين السابقين، قمنا أولاً بتطوير مجموعة من المتغيرات التي تغطي أربعة جوانب لوجهة سياحية وهي: اقتصادها، بنيتها التحتية، بيئتها الطبيعية ومجتمعها.</a:t>
            </a:r>
          </a:p>
          <a:p>
            <a:pPr marL="0" indent="0">
              <a:buNone/>
            </a:pPr>
            <a:r>
              <a:rPr lang="ar-IQ" dirty="0">
                <a:latin typeface="Poppins"/>
              </a:rPr>
              <a:t>لقياس الاقتصاد، استخدمنا خمسة متغيرات: مؤشر أسعار المستهلك، القوة الشرائية، حجم التجارة، الاستثمار الأجنبي المباشر والقيمة المضافة للصناعة. هذه تعكس الطريقة التي يؤدي بها انخفاض الأسعار المحلية أو تحسين أسعار الصرف إلى جذب السياح للزيارة، وكيف تميل السياحة في بلد ما إلى الاستفادة من وجود السائحين عندما تزدهر البلد سياحياً.</a:t>
            </a:r>
          </a:p>
          <a:p>
            <a:pPr marL="0" indent="0">
              <a:buNone/>
            </a:pPr>
            <a:r>
              <a:rPr lang="ar-IQ" dirty="0">
                <a:latin typeface="Poppins"/>
              </a:rPr>
              <a:t>لتقييم القضايا البيئية التي تؤثر على السياحة، استخدمنا ثلاثة مؤشرات: الكثافة السكانية والتلوث والاتزان البيئي للبلاد. تعتبر البيئة مهمة لأن الناس يفضلون بوضوح زيارة الأماكن ذات البيئة الطبيعية البكر.</a:t>
            </a:r>
          </a:p>
          <a:p>
            <a:pPr marL="0" indent="0">
              <a:buNone/>
            </a:pPr>
            <a:r>
              <a:rPr lang="ar-IQ" dirty="0">
                <a:latin typeface="Poppins"/>
              </a:rPr>
              <a:t>لتحليل البنية التحتية، استخدمنا سبعة متغيرات تعكس: شبكة الطرق في الدولة، ومعايير الصرف الصحي، وإمدادات الكهرباء، وعدد المركبات، والوصول إلى الإنترنت، وشبكة الهاتف الثابت وتغطية شبكة الهاتف المحمول. كل هذه العوامل تعمل على تحسين تجربة السياحة من خلال توفير سهولة السفر ومياه الشرب وتحسين التواصل.</a:t>
            </a:r>
          </a:p>
          <a:p>
            <a:pPr marL="0" indent="0">
              <a:buNone/>
            </a:pPr>
            <a:r>
              <a:rPr lang="ar-IQ" dirty="0">
                <a:latin typeface="Poppins"/>
              </a:rPr>
              <a:t>أخيرًا، طبيعة المجتمع في البلدان السياحية إعتماداً على متغيرات التعليم ومتوسط ​​العمر وملكية والإعلام التقليدي والرقمي وقراء الصحف. والقضايا الاجتماعية ذات الأهمية لأن السكان المحليين يمكنهم التفاعل مع السياحة بطرق مختلفة – تبنيها أو تدفعها سلبياً.</a:t>
            </a:r>
          </a:p>
          <a:p>
            <a:pPr marL="0" indent="0">
              <a:buNone/>
            </a:pPr>
            <a:endParaRPr lang="ar-IQ" dirty="0"/>
          </a:p>
        </p:txBody>
      </p:sp>
    </p:spTree>
    <p:extLst>
      <p:ext uri="{BB962C8B-B14F-4D97-AF65-F5344CB8AC3E}">
        <p14:creationId xmlns:p14="http://schemas.microsoft.com/office/powerpoint/2010/main" val="3143831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8424"/>
            <a:ext cx="10820400" cy="4840261"/>
          </a:xfrm>
        </p:spPr>
        <p:txBody>
          <a:bodyPr/>
          <a:lstStyle/>
          <a:p>
            <a:pPr marL="0" indent="0">
              <a:buNone/>
            </a:pPr>
            <a:r>
              <a:rPr lang="ar-IQ" b="1" dirty="0">
                <a:latin typeface="Poppins"/>
              </a:rPr>
              <a:t>العلاقات بين المتغيرات</a:t>
            </a:r>
            <a:endParaRPr lang="ar-IQ" dirty="0">
              <a:latin typeface="Poppins"/>
            </a:endParaRPr>
          </a:p>
          <a:p>
            <a:pPr marL="0" indent="0">
              <a:buNone/>
            </a:pPr>
            <a:r>
              <a:rPr lang="ar-IQ" dirty="0">
                <a:latin typeface="Poppins"/>
              </a:rPr>
              <a:t>بعد تحديد متغيراتنا، حاولنا التنبؤ بالعلاقات السببية الأكثر ترجيحًا بين هذه العناصر الأربعة والسياحة.</a:t>
            </a:r>
          </a:p>
          <a:p>
            <a:pPr marL="0" indent="0">
              <a:buNone/>
            </a:pPr>
            <a:r>
              <a:rPr lang="ar-IQ" dirty="0">
                <a:latin typeface="Poppins"/>
              </a:rPr>
              <a:t>على سبيل المثال، اعتقدنا أن أي الإقتصاد القوي يمكن أن يكون له آثار إيجابية وسلبية على حد سواء: قد يؤدي ارتفاع الأسعار المحلية إلى تثبيط عدد الزوار، لكن النمو سيطور البنية التحتية ويحسن المجتمع، وكلاهما يمكن أن يساعد السياحة بشكل غير مباشر. فمع تطور البنية التحتية ينبغي أن يرتفع مؤشر السياحة – ولكن قد تعاني البيئة نتيجة الطفرة الصناعية فيتأثر نقائها.</a:t>
            </a:r>
          </a:p>
          <a:p>
            <a:pPr marL="0" indent="0">
              <a:buNone/>
            </a:pPr>
            <a:r>
              <a:rPr lang="ar-IQ" dirty="0">
                <a:latin typeface="Poppins"/>
              </a:rPr>
              <a:t>يمكن أيضاً للاختلافات الاجتماعية بين السياح و المضيفين أن تساعد السياحة أو تعيقها، وهذا يتوقف على نوعية الحياة المحلية ومواقف الناس تجاه تقديم تضحيات مقابل الدولار السياحي. يمكن أن يؤثر التقدم الاجتماعي أيضًا على البيئة – فكلما كان المجتمع “أكثر تقدماً” ، زادت به معدلات الاستدامة. وكلما كانت البيئة نقية، زاد احتمال استفادة الصناعة السياحية.</a:t>
            </a:r>
          </a:p>
          <a:p>
            <a:pPr marL="0" indent="0">
              <a:buNone/>
            </a:pPr>
            <a:endParaRPr lang="ar-IQ" dirty="0"/>
          </a:p>
        </p:txBody>
      </p:sp>
    </p:spTree>
    <p:extLst>
      <p:ext uri="{BB962C8B-B14F-4D97-AF65-F5344CB8AC3E}">
        <p14:creationId xmlns:p14="http://schemas.microsoft.com/office/powerpoint/2010/main" val="2464880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19116"/>
            <a:ext cx="10820400" cy="5099569"/>
          </a:xfrm>
        </p:spPr>
        <p:txBody>
          <a:bodyPr/>
          <a:lstStyle/>
          <a:p>
            <a:pPr marL="0" indent="0">
              <a:buNone/>
            </a:pPr>
            <a:r>
              <a:rPr lang="ar-IQ" b="1" dirty="0">
                <a:latin typeface="Poppins"/>
              </a:rPr>
              <a:t>تحديد نموذج القياس</a:t>
            </a:r>
            <a:endParaRPr lang="ar-IQ" dirty="0">
              <a:latin typeface="Poppins"/>
            </a:endParaRPr>
          </a:p>
          <a:p>
            <a:pPr marL="0" indent="0">
              <a:buNone/>
            </a:pPr>
            <a:r>
              <a:rPr lang="ar-IQ" dirty="0">
                <a:latin typeface="Poppins"/>
              </a:rPr>
              <a:t>اختبرنا فرضياتنا باستخدام بيانات لـ 162 دولة. أولاً قمنا باختبار البيانات وصقلها، واكتشفنا بسرعة أن هناك الكثير من التداخل بين مجتمعنا ومفاهيم البنية التحتية، لذلك قمنا بدمجها في إطار واحد هو البنية التحتية. ووجدنا أن تغطية الكهرباء مثلاً كانت في الواقع أكثر ملاءمة للبيئة منها للبنية التحتية، لذلك قمنا بإعادة تعيينها. وكانت الثلاث متغيرات (الكثافة السكانية والاستثمار الأجنبي المباشر والقيمة المضافة للصناعة) ليست كبيرة، لذلك قمنا بإسقاطها.</a:t>
            </a:r>
          </a:p>
          <a:p>
            <a:pPr marL="0" indent="0">
              <a:buNone/>
            </a:pPr>
            <a:r>
              <a:rPr lang="ar-IQ" dirty="0">
                <a:latin typeface="Poppins"/>
              </a:rPr>
              <a:t>وهذا انتهى بنا أن لدينا نموذج جديد أبسط يعكس الاقتصاد والبنية التحتية والبيئة والسياحة التي عملت بشكل أفضل بكثير. وعندما قمنا بتحليل بياناتنا باستخدام هذا النموذج، وجدنا أن بعض فرضياتنا كانت مدعومة معرفياً – لكن بعضها لم يكن كذلك.</a:t>
            </a:r>
          </a:p>
          <a:p>
            <a:pPr marL="0" indent="0">
              <a:buNone/>
            </a:pPr>
            <a:endParaRPr lang="ar-IQ" dirty="0"/>
          </a:p>
        </p:txBody>
      </p:sp>
    </p:spTree>
    <p:extLst>
      <p:ext uri="{BB962C8B-B14F-4D97-AF65-F5344CB8AC3E}">
        <p14:creationId xmlns:p14="http://schemas.microsoft.com/office/powerpoint/2010/main" val="4106689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91570"/>
            <a:ext cx="10820400" cy="5427115"/>
          </a:xfrm>
        </p:spPr>
        <p:txBody>
          <a:bodyPr>
            <a:normAutofit/>
          </a:bodyPr>
          <a:lstStyle/>
          <a:p>
            <a:pPr marL="0" indent="0">
              <a:buNone/>
            </a:pPr>
            <a:r>
              <a:rPr lang="ar-IQ" b="1" dirty="0">
                <a:solidFill>
                  <a:srgbClr val="1E1C66"/>
                </a:solidFill>
                <a:latin typeface="Poppins"/>
              </a:rPr>
              <a:t>نتائج </a:t>
            </a:r>
            <a:r>
              <a:rPr lang="ar-IQ" b="1" dirty="0">
                <a:latin typeface="Poppins"/>
              </a:rPr>
              <a:t>مفاجئة</a:t>
            </a:r>
            <a:endParaRPr lang="ar-IQ" dirty="0">
              <a:latin typeface="Poppins"/>
            </a:endParaRPr>
          </a:p>
          <a:p>
            <a:pPr marL="0" indent="0">
              <a:buNone/>
            </a:pPr>
            <a:r>
              <a:rPr lang="ar-IQ" dirty="0">
                <a:latin typeface="Poppins"/>
              </a:rPr>
              <a:t>وفقًا لنتائجنا، فإن الاقتصاد الأفضل ليس له تأثير مباشر على السياحة. هذا يتحدى فكرة أن انخفاض الأسعار المحلية أو أسعار الصرف المواتية تشجع الناس على زيارة وجهة ما.</a:t>
            </a:r>
          </a:p>
          <a:p>
            <a:pPr marL="0" indent="0">
              <a:buNone/>
            </a:pPr>
            <a:r>
              <a:rPr lang="ar-IQ" dirty="0">
                <a:latin typeface="Poppins"/>
              </a:rPr>
              <a:t>ومع ذلك، فإن للاقتصاد تأثير مباشر وإيجابي على كل من البنية التحتية والمجتمع – وهذان العاملان، بدورهما، يؤثران على السياحة. وهذا يتماشى مع نتائج الباحثين السابقين، الذين وجدوا أن البنية التحتية الأفضل تشجع السياحة. وفي الواقع يوضح نموذجنا أن البنية التحتية هي العامل الوحيد الأكثر أهمية – أكثر من البيئة أو الاقتصاد.</a:t>
            </a:r>
          </a:p>
          <a:p>
            <a:pPr marL="0" indent="0">
              <a:buNone/>
            </a:pPr>
            <a:r>
              <a:rPr lang="ar-IQ" dirty="0">
                <a:latin typeface="Poppins"/>
              </a:rPr>
              <a:t>يتحدى هذا الاكتشاف نظرية سابقة تسمى “التبادل الاجتماعي”، والتي ربطت بأن المجتمع الأكثر حرمانًا سيكون أكثر استعدادًا للمعاناة من بعض الإزعاج من أجل الحصول على ما تدره أعمال السياحة. وفي نموذجنا، كلما كان المجتمع أكثر تطوراً، زاد دعمه للسياحة.</a:t>
            </a:r>
          </a:p>
          <a:p>
            <a:pPr marL="0" indent="0">
              <a:buNone/>
            </a:pPr>
            <a:r>
              <a:rPr lang="ar-IQ" dirty="0">
                <a:latin typeface="Poppins"/>
              </a:rPr>
              <a:t>لقد وجدنا أن البنية التحتية المتطورة تسبب بالفعل ضررًا للبيئة كما توقعنا. لكن المجتمع الأكثر تطوراً لا يؤدي بالضرورة إلى تحسينات بيئية.</a:t>
            </a:r>
          </a:p>
          <a:p>
            <a:pPr marL="0" indent="0">
              <a:buNone/>
            </a:pPr>
            <a:r>
              <a:rPr lang="ar-IQ" dirty="0">
                <a:latin typeface="Poppins"/>
              </a:rPr>
              <a:t>هذه تحليلات لما هو ممكن بشكل أعمق، فهذا من الممكن يؤثر سلباً وإيجابيا في ذات الوقت.</a:t>
            </a:r>
          </a:p>
          <a:p>
            <a:pPr marL="0" indent="0">
              <a:buNone/>
            </a:pPr>
            <a:endParaRPr lang="ar-IQ" dirty="0"/>
          </a:p>
        </p:txBody>
      </p:sp>
    </p:spTree>
    <p:extLst>
      <p:ext uri="{BB962C8B-B14F-4D97-AF65-F5344CB8AC3E}">
        <p14:creationId xmlns:p14="http://schemas.microsoft.com/office/powerpoint/2010/main" val="430959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46162"/>
            <a:ext cx="10820400" cy="5372524"/>
          </a:xfrm>
        </p:spPr>
        <p:txBody>
          <a:bodyPr>
            <a:normAutofit/>
          </a:bodyPr>
          <a:lstStyle/>
          <a:p>
            <a:pPr marL="0" indent="0">
              <a:buNone/>
            </a:pPr>
            <a:r>
              <a:rPr lang="ar-IQ" b="1" dirty="0">
                <a:latin typeface="Poppins"/>
              </a:rPr>
              <a:t>التطبيقات المجراة على الواقع</a:t>
            </a:r>
            <a:endParaRPr lang="ar-IQ" dirty="0">
              <a:latin typeface="Poppins"/>
            </a:endParaRPr>
          </a:p>
          <a:p>
            <a:pPr marL="0" indent="0">
              <a:buNone/>
            </a:pPr>
            <a:r>
              <a:rPr lang="ar-IQ" dirty="0">
                <a:latin typeface="Poppins"/>
              </a:rPr>
              <a:t>لقد بحثت الدراسات السابقة في الطريقة التي تؤثر بها المناطق على السياحة، دون النظر في كيفية تفاعلها. اتخذت دراستنا خطوة أولى نحو الكشف عن العلاقات السببية بين العوامل الرئيسية التي تؤثر على قطاع السياحة، وإظهار كيف تؤثر فعليًا على السياحة. باستخدام بيانات العالم الواقعي وتعريضها لتحليل دقيق وصقل، أظهرنا كيف يمكن استكشاف السياحة بطريقة علمية وتجريبية أكثر.</a:t>
            </a:r>
          </a:p>
          <a:p>
            <a:pPr marL="0" indent="0">
              <a:buNone/>
            </a:pPr>
            <a:r>
              <a:rPr lang="ar-IQ" dirty="0">
                <a:latin typeface="Poppins"/>
              </a:rPr>
              <a:t>دراستنا لها العديد من التطبيقات المحتملة. يمكن لواضعي السياسات الذين يرغبون في الترويج للسياحة في بلدانهم استخدامها لاتخاذ قرارات أكثر استنارة حول تخصيص الموارد لمختلف مجالات التنمية. فعلى سبيل المثال، حين قد يُنظر إلى ارتفاع الأسعار المحلية على أنه سلبي، فمن المهم إدراك أن الاقتصاد الأقوى يقود إلى تحسينات في البنية التحتية والاجتماعية تشجع السياحة بشكل غير مباشر.</a:t>
            </a:r>
          </a:p>
          <a:p>
            <a:pPr marL="0" indent="0">
              <a:buNone/>
            </a:pPr>
            <a:r>
              <a:rPr lang="ar-IQ" dirty="0">
                <a:latin typeface="Poppins"/>
              </a:rPr>
              <a:t>وبالمثل، تعد التجارة الخارجية مهمة، لأنها تساعد في دفع النمو الاقتصادي وتحسين البنية التحتية. تعتبر الاتصالات الإلكترونية أساسية ويجب أن تواكب تطوير شبكات الطرق من أجل جذب السياح. أخيرًا، تعد مستويات استخدام الكمبيوتر وملكية السيارات وقراء الصحف مهمة، لأنها تساعد المجتمع على التطور، مما يجعل البلد محل الدراسة أكثر ترحيباً وجاذبية للزائرين من الخارج.</a:t>
            </a:r>
          </a:p>
          <a:p>
            <a:pPr marL="0" indent="0">
              <a:buNone/>
            </a:pPr>
            <a:endParaRPr lang="ar-IQ" dirty="0"/>
          </a:p>
        </p:txBody>
      </p:sp>
    </p:spTree>
    <p:extLst>
      <p:ext uri="{BB962C8B-B14F-4D97-AF65-F5344CB8AC3E}">
        <p14:creationId xmlns:p14="http://schemas.microsoft.com/office/powerpoint/2010/main" val="59387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73458"/>
            <a:ext cx="10820400" cy="5345228"/>
          </a:xfrm>
        </p:spPr>
        <p:txBody>
          <a:bodyPr>
            <a:normAutofit/>
          </a:bodyPr>
          <a:lstStyle/>
          <a:p>
            <a:pPr marL="0" indent="0">
              <a:buNone/>
            </a:pPr>
            <a:r>
              <a:rPr lang="ar-IQ" b="1" dirty="0">
                <a:latin typeface="Poppins"/>
              </a:rPr>
              <a:t>المقومات السياحية للدول الأكثر ازدهاراً</a:t>
            </a:r>
            <a:endParaRPr lang="ar-IQ" dirty="0">
              <a:latin typeface="Poppins"/>
            </a:endParaRPr>
          </a:p>
          <a:p>
            <a:pPr marL="0" indent="0">
              <a:buNone/>
            </a:pPr>
            <a:r>
              <a:rPr lang="ar-IQ" b="1" dirty="0">
                <a:latin typeface="Poppins"/>
              </a:rPr>
              <a:t>المقومات الطبيعية</a:t>
            </a:r>
            <a:endParaRPr lang="ar-IQ" dirty="0">
              <a:latin typeface="Poppins"/>
            </a:endParaRPr>
          </a:p>
          <a:p>
            <a:pPr marL="0" indent="0">
              <a:buNone/>
            </a:pPr>
            <a:r>
              <a:rPr lang="ar-IQ" dirty="0">
                <a:latin typeface="Poppins"/>
              </a:rPr>
              <a:t>تتعدد المقومات الطبيعية للسياحة، ومنها ما يأتي:</a:t>
            </a:r>
          </a:p>
          <a:p>
            <a:pPr marL="0" indent="0">
              <a:buNone/>
            </a:pPr>
            <a:r>
              <a:rPr lang="ar-IQ" b="1" dirty="0">
                <a:latin typeface="Poppins"/>
              </a:rPr>
              <a:t>الموقع الجغرافي:</a:t>
            </a:r>
            <a:r>
              <a:rPr lang="ar-IQ" dirty="0">
                <a:latin typeface="Poppins"/>
              </a:rPr>
              <a:t> يُعدّ الموقع الجغرافي للدولة عاملاً محدداً لنشاط الحركة السياحة فيها، إذ إنّ الدول الأوروبية مثلاً تختلف في خصائصها الطبيعة عن الدول الآسيوية، الأمر الذي يُعزّز من تنقل السياح بينهما.</a:t>
            </a:r>
          </a:p>
          <a:p>
            <a:pPr marL="0" indent="0">
              <a:buNone/>
            </a:pPr>
            <a:r>
              <a:rPr lang="ar-IQ" b="1" dirty="0">
                <a:latin typeface="Poppins"/>
              </a:rPr>
              <a:t>المناخ:</a:t>
            </a:r>
            <a:r>
              <a:rPr lang="ar-IQ" dirty="0">
                <a:latin typeface="Poppins"/>
              </a:rPr>
              <a:t> يلعب المناخ دوراً مهماً في استقطاب الوفود السياحية، وقد ظهرت سياحة المصائف والمشاتي القائمة على التغير المناخي بين الدول والأقطار.</a:t>
            </a:r>
          </a:p>
          <a:p>
            <a:pPr marL="0" indent="0">
              <a:buNone/>
            </a:pPr>
            <a:r>
              <a:rPr lang="ar-IQ" b="1" dirty="0">
                <a:latin typeface="Poppins"/>
              </a:rPr>
              <a:t>التركيب الجيومورفولوجي والبنية الجيولوجية:</a:t>
            </a:r>
            <a:r>
              <a:rPr lang="ar-IQ" dirty="0">
                <a:latin typeface="Poppins"/>
              </a:rPr>
              <a:t> يُقصد بالتركيب الجيومورفولوجي لمنطقة ما مجموعة التضاريس التي تزخر بها كالجبال، والوديان، والأنهار، وغيرهم الكثير، أمّا البنية الجيولوجية فهي عبارة عن التركيب الصخري للمنطقة، حيث تستهوي هاتان الخاصيتان المغامرين وعشاق الاستكشاف من السياح حسب وفرة وغنى التنوع الطبيعي فيهم</a:t>
            </a:r>
          </a:p>
          <a:p>
            <a:endParaRPr lang="ar-IQ" dirty="0"/>
          </a:p>
        </p:txBody>
      </p:sp>
    </p:spTree>
    <p:extLst>
      <p:ext uri="{BB962C8B-B14F-4D97-AF65-F5344CB8AC3E}">
        <p14:creationId xmlns:p14="http://schemas.microsoft.com/office/powerpoint/2010/main" val="2453744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87356"/>
            <a:ext cx="10820400" cy="5031330"/>
          </a:xfrm>
        </p:spPr>
        <p:txBody>
          <a:bodyPr/>
          <a:lstStyle/>
          <a:p>
            <a:pPr marL="0" indent="0">
              <a:buNone/>
            </a:pPr>
            <a:r>
              <a:rPr lang="ar-IQ" b="1" dirty="0">
                <a:latin typeface="Poppins"/>
              </a:rPr>
              <a:t>المقومات الثقافية والدينية</a:t>
            </a:r>
            <a:endParaRPr lang="ar-IQ" dirty="0">
              <a:latin typeface="Poppins"/>
            </a:endParaRPr>
          </a:p>
          <a:p>
            <a:pPr marL="0" indent="0">
              <a:lnSpc>
                <a:spcPct val="150000"/>
              </a:lnSpc>
              <a:buNone/>
            </a:pPr>
            <a:r>
              <a:rPr lang="ar-IQ" dirty="0">
                <a:latin typeface="Poppins"/>
              </a:rPr>
              <a:t>يقصد السياح كثيراً دولةً ما للتعرف على العادات والتقاليد السائدة بين فئاتها المجتمعية، حيث يُشاركون في الفعاليات الأدبية الشعرية المنعقدة على أراضيها، ويزورون المعارض والمتاحف الأثرية لمشاهدة ما فيها من آثار، ويُؤدّون الرقصات الشعبية، كما أنّ هناك من يقصدون الأماكن الدينية المقدسة كالمساجد، والكنائس، والمزارات</a:t>
            </a:r>
            <a:r>
              <a:rPr lang="ar-IQ" dirty="0">
                <a:solidFill>
                  <a:srgbClr val="1E1C66"/>
                </a:solidFill>
                <a:latin typeface="Poppins"/>
              </a:rPr>
              <a:t>.</a:t>
            </a:r>
          </a:p>
          <a:p>
            <a:pPr marL="0" indent="0">
              <a:buNone/>
            </a:pPr>
            <a:endParaRPr lang="ar-IQ" dirty="0"/>
          </a:p>
        </p:txBody>
      </p:sp>
    </p:spTree>
    <p:extLst>
      <p:ext uri="{BB962C8B-B14F-4D97-AF65-F5344CB8AC3E}">
        <p14:creationId xmlns:p14="http://schemas.microsoft.com/office/powerpoint/2010/main" val="3404229282"/>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30</TotalTime>
  <Words>1183</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Aldhabi</vt:lpstr>
      <vt:lpstr>Arial</vt:lpstr>
      <vt:lpstr>Century Gothic</vt:lpstr>
      <vt:lpstr>Poppins</vt:lpstr>
      <vt:lpstr>Times New Roman</vt:lpstr>
      <vt:lpstr>Vapor Trail</vt:lpstr>
      <vt:lpstr>عوامل نجاح السياحة</vt:lpstr>
      <vt:lpstr>المقدمة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المياه الجوفية وتأثيرها على السياحة</dc:title>
  <dc:creator>Maher</dc:creator>
  <cp:lastModifiedBy>Maher</cp:lastModifiedBy>
  <cp:revision>4</cp:revision>
  <dcterms:created xsi:type="dcterms:W3CDTF">2023-03-02T20:58:25Z</dcterms:created>
  <dcterms:modified xsi:type="dcterms:W3CDTF">2023-03-02T21:28:38Z</dcterms:modified>
</cp:coreProperties>
</file>