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63" r:id="rId3"/>
    <p:sldId id="264" r:id="rId4"/>
    <p:sldId id="265" r:id="rId5"/>
    <p:sldId id="266" r:id="rId6"/>
    <p:sldId id="267" r:id="rId7"/>
    <p:sldId id="268" r:id="rId8"/>
    <p:sldId id="269"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3/2/2023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38358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83855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604043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0850277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3/2/2023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640287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883681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294110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88553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3/2/2023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66930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25819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97949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56024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75388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76598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628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03542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11841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3/2/2023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1142957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IQ" smtClean="0">
                <a:solidFill>
                  <a:srgbClr val="00B0F0"/>
                </a:solidFill>
              </a:rPr>
              <a:t>الاقاليم السياحية وانواعها</a:t>
            </a:r>
            <a:endParaRPr lang="ar-IQ" dirty="0">
              <a:solidFill>
                <a:srgbClr val="00B0F0"/>
              </a:solidFill>
            </a:endParaRPr>
          </a:p>
        </p:txBody>
      </p:sp>
      <p:sp>
        <p:nvSpPr>
          <p:cNvPr id="3" name="Subtitle 2"/>
          <p:cNvSpPr>
            <a:spLocks noGrp="1"/>
          </p:cNvSpPr>
          <p:nvPr>
            <p:ph type="subTitle" idx="1"/>
          </p:nvPr>
        </p:nvSpPr>
        <p:spPr/>
        <p:txBody>
          <a:bodyPr>
            <a:noAutofit/>
          </a:bodyPr>
          <a:lstStyle/>
          <a:p>
            <a:pPr algn="ctr"/>
            <a:r>
              <a:rPr lang="ar-IQ" b="1" dirty="0" smtClean="0">
                <a:solidFill>
                  <a:schemeClr val="accent2">
                    <a:lumMod val="60000"/>
                    <a:lumOff val="40000"/>
                  </a:schemeClr>
                </a:solidFill>
              </a:rPr>
              <a:t>اعداد </a:t>
            </a:r>
          </a:p>
          <a:p>
            <a:pPr algn="ctr"/>
            <a:r>
              <a:rPr lang="ar-IQ" b="1" dirty="0" smtClean="0">
                <a:solidFill>
                  <a:schemeClr val="accent2">
                    <a:lumMod val="60000"/>
                    <a:lumOff val="40000"/>
                  </a:schemeClr>
                </a:solidFill>
              </a:rPr>
              <a:t>م.د. عادل عبد الرحمن </a:t>
            </a:r>
            <a:endParaRPr lang="ar-IQ" b="1" dirty="0">
              <a:solidFill>
                <a:schemeClr val="accent2">
                  <a:lumMod val="60000"/>
                  <a:lumOff val="40000"/>
                </a:schemeClr>
              </a:solidFill>
            </a:endParaRPr>
          </a:p>
        </p:txBody>
      </p:sp>
      <p:sp>
        <p:nvSpPr>
          <p:cNvPr id="4" name="TextBox 3"/>
          <p:cNvSpPr txBox="1"/>
          <p:nvPr/>
        </p:nvSpPr>
        <p:spPr>
          <a:xfrm rot="20529119">
            <a:off x="1367278" y="3930639"/>
            <a:ext cx="2531660" cy="523220"/>
          </a:xfrm>
          <a:prstGeom prst="rect">
            <a:avLst/>
          </a:prstGeom>
          <a:noFill/>
        </p:spPr>
        <p:txBody>
          <a:bodyPr wrap="square" rtlCol="1">
            <a:spAutoFit/>
          </a:bodyPr>
          <a:lstStyle/>
          <a:p>
            <a:pPr algn="ctr" rtl="1"/>
            <a:r>
              <a:rPr lang="ar-IQ" sz="2800" b="1" dirty="0" smtClean="0">
                <a:solidFill>
                  <a:schemeClr val="accent4">
                    <a:lumMod val="75000"/>
                  </a:schemeClr>
                </a:solidFill>
                <a:latin typeface="Aldhabi" panose="01000000000000000000" pitchFamily="2" charset="-78"/>
                <a:cs typeface="Aldhabi" panose="01000000000000000000" pitchFamily="2" charset="-78"/>
              </a:rPr>
              <a:t>المحاضرة السابعة عشر</a:t>
            </a:r>
            <a:endParaRPr lang="ar-IQ" sz="2800" b="1" dirty="0">
              <a:solidFill>
                <a:schemeClr val="accent4">
                  <a:lumMod val="75000"/>
                </a:schemeClr>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1249049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المقدمة</a:t>
            </a:r>
            <a:endParaRPr lang="ar-IQ" dirty="0"/>
          </a:p>
        </p:txBody>
      </p:sp>
      <p:sp>
        <p:nvSpPr>
          <p:cNvPr id="3" name="Content Placeholder 2"/>
          <p:cNvSpPr>
            <a:spLocks noGrp="1"/>
          </p:cNvSpPr>
          <p:nvPr>
            <p:ph idx="1"/>
          </p:nvPr>
        </p:nvSpPr>
        <p:spPr/>
        <p:txBody>
          <a:bodyPr/>
          <a:lstStyle/>
          <a:p>
            <a:pPr marL="0" indent="0">
              <a:lnSpc>
                <a:spcPct val="150000"/>
              </a:lnSpc>
              <a:buNone/>
            </a:pPr>
            <a:r>
              <a:rPr lang="ar-IQ" dirty="0">
                <a:solidFill>
                  <a:srgbClr val="000000"/>
                </a:solidFill>
                <a:latin typeface="Segoe UI" panose="020B0502040204020203" pitchFamily="34" charset="0"/>
              </a:rPr>
              <a:t>السياحية في العراق الاماكن الاثرية في العراق حضارة العراق القديمة وجهات سياحية تعد دولة العراق من بين أشهر المدن العربية التي لها حضارة وتاريخ كبير فقد كانت مكتبة العراق من المكاتب الزاخرة بالعديد من المخطوطات والكتب الأصلية لكبار العلماء العرب والمسلمين، والتي قد دمرها التتار في القدم كما أن تلك المدينة يوجد بها الكثير من المعالم السياحية الهامة التي كانت مقصد الكثير من السياح قبل تقلبات التي شهدتها الدولة، وعلى الرغم من كافة الظروف التي مرت بها البلاد إلا أنها قد تمكنت حتى اليوم من جذب الكثير من الزوار لها.</a:t>
            </a:r>
            <a:endParaRPr lang="ar-IQ" dirty="0"/>
          </a:p>
        </p:txBody>
      </p:sp>
    </p:spTree>
    <p:extLst>
      <p:ext uri="{BB962C8B-B14F-4D97-AF65-F5344CB8AC3E}">
        <p14:creationId xmlns:p14="http://schemas.microsoft.com/office/powerpoint/2010/main" val="3268208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85800" y="614150"/>
            <a:ext cx="11324230" cy="5604536"/>
          </a:xfrm>
        </p:spPr>
        <p:txBody>
          <a:bodyPr>
            <a:normAutofit lnSpcReduction="10000"/>
          </a:bodyPr>
          <a:lstStyle/>
          <a:p>
            <a:pPr marL="0" indent="0">
              <a:buNone/>
            </a:pPr>
            <a:r>
              <a:rPr lang="ar-IQ" dirty="0"/>
              <a:t>الاماكن السياحية في سامراء</a:t>
            </a:r>
          </a:p>
          <a:p>
            <a:pPr marL="0" indent="0">
              <a:buNone/>
            </a:pPr>
            <a:r>
              <a:rPr lang="ar-IQ" dirty="0"/>
              <a:t>تعد مدينة سامراء في العراق من بين أشهر المدن السياحية بها والتي تضم الكثير من المناطق الهامة التي تعد مناطق جذب سياحي حيث يوجد في المدينة عدة مميزات ومعالم والتي من أهمها المساجد والمنارات التي تعود إلى القرن 19 كما تضم المدينة الكثير من القصور القديمة والتي من بينها قصر بكوارا والذي تم تشييده خلال عصر الخليفة العباسي المعتز والكثير من القصور المشهورة في المدينة.</a:t>
            </a:r>
          </a:p>
          <a:p>
            <a:pPr marL="0" indent="0">
              <a:buNone/>
            </a:pPr>
            <a:r>
              <a:rPr lang="ar-IQ" dirty="0"/>
              <a:t>السياحية في العراق</a:t>
            </a:r>
          </a:p>
          <a:p>
            <a:pPr marL="0" indent="0">
              <a:buNone/>
            </a:pPr>
            <a:r>
              <a:rPr lang="ar-IQ" dirty="0"/>
              <a:t>السياحية في العراق الاماكن </a:t>
            </a:r>
            <a:r>
              <a:rPr lang="ar-IQ" dirty="0" smtClean="0"/>
              <a:t>الاثرية</a:t>
            </a:r>
            <a:endParaRPr lang="ar-IQ" dirty="0"/>
          </a:p>
          <a:p>
            <a:pPr marL="0" indent="0">
              <a:buNone/>
            </a:pPr>
            <a:r>
              <a:rPr lang="ar-IQ" dirty="0"/>
              <a:t>كما أن المدينة يرقد بها الإمام على الهادي وأيضا الحسن العسكري ويوجد بهم قبتين بالذهب ومن الممكن أكتشاف المزيد من المدن السومرية بها بالإضافة إلى الكثير من المناطق الأخرى</a:t>
            </a:r>
            <a:r>
              <a:rPr lang="ar-IQ" dirty="0" smtClean="0"/>
              <a:t>.</a:t>
            </a:r>
            <a:endParaRPr lang="ar-IQ" dirty="0"/>
          </a:p>
          <a:p>
            <a:pPr marL="0" indent="0">
              <a:buNone/>
            </a:pPr>
            <a:r>
              <a:rPr lang="ar-IQ" dirty="0"/>
              <a:t>مناطق سياحية في </a:t>
            </a:r>
            <a:r>
              <a:rPr lang="ar-IQ" dirty="0" smtClean="0"/>
              <a:t>العراق</a:t>
            </a:r>
            <a:endParaRPr lang="ar-IQ" dirty="0"/>
          </a:p>
          <a:p>
            <a:pPr marL="0" indent="0">
              <a:buNone/>
            </a:pPr>
            <a:r>
              <a:rPr lang="ar-IQ" dirty="0"/>
              <a:t>من الممكن زيارة الكثير من المناطق السياحية خلال فترة التواجد في دولة العراق حيث تعد من الدول السياحية الهامة، ومن بين أشهر المناطق السياحية التي توجد في العراق والتي تعد من المناطق التي يفضلها الكثير من السياح اليوم ما يلي</a:t>
            </a:r>
            <a:r>
              <a:rPr lang="ar-IQ" dirty="0" smtClean="0"/>
              <a:t>:</a:t>
            </a:r>
            <a:endParaRPr lang="ar-IQ" dirty="0"/>
          </a:p>
          <a:p>
            <a:pPr marL="0" indent="0">
              <a:buNone/>
            </a:pPr>
            <a:r>
              <a:rPr lang="ar-IQ" dirty="0"/>
              <a:t>حدائق بابل </a:t>
            </a:r>
            <a:r>
              <a:rPr lang="ar-IQ" dirty="0" smtClean="0"/>
              <a:t>المعلقة</a:t>
            </a:r>
            <a:endParaRPr lang="ar-IQ" dirty="0"/>
          </a:p>
          <a:p>
            <a:pPr marL="0" indent="0">
              <a:buNone/>
            </a:pPr>
            <a:r>
              <a:rPr lang="ar-IQ" dirty="0"/>
              <a:t>من بين أشهر الأشياء التي كانت ولا تزال من بين المعالم الأثرية التي توجد في العراق هي حدائق بابل المعلقة والتي كانت تعد من عجائب الدنيا السبع القديمة والتي شيدت خلال عهد الملك نبوخذ نصر الثاني وقد كانت زوجته خلال تلك الفترة تشتكي من عدم وجود المزيد من الخضرة في المدينة وقد شيد لها تلك الحدائق وأهداها لها.</a:t>
            </a:r>
          </a:p>
          <a:p>
            <a:endParaRPr lang="ar-IQ" dirty="0"/>
          </a:p>
        </p:txBody>
      </p:sp>
    </p:spTree>
    <p:extLst>
      <p:ext uri="{BB962C8B-B14F-4D97-AF65-F5344CB8AC3E}">
        <p14:creationId xmlns:p14="http://schemas.microsoft.com/office/powerpoint/2010/main" val="3031255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4276"/>
            <a:ext cx="10820400" cy="5454410"/>
          </a:xfrm>
        </p:spPr>
        <p:txBody>
          <a:bodyPr>
            <a:normAutofit/>
          </a:bodyPr>
          <a:lstStyle/>
          <a:p>
            <a:pPr marL="0" indent="0">
              <a:buNone/>
            </a:pPr>
            <a:r>
              <a:rPr lang="ar-IQ" dirty="0"/>
              <a:t>أيوان </a:t>
            </a:r>
            <a:r>
              <a:rPr lang="ar-IQ" dirty="0" smtClean="0"/>
              <a:t>كسري</a:t>
            </a:r>
            <a:endParaRPr lang="ar-IQ" dirty="0"/>
          </a:p>
          <a:p>
            <a:pPr marL="0" indent="0">
              <a:buNone/>
            </a:pPr>
            <a:r>
              <a:rPr lang="ar-IQ" dirty="0" smtClean="0"/>
              <a:t>وهي من </a:t>
            </a:r>
            <a:r>
              <a:rPr lang="ar-IQ" dirty="0"/>
              <a:t>المناطق المشهورة في العراق والتي اكتسبت الشهرة الخاصة بها عند مولد رسول الله صلى الله عليه وسلم فقد كانت النار الموقدة في تلك المنطقة لا تنطفئ ولكنها انطفأت عند مولد الرسول وقد انشق الأيوان أيضا ولا يزال الشق متواجد في المنطقة حتى يومنا هذا وعندما دخل الإسلام إلى العراق تم بناء مسجد في ذلك المكان</a:t>
            </a:r>
            <a:r>
              <a:rPr lang="ar-IQ" dirty="0" smtClean="0"/>
              <a:t>.</a:t>
            </a:r>
            <a:endParaRPr lang="ar-IQ" dirty="0"/>
          </a:p>
          <a:p>
            <a:pPr marL="0" indent="0">
              <a:buNone/>
            </a:pPr>
            <a:r>
              <a:rPr lang="ar-IQ" dirty="0"/>
              <a:t>قلعة </a:t>
            </a:r>
            <a:r>
              <a:rPr lang="ar-IQ" dirty="0" smtClean="0"/>
              <a:t>أربيل</a:t>
            </a:r>
            <a:endParaRPr lang="ar-IQ" dirty="0"/>
          </a:p>
          <a:p>
            <a:pPr marL="0" indent="0">
              <a:buNone/>
            </a:pPr>
            <a:r>
              <a:rPr lang="ar-IQ" dirty="0"/>
              <a:t>من بين القلاع الشهيرة التي توجد في العراق هي قلعة أربيل ولكن تلك القلعة لها قصة هامة بالنسبة لأهل العراق فقد تمكن من خلالها الناس التخلص من حصار التتار وخاصة هولاكو أشهر قائد في تاريخ التتار وقد تم بناء تلك القلعة حتى تكون بمثابة الحصن المنيع لحماية أهل المدينة من التدخل الخارجي وقد وضعتها منظمة اليونسكو في قائمة التراث العالمي لكونها من المناطق الأثرية الهامة</a:t>
            </a:r>
            <a:r>
              <a:rPr lang="ar-IQ" dirty="0" smtClean="0"/>
              <a:t>.</a:t>
            </a:r>
            <a:endParaRPr lang="ar-IQ" dirty="0"/>
          </a:p>
          <a:p>
            <a:pPr marL="0" indent="0">
              <a:buNone/>
            </a:pPr>
            <a:r>
              <a:rPr lang="ar-IQ" dirty="0"/>
              <a:t>مدن العراق </a:t>
            </a:r>
            <a:r>
              <a:rPr lang="ar-IQ" dirty="0" smtClean="0"/>
              <a:t>السياحية</a:t>
            </a:r>
            <a:endParaRPr lang="ar-IQ" dirty="0"/>
          </a:p>
          <a:p>
            <a:pPr marL="0" indent="0">
              <a:buNone/>
            </a:pPr>
            <a:r>
              <a:rPr lang="ar-IQ" dirty="0"/>
              <a:t>جميع المدن في العراق تضم العديد من المناطق السياحية الهامة والتي تعود إلى زمن بعيد ومن بين أهم المدن التي توجد في العراق ويفضل زيارتها الكثير من السياح والزائرين ما يلي:</a:t>
            </a:r>
          </a:p>
          <a:p>
            <a:pPr marL="0" indent="0">
              <a:buNone/>
            </a:pPr>
            <a:endParaRPr lang="ar-IQ" dirty="0"/>
          </a:p>
        </p:txBody>
      </p:sp>
    </p:spTree>
    <p:extLst>
      <p:ext uri="{BB962C8B-B14F-4D97-AF65-F5344CB8AC3E}">
        <p14:creationId xmlns:p14="http://schemas.microsoft.com/office/powerpoint/2010/main" val="1441534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ar-IQ" dirty="0"/>
              <a:t>مدينة أوروك</a:t>
            </a:r>
          </a:p>
          <a:p>
            <a:pPr marL="0" indent="0">
              <a:buNone/>
            </a:pPr>
            <a:endParaRPr lang="ar-IQ" dirty="0"/>
          </a:p>
          <a:p>
            <a:pPr marL="0" indent="0">
              <a:buNone/>
            </a:pPr>
            <a:r>
              <a:rPr lang="ar-IQ" dirty="0"/>
              <a:t>ترجع شهرة تلك المدينة إلى زمن بعيد فهي المدينة التي ولد بها نبي الله إبراهيم عليه السلام كما أن تلك المدينة كانت تعد هي العاصمة السومرية ويوجد في تلك المدينة الكثير من المعالم الهامة والتي من بينها معبد الآلهة كما أن الكثير من المتاحف في فرنسا وبريطانيا اليوم تحتوي على الكثير من الآثارات التي وجدت في أوروك.</a:t>
            </a:r>
          </a:p>
        </p:txBody>
      </p:sp>
    </p:spTree>
    <p:extLst>
      <p:ext uri="{BB962C8B-B14F-4D97-AF65-F5344CB8AC3E}">
        <p14:creationId xmlns:p14="http://schemas.microsoft.com/office/powerpoint/2010/main" val="2870924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50628"/>
            <a:ext cx="10820400" cy="5468058"/>
          </a:xfrm>
        </p:spPr>
        <p:txBody>
          <a:bodyPr>
            <a:normAutofit/>
          </a:bodyPr>
          <a:lstStyle/>
          <a:p>
            <a:pPr marL="0" indent="0">
              <a:buNone/>
            </a:pPr>
            <a:r>
              <a:rPr lang="ar-IQ" dirty="0"/>
              <a:t>مدينة أيسن</a:t>
            </a:r>
          </a:p>
          <a:p>
            <a:pPr marL="0" indent="0">
              <a:buNone/>
            </a:pPr>
            <a:endParaRPr lang="ar-IQ" dirty="0"/>
          </a:p>
          <a:p>
            <a:pPr marL="0" indent="0">
              <a:buNone/>
            </a:pPr>
            <a:r>
              <a:rPr lang="ar-IQ" dirty="0"/>
              <a:t>وهي من المدن العراقية التي شهدت منذ القدم عمليات تنقيب موسعة خاصة وأن تلك المدينة قد تم الكشف عنها خلال فترة النزاع العالمية الأولى أي خلال القرن الماضي وتقع تلك المدينة في منطقة الجنوب في عفك.</a:t>
            </a:r>
          </a:p>
          <a:p>
            <a:pPr marL="0" indent="0">
              <a:buNone/>
            </a:pPr>
            <a:endParaRPr lang="ar-IQ" dirty="0"/>
          </a:p>
          <a:p>
            <a:pPr marL="0" indent="0">
              <a:buNone/>
            </a:pPr>
            <a:r>
              <a:rPr lang="ar-IQ" dirty="0"/>
              <a:t>مدينة أربيل</a:t>
            </a:r>
          </a:p>
          <a:p>
            <a:pPr marL="0" indent="0">
              <a:buNone/>
            </a:pPr>
            <a:endParaRPr lang="ar-IQ" dirty="0"/>
          </a:p>
          <a:p>
            <a:pPr marL="0" indent="0">
              <a:buNone/>
            </a:pPr>
            <a:r>
              <a:rPr lang="ar-IQ" dirty="0"/>
              <a:t>وهي من المدن الساحرة التي توجد في العراق وتعد من بين أكثر المدن العصرية والتي تعد من أكثر المدن الآمنة خلال وقتنا الحالي في العراق كما أن تلك المدينة كانت ولا تزال تعد من المراكز الثقافية الهامة ومتواجد في تلك المدينة عدة معالم هامة من بينها قلعة أربيل وهي من القلاع القديمة التي تعود إلى 6 آلاف عام قبل ميلاد المسيح كما يقع بها شلال كلي علي بك والذي يعد من بين أهم الشلالات التي توجد في المدينة.</a:t>
            </a:r>
          </a:p>
        </p:txBody>
      </p:sp>
    </p:spTree>
    <p:extLst>
      <p:ext uri="{BB962C8B-B14F-4D97-AF65-F5344CB8AC3E}">
        <p14:creationId xmlns:p14="http://schemas.microsoft.com/office/powerpoint/2010/main" val="1482561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421" y="177422"/>
            <a:ext cx="11914495" cy="6041264"/>
          </a:xfrm>
        </p:spPr>
        <p:txBody>
          <a:bodyPr>
            <a:normAutofit fontScale="55000" lnSpcReduction="20000"/>
          </a:bodyPr>
          <a:lstStyle/>
          <a:p>
            <a:pPr marL="0" indent="0">
              <a:buNone/>
            </a:pPr>
            <a:r>
              <a:rPr lang="ar-IQ" dirty="0"/>
              <a:t>اجمل مناطق العراق</a:t>
            </a:r>
          </a:p>
          <a:p>
            <a:pPr marL="0" indent="0">
              <a:buNone/>
            </a:pPr>
            <a:endParaRPr lang="ar-IQ" dirty="0"/>
          </a:p>
          <a:p>
            <a:pPr marL="0" indent="0">
              <a:buNone/>
            </a:pPr>
            <a:r>
              <a:rPr lang="ar-IQ" dirty="0"/>
              <a:t>إذا كانت تلك هي الزيارة الأولي لك في العراق عليك أن تعلم أهم المناطق التي توجد بها حتى تتمكن من الاستمتاع بالفترة التي توجد بها في الدولة، ومن بين أشهر المناطق وأجملها التي توجد في العراق ما يلي:</a:t>
            </a:r>
          </a:p>
          <a:p>
            <a:pPr marL="0" indent="0">
              <a:buNone/>
            </a:pPr>
            <a:endParaRPr lang="ar-IQ" dirty="0"/>
          </a:p>
          <a:p>
            <a:pPr marL="0" indent="0">
              <a:buNone/>
            </a:pPr>
            <a:r>
              <a:rPr lang="ar-IQ" dirty="0"/>
              <a:t>قصر الأخيضر</a:t>
            </a:r>
          </a:p>
          <a:p>
            <a:pPr marL="0" indent="0">
              <a:buNone/>
            </a:pPr>
            <a:endParaRPr lang="ar-IQ" dirty="0"/>
          </a:p>
          <a:p>
            <a:pPr marL="0" indent="0">
              <a:buNone/>
            </a:pPr>
            <a:r>
              <a:rPr lang="ar-IQ" dirty="0"/>
              <a:t>وقد تم بناء ذلك القصر خلال عهد عيسى بن موسى ويعد ذلك المنبي من المباني الأثرية الهامة فهو يجمع بين الطراز العباسي والأموي مع بعضهم البعض في الوقت ذاته وهو يقع وسط العراق وتحديدا في جنوب مدينة كربلاء.</a:t>
            </a:r>
          </a:p>
          <a:p>
            <a:pPr marL="0" indent="0">
              <a:buNone/>
            </a:pPr>
            <a:endParaRPr lang="ar-IQ" dirty="0"/>
          </a:p>
          <a:p>
            <a:pPr marL="0" indent="0">
              <a:buNone/>
            </a:pPr>
            <a:r>
              <a:rPr lang="ar-IQ" dirty="0"/>
              <a:t>قبر النبي دانيال أو ذو الكفل</a:t>
            </a:r>
          </a:p>
          <a:p>
            <a:pPr marL="0" indent="0">
              <a:buNone/>
            </a:pPr>
            <a:endParaRPr lang="ar-IQ" dirty="0"/>
          </a:p>
          <a:p>
            <a:pPr marL="0" indent="0">
              <a:buNone/>
            </a:pPr>
            <a:r>
              <a:rPr lang="ar-IQ" dirty="0"/>
              <a:t>وهو من المقابر التي لها مكانة كبيرة عند المسلمين واليهود معا فيظن اليهود أن ذو الكفل تم دفنه في ذلك القبر بينما يعتقد اليهود أن ذلك القبر هو قبر النبي دانيال وهو يعد من المزارات الدينية الهامة في العراق.</a:t>
            </a:r>
          </a:p>
          <a:p>
            <a:pPr marL="0" indent="0">
              <a:buNone/>
            </a:pPr>
            <a:endParaRPr lang="ar-IQ" dirty="0"/>
          </a:p>
          <a:p>
            <a:pPr marL="0" indent="0">
              <a:buNone/>
            </a:pPr>
            <a:r>
              <a:rPr lang="ar-IQ" dirty="0"/>
              <a:t>مدينة العمادية</a:t>
            </a:r>
          </a:p>
          <a:p>
            <a:pPr marL="0" indent="0">
              <a:buNone/>
            </a:pPr>
            <a:r>
              <a:rPr lang="ar-IQ" dirty="0"/>
              <a:t>ما يميز تلك المدينة هي بنائها على قمة جبل حيث تبعد تلك المدينة عن سطح البحر بمسافة 1400 متر كما أن تلك المدينة تحتوي على الكثير من البوابات التي تم بنائها في القدم.</a:t>
            </a:r>
          </a:p>
          <a:p>
            <a:pPr marL="0" indent="0">
              <a:buNone/>
            </a:pPr>
            <a:endParaRPr lang="ar-IQ" dirty="0"/>
          </a:p>
          <a:p>
            <a:pPr marL="0" indent="0">
              <a:buNone/>
            </a:pPr>
            <a:r>
              <a:rPr lang="ar-IQ" dirty="0"/>
              <a:t>وجهات سياحية في العراق</a:t>
            </a:r>
          </a:p>
          <a:p>
            <a:pPr marL="0" indent="0">
              <a:buNone/>
            </a:pPr>
            <a:endParaRPr lang="ar-IQ" dirty="0"/>
          </a:p>
          <a:p>
            <a:pPr marL="0" indent="0">
              <a:buNone/>
            </a:pPr>
            <a:r>
              <a:rPr lang="ar-IQ" dirty="0"/>
              <a:t>تتعدد الوجهات السياحية المختلفة في العراق بين المباني القديمة والتي تعود إلى تواريخ قبل ولادة المسيح مما يجعلها من البلاد السياحية العريقة والمميزة ومن أفضل الوجهات السياحية التي توجد في الدولة ما يلي:</a:t>
            </a:r>
          </a:p>
          <a:p>
            <a:pPr marL="0" indent="0">
              <a:buNone/>
            </a:pPr>
            <a:endParaRPr lang="ar-IQ" dirty="0"/>
          </a:p>
          <a:p>
            <a:pPr marL="0" indent="0">
              <a:buNone/>
            </a:pPr>
            <a:r>
              <a:rPr lang="ar-IQ" dirty="0"/>
              <a:t>مقبرة وادي السلام</a:t>
            </a:r>
          </a:p>
          <a:p>
            <a:pPr marL="0" indent="0">
              <a:buNone/>
            </a:pPr>
            <a:endParaRPr lang="ar-IQ" dirty="0"/>
          </a:p>
          <a:p>
            <a:pPr marL="0" indent="0">
              <a:buNone/>
            </a:pPr>
            <a:r>
              <a:rPr lang="ar-IQ" dirty="0"/>
              <a:t>وهي من المقابر الشهيرة التي توجد في العراق وما يميز تلك المقبرة هو وجودها بجانب المرقد الخاص بالإمام علي وتوجد تلك المقبرة في مدينة النجف وتضم المقبرة الكثير من المقابر الراجعة للشيوعيين وقد تم وضعها في قائمة التراث العالمي باليونيسكو.</a:t>
            </a:r>
          </a:p>
        </p:txBody>
      </p:sp>
    </p:spTree>
    <p:extLst>
      <p:ext uri="{BB962C8B-B14F-4D97-AF65-F5344CB8AC3E}">
        <p14:creationId xmlns:p14="http://schemas.microsoft.com/office/powerpoint/2010/main" val="2055613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518616"/>
            <a:ext cx="11955438" cy="5700070"/>
          </a:xfrm>
        </p:spPr>
        <p:txBody>
          <a:bodyPr>
            <a:normAutofit fontScale="77500" lnSpcReduction="20000"/>
          </a:bodyPr>
          <a:lstStyle/>
          <a:p>
            <a:pPr marL="0" indent="0">
              <a:buNone/>
            </a:pPr>
            <a:r>
              <a:rPr lang="ar-IQ" dirty="0"/>
              <a:t>مملكة الحضر</a:t>
            </a:r>
          </a:p>
          <a:p>
            <a:pPr marL="0" indent="0">
              <a:buNone/>
            </a:pPr>
            <a:endParaRPr lang="ar-IQ" dirty="0"/>
          </a:p>
          <a:p>
            <a:pPr marL="0" indent="0">
              <a:buNone/>
            </a:pPr>
            <a:r>
              <a:rPr lang="ar-IQ" dirty="0"/>
              <a:t>وهي من الممالك القديمة التي اكتسبت المزيد من الشهرة نظرا لبسالة قومها في التصدي إلى كل من الرومان والفرس وقد تمكن أهالي المملكة من هزيمة الكثير من الجيوش قديما ولكنها قد وقعت على يد الفرس خلال عام 241 ميلاديا وقد تم منع أهلها من حمل السلاح فيما بعد وقد كانت تلك المملكة تحاكي الفن المعماري الذي يوجد في روما.</a:t>
            </a:r>
          </a:p>
          <a:p>
            <a:pPr marL="0" indent="0">
              <a:buNone/>
            </a:pPr>
            <a:endParaRPr lang="ar-IQ" dirty="0"/>
          </a:p>
          <a:p>
            <a:pPr marL="0" indent="0">
              <a:buNone/>
            </a:pPr>
            <a:r>
              <a:rPr lang="ar-IQ" dirty="0"/>
              <a:t>بحر النجف</a:t>
            </a:r>
          </a:p>
          <a:p>
            <a:pPr marL="0" indent="0">
              <a:buNone/>
            </a:pPr>
            <a:endParaRPr lang="ar-IQ" dirty="0"/>
          </a:p>
          <a:p>
            <a:pPr marL="0" indent="0">
              <a:buNone/>
            </a:pPr>
            <a:r>
              <a:rPr lang="ar-IQ" dirty="0"/>
              <a:t>وهو البحر الذي عرف منذ القدم وحتى اليوم تحت مسمى الكثير من الأسماء من أشهرها بانقيا والجوف وغيرها من المسميات، وقد تعرض ذلك البحر إلى الجفاف وما يتبقى منه حتى اليوم هي نسبة قليلة منه.</a:t>
            </a:r>
          </a:p>
          <a:p>
            <a:pPr marL="0" indent="0">
              <a:buNone/>
            </a:pPr>
            <a:endParaRPr lang="ar-IQ" dirty="0"/>
          </a:p>
          <a:p>
            <a:pPr marL="0" indent="0">
              <a:buNone/>
            </a:pPr>
            <a:r>
              <a:rPr lang="ar-IQ" dirty="0"/>
              <a:t>حجز فنادق في العراق</a:t>
            </a:r>
          </a:p>
          <a:p>
            <a:pPr marL="0" indent="0">
              <a:buNone/>
            </a:pPr>
            <a:endParaRPr lang="ar-IQ" dirty="0"/>
          </a:p>
          <a:p>
            <a:pPr marL="0" indent="0">
              <a:buNone/>
            </a:pPr>
            <a:r>
              <a:rPr lang="ar-IQ" dirty="0"/>
              <a:t>تضم دولة العراق الكثير من الفنادق الشهيرة والتي من بينها الآتى:</a:t>
            </a:r>
          </a:p>
          <a:p>
            <a:pPr marL="0" indent="0">
              <a:buNone/>
            </a:pPr>
            <a:endParaRPr lang="ar-IQ" dirty="0"/>
          </a:p>
          <a:p>
            <a:pPr marL="0" indent="0">
              <a:buNone/>
            </a:pPr>
            <a:r>
              <a:rPr lang="ar-IQ" dirty="0"/>
              <a:t>فندق بابل وهو يقع في العاصمة العراقية بغداد وهو من أكثر الفنادق شهرة في العراق.</a:t>
            </a:r>
          </a:p>
          <a:p>
            <a:pPr marL="0" indent="0">
              <a:buNone/>
            </a:pPr>
            <a:r>
              <a:rPr lang="ar-IQ" dirty="0"/>
              <a:t>فندق كربلاء والذي يقع في مدينة كربلاء.</a:t>
            </a:r>
          </a:p>
          <a:p>
            <a:pPr marL="0" indent="0">
              <a:buNone/>
            </a:pPr>
            <a:r>
              <a:rPr lang="ar-IQ" dirty="0"/>
              <a:t>فندق ماريانا في منطقة أربيل بكردستان وهو من الفنادق المتوسطة التي يفضلها الكثير من الزوار.</a:t>
            </a:r>
          </a:p>
          <a:p>
            <a:pPr marL="0" indent="0">
              <a:buNone/>
            </a:pPr>
            <a:r>
              <a:rPr lang="ar-IQ" dirty="0" smtClean="0"/>
              <a:t> </a:t>
            </a:r>
            <a:endParaRPr lang="ar-IQ" dirty="0"/>
          </a:p>
        </p:txBody>
      </p:sp>
    </p:spTree>
    <p:extLst>
      <p:ext uri="{BB962C8B-B14F-4D97-AF65-F5344CB8AC3E}">
        <p14:creationId xmlns:p14="http://schemas.microsoft.com/office/powerpoint/2010/main" val="24209953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7001301"/>
          </a:xfrm>
        </p:spPr>
      </p:pic>
      <p:sp>
        <p:nvSpPr>
          <p:cNvPr id="5" name="TextBox 4"/>
          <p:cNvSpPr txBox="1"/>
          <p:nvPr/>
        </p:nvSpPr>
        <p:spPr>
          <a:xfrm rot="20382357">
            <a:off x="1173707" y="3439235"/>
            <a:ext cx="3266592" cy="646331"/>
          </a:xfrm>
          <a:prstGeom prst="rect">
            <a:avLst/>
          </a:prstGeom>
          <a:noFill/>
        </p:spPr>
        <p:txBody>
          <a:bodyPr wrap="square" rtlCol="1">
            <a:spAutoFit/>
          </a:bodyPr>
          <a:lstStyle/>
          <a:p>
            <a:pPr algn="ctr" rtl="1"/>
            <a:r>
              <a:rPr lang="ar-IQ" sz="3600" b="1" dirty="0" smtClean="0">
                <a:solidFill>
                  <a:schemeClr val="bg1"/>
                </a:solidFill>
                <a:latin typeface="Aldhabi" panose="01000000000000000000" pitchFamily="2" charset="-78"/>
                <a:cs typeface="Aldhabi" panose="01000000000000000000" pitchFamily="2" charset="-78"/>
              </a:rPr>
              <a:t>الى اللقاء في المحاضرة القادمة</a:t>
            </a:r>
            <a:endParaRPr lang="ar-IQ" sz="3600" b="1" dirty="0">
              <a:solidFill>
                <a:schemeClr val="bg1"/>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448829020"/>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19</TotalTime>
  <Words>1076</Words>
  <Application>Microsoft Office PowerPoint</Application>
  <PresentationFormat>Widescreen</PresentationFormat>
  <Paragraphs>70</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Aldhabi</vt:lpstr>
      <vt:lpstr>Arial</vt:lpstr>
      <vt:lpstr>Century Gothic</vt:lpstr>
      <vt:lpstr>Segoe UI</vt:lpstr>
      <vt:lpstr>Times New Roman</vt:lpstr>
      <vt:lpstr>Vapor Trail</vt:lpstr>
      <vt:lpstr>الاقاليم السياحية وانواعها</vt:lpstr>
      <vt:lpstr>المقدمة</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المياه الجوفية وتأثيرها على السياحة</dc:title>
  <dc:creator>Maher</dc:creator>
  <cp:lastModifiedBy>Maher</cp:lastModifiedBy>
  <cp:revision>3</cp:revision>
  <dcterms:created xsi:type="dcterms:W3CDTF">2023-03-02T20:58:25Z</dcterms:created>
  <dcterms:modified xsi:type="dcterms:W3CDTF">2023-03-02T21:18:10Z</dcterms:modified>
</cp:coreProperties>
</file>