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5016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1189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28398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70602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7645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835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71475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7952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6141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2284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4209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357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8702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6318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364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65744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0437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2570702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r.wikipedia.org/wiki/%D8%B9%D9%82%D8%AF_1970" TargetMode="External"/><Relationship Id="rId7" Type="http://schemas.openxmlformats.org/officeDocument/2006/relationships/hyperlink" Target="https://ar.wikipedia.org/wiki/%D8%B3%D9%8A%D8%A7%D8%AD%D8%A9" TargetMode="External"/><Relationship Id="rId2" Type="http://schemas.openxmlformats.org/officeDocument/2006/relationships/hyperlink" Target="https://ar.wikipedia.org/wiki/%D8%A8%D9%8A%D8%A6%D8%A9" TargetMode="External"/><Relationship Id="rId1" Type="http://schemas.openxmlformats.org/officeDocument/2006/relationships/slideLayout" Target="../slideLayouts/slideLayout2.xml"/><Relationship Id="rId6" Type="http://schemas.openxmlformats.org/officeDocument/2006/relationships/hyperlink" Target="https://ar.wikipedia.org/wiki/%D8%AA%D8%A3%D8%AB%D9%8A%D8%B1%D8%A7%D8%AA_%D8%A7%D9%84%D8%B3%D9%8A%D8%A7%D8%AD%D8%A9#cite_note-Butler_1993-3" TargetMode="External"/><Relationship Id="rId5" Type="http://schemas.openxmlformats.org/officeDocument/2006/relationships/hyperlink" Target="https://ar.wikipedia.org/wiki/%D8%AA%D8%A3%D8%AB%D9%8A%D8%B1%D8%A7%D8%AA_%D8%A7%D9%84%D8%B3%D9%8A%D8%A7%D8%AD%D8%A9#cite_note-Mason-2" TargetMode="External"/><Relationship Id="rId4" Type="http://schemas.openxmlformats.org/officeDocument/2006/relationships/hyperlink" Target="https://ar.wikipedia.org/wiki/%D8%AA%D8%A3%D8%AB%D9%8A%D8%B1%D8%A7%D8%AA_%D8%A7%D9%84%D8%B3%D9%8A%D8%A7%D8%AD%D8%A9#cite_note-:5-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ar.wikipedia.org/wiki/%D8%AA%D8%A3%D8%AB%D9%8A%D8%B1%D8%A7%D8%AA_%D8%A7%D9%84%D8%B3%D9%8A%D8%A7%D8%AD%D8%A9#cite_note-6" TargetMode="External"/><Relationship Id="rId2" Type="http://schemas.openxmlformats.org/officeDocument/2006/relationships/hyperlink" Target="https://ar.wikipedia.org/wiki/%D8%B3%D9%8A%D8%A7%D8%AD%D8%A9_%D8%A8%D9%8A%D8%A6%D9%8A%D8%A9" TargetMode="External"/><Relationship Id="rId1" Type="http://schemas.openxmlformats.org/officeDocument/2006/relationships/slideLayout" Target="../slideLayouts/slideLayout2.xml"/><Relationship Id="rId4" Type="http://schemas.openxmlformats.org/officeDocument/2006/relationships/hyperlink" Target="https://ar.wikipedia.org/wiki/%D9%86%D9%87%D8%B1"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ar.wikipedia.org/wiki/%D8%AA%D8%A3%D8%AB%D9%8A%D8%B1%D8%A7%D8%AA_%D8%A7%D9%84%D8%B3%D9%8A%D8%A7%D8%AD%D8%A9#cite_note-11" TargetMode="External"/><Relationship Id="rId3" Type="http://schemas.openxmlformats.org/officeDocument/2006/relationships/hyperlink" Target="https://ar.wikipedia.org/wiki/%D8%AA%D8%A3%D8%AB%D9%8A%D8%B1%D8%A7%D8%AA_%D8%A7%D9%84%D8%B3%D9%8A%D8%A7%D8%AD%D8%A9#cite_note-8" TargetMode="External"/><Relationship Id="rId7" Type="http://schemas.openxmlformats.org/officeDocument/2006/relationships/hyperlink" Target="https://ar.wikipedia.org/wiki/%D9%86%D8%A7%D8%B1_%D8%A7%D9%84%D9%85%D8%AE%D9%8A%D9%85" TargetMode="External"/><Relationship Id="rId2" Type="http://schemas.openxmlformats.org/officeDocument/2006/relationships/hyperlink" Target="https://ar.wikipedia.org/wiki/%D9%85%D8%B3%D8%A7%D9%85%D9%8A%D8%A9_%D8%A7%D9%84%D8%AA%D8%B1%D8%A8%D8%A9" TargetMode="External"/><Relationship Id="rId1" Type="http://schemas.openxmlformats.org/officeDocument/2006/relationships/slideLayout" Target="../slideLayouts/slideLayout2.xml"/><Relationship Id="rId6" Type="http://schemas.openxmlformats.org/officeDocument/2006/relationships/hyperlink" Target="https://ar.wikipedia.org/wiki/%D8%AA%D8%AE%D9%8A%D9%8A%D9%85" TargetMode="External"/><Relationship Id="rId5" Type="http://schemas.openxmlformats.org/officeDocument/2006/relationships/hyperlink" Target="https://ar.wikipedia.org/wiki/%D8%AA%D8%A3%D8%AB%D9%8A%D8%B1%D8%A7%D8%AA_%D8%A7%D9%84%D8%B3%D9%8A%D8%A7%D8%AD%D8%A9#cite_note-10" TargetMode="External"/><Relationship Id="rId4" Type="http://schemas.openxmlformats.org/officeDocument/2006/relationships/hyperlink" Target="https://ar.wikipedia.org/wiki/%D8%AA%D8%A3%D8%AB%D9%8A%D8%B1%D8%A7%D8%AA_%D8%A7%D9%84%D8%B3%D9%8A%D8%A7%D8%AD%D8%A9#cite_note-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ar.wikipedia.org/wiki/%D9%86%D8%A7%D8%B1_%D8%A7%D9%84%D9%85%D8%AE%D9%8A%D9%85" TargetMode="External"/><Relationship Id="rId2" Type="http://schemas.openxmlformats.org/officeDocument/2006/relationships/hyperlink" Target="https://ar.wikipedia.org/wiki/%D8%AA%D8%AE%D9%8A%D9%8A%D9%85" TargetMode="External"/><Relationship Id="rId1" Type="http://schemas.openxmlformats.org/officeDocument/2006/relationships/slideLayout" Target="../slideLayouts/slideLayout2.xml"/><Relationship Id="rId5" Type="http://schemas.openxmlformats.org/officeDocument/2006/relationships/hyperlink" Target="https://ar.wikipedia.org/wiki/%D8%B3%D9%8A%D8%A7%D8%AD%D8%A9" TargetMode="External"/><Relationship Id="rId4" Type="http://schemas.openxmlformats.org/officeDocument/2006/relationships/hyperlink" Target="https://ar.wikipedia.org/wiki/%D8%AA%D8%A3%D8%AB%D9%8A%D8%B1%D8%A7%D8%AA_%D8%A7%D9%84%D8%B3%D9%8A%D8%A7%D8%AD%D8%A9#cite_note-1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r.wikipedia.org/wiki/%D8%A8%D9%84%D8%AD_%D8%A7%D9%84%D8%A8%D8%AD%D8%B1_(%D8%AC%D9%86%D8%B3)" TargetMode="External"/><Relationship Id="rId2" Type="http://schemas.openxmlformats.org/officeDocument/2006/relationships/hyperlink" Target="https://ar.wikipedia.org/wiki/%D8%AC%D8%B2%D8%B1_%D8%BA%D8%A7%D9%84%D8%A7%D8%A8%D8%A7%D8%BA%D9%88%D8%B3" TargetMode="External"/><Relationship Id="rId1" Type="http://schemas.openxmlformats.org/officeDocument/2006/relationships/slideLayout" Target="../slideLayouts/slideLayout2.xml"/><Relationship Id="rId4" Type="http://schemas.openxmlformats.org/officeDocument/2006/relationships/hyperlink" Target="https://ar.wikipedia.org/wiki/%D9%85%D8%B3%D8%B7%D8%AD_%D9%85%D8%A7%D8%A6%D9%8A"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6600" dirty="0" smtClean="0">
                <a:solidFill>
                  <a:schemeClr val="accent6">
                    <a:lumMod val="60000"/>
                    <a:lumOff val="40000"/>
                  </a:schemeClr>
                </a:solidFill>
              </a:rPr>
              <a:t>الاستخدام</a:t>
            </a:r>
            <a:endParaRPr lang="ar-IQ" sz="6600" dirty="0">
              <a:solidFill>
                <a:schemeClr val="accent6">
                  <a:lumMod val="60000"/>
                  <a:lumOff val="40000"/>
                </a:schemeClr>
              </a:solidFill>
            </a:endParaRPr>
          </a:p>
        </p:txBody>
      </p:sp>
      <p:sp>
        <p:nvSpPr>
          <p:cNvPr id="3" name="Subtitle 2"/>
          <p:cNvSpPr>
            <a:spLocks noGrp="1"/>
          </p:cNvSpPr>
          <p:nvPr>
            <p:ph type="subTitle" idx="1"/>
          </p:nvPr>
        </p:nvSpPr>
        <p:spPr/>
        <p:txBody>
          <a:bodyPr>
            <a:noAutofit/>
          </a:bodyPr>
          <a:lstStyle/>
          <a:p>
            <a:pPr algn="ctr"/>
            <a:r>
              <a:rPr lang="ar-IQ" b="1" dirty="0" smtClean="0">
                <a:solidFill>
                  <a:schemeClr val="accent2">
                    <a:lumMod val="60000"/>
                    <a:lumOff val="40000"/>
                  </a:schemeClr>
                </a:solidFill>
              </a:rPr>
              <a:t>اعداد</a:t>
            </a:r>
          </a:p>
          <a:p>
            <a:pPr algn="ctr"/>
            <a:r>
              <a:rPr lang="ar-IQ" b="1" dirty="0" smtClean="0">
                <a:solidFill>
                  <a:schemeClr val="accent2">
                    <a:lumMod val="60000"/>
                    <a:lumOff val="40000"/>
                  </a:schemeClr>
                </a:solidFill>
              </a:rPr>
              <a:t>أ.م.د. مها عبد الستار السامرائي </a:t>
            </a:r>
            <a:endParaRPr lang="ar-IQ" b="1" dirty="0">
              <a:solidFill>
                <a:schemeClr val="accent2">
                  <a:lumMod val="60000"/>
                  <a:lumOff val="40000"/>
                </a:schemeClr>
              </a:solidFill>
            </a:endParaRPr>
          </a:p>
        </p:txBody>
      </p:sp>
      <p:sp>
        <p:nvSpPr>
          <p:cNvPr id="4" name="TextBox 3"/>
          <p:cNvSpPr txBox="1"/>
          <p:nvPr/>
        </p:nvSpPr>
        <p:spPr>
          <a:xfrm rot="20123861">
            <a:off x="1408996" y="3274559"/>
            <a:ext cx="2422478" cy="707886"/>
          </a:xfrm>
          <a:prstGeom prst="rect">
            <a:avLst/>
          </a:prstGeom>
          <a:noFill/>
        </p:spPr>
        <p:txBody>
          <a:bodyPr wrap="square" rtlCol="1">
            <a:spAutoFit/>
          </a:bodyPr>
          <a:lstStyle/>
          <a:p>
            <a:pPr algn="ctr" rtl="1"/>
            <a:r>
              <a:rPr lang="ar-IQ" sz="4000" dirty="0" smtClean="0">
                <a:solidFill>
                  <a:schemeClr val="accent3">
                    <a:lumMod val="60000"/>
                    <a:lumOff val="40000"/>
                  </a:schemeClr>
                </a:solidFill>
                <a:latin typeface="Aldhabi" panose="01000000000000000000" pitchFamily="2" charset="-78"/>
                <a:cs typeface="Aldhabi" panose="01000000000000000000" pitchFamily="2" charset="-78"/>
              </a:rPr>
              <a:t>المحاضرة العشرين</a:t>
            </a:r>
            <a:endParaRPr lang="ar-IQ" sz="4000"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077370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المقدمة</a:t>
            </a:r>
            <a:endParaRPr lang="ar-IQ" dirty="0"/>
          </a:p>
        </p:txBody>
      </p:sp>
      <p:sp>
        <p:nvSpPr>
          <p:cNvPr id="3" name="Content Placeholder 2"/>
          <p:cNvSpPr>
            <a:spLocks noGrp="1"/>
          </p:cNvSpPr>
          <p:nvPr>
            <p:ph idx="1"/>
          </p:nvPr>
        </p:nvSpPr>
        <p:spPr/>
        <p:txBody>
          <a:bodyPr/>
          <a:lstStyle/>
          <a:p>
            <a:pPr marL="0" indent="0">
              <a:buNone/>
            </a:pPr>
            <a:r>
              <a:rPr lang="ar-IQ" dirty="0">
                <a:solidFill>
                  <a:srgbClr val="202122"/>
                </a:solidFill>
                <a:latin typeface="Arial" panose="020B0604020202020204" pitchFamily="34" charset="0"/>
              </a:rPr>
              <a:t>تشمل </a:t>
            </a:r>
            <a:r>
              <a:rPr lang="ar-IQ" b="1" dirty="0">
                <a:solidFill>
                  <a:srgbClr val="202122"/>
                </a:solidFill>
                <a:latin typeface="Arial" panose="020B0604020202020204" pitchFamily="34" charset="0"/>
              </a:rPr>
              <a:t>تأثيرات السياحة</a:t>
            </a:r>
            <a:r>
              <a:rPr lang="ar-IQ" dirty="0">
                <a:solidFill>
                  <a:srgbClr val="202122"/>
                </a:solidFill>
                <a:latin typeface="Arial" panose="020B0604020202020204" pitchFamily="34" charset="0"/>
              </a:rPr>
              <a:t> آثار السياحة على </a:t>
            </a:r>
            <a:r>
              <a:rPr lang="ar-IQ" dirty="0">
                <a:solidFill>
                  <a:srgbClr val="3366CC"/>
                </a:solidFill>
                <a:latin typeface="Arial" panose="020B0604020202020204" pitchFamily="34" charset="0"/>
                <a:hlinkClick r:id="rId2" tooltip="بيئة"/>
              </a:rPr>
              <a:t>البيئة</a:t>
            </a:r>
            <a:r>
              <a:rPr lang="ar-IQ" dirty="0">
                <a:solidFill>
                  <a:srgbClr val="202122"/>
                </a:solidFill>
                <a:latin typeface="Arial" panose="020B0604020202020204" pitchFamily="34" charset="0"/>
              </a:rPr>
              <a:t> والبلدان المقصودة ومساهماتها الاقتصادية. أصبحت جزءًا من الخطاب السياحي منذ </a:t>
            </a:r>
            <a:r>
              <a:rPr lang="ar-IQ" dirty="0">
                <a:solidFill>
                  <a:srgbClr val="3366CC"/>
                </a:solidFill>
                <a:latin typeface="Arial" panose="020B0604020202020204" pitchFamily="34" charset="0"/>
                <a:hlinkClick r:id="rId3" tooltip="عقد 1970"/>
              </a:rPr>
              <a:t>السبعينيات</a:t>
            </a:r>
            <a:r>
              <a:rPr lang="ar-IQ" dirty="0">
                <a:solidFill>
                  <a:srgbClr val="202122"/>
                </a:solidFill>
                <a:latin typeface="Arial" panose="020B0604020202020204" pitchFamily="34" charset="0"/>
              </a:rPr>
              <a:t> من القرن العشرين مع تعاظم التنبّه لها في السنين الأخيرة بسبب الجدالات حول السياحة المفرطة. ليس أمرًا سهلًا تصنيف التأثيرات نظرًا لاحتوائها على عناصر مباشرة وغير مباشرة. تكون السياحة موسميًّة عادًة، وتصبح تأثيراتها واضحة فقط مع مرور الوقت، مع آثار متفاوتة في مراحل مختلفة من التطور.</a:t>
            </a:r>
            <a:r>
              <a:rPr lang="ar-IQ" baseline="30000" dirty="0">
                <a:solidFill>
                  <a:srgbClr val="3366CC"/>
                </a:solidFill>
                <a:latin typeface="Arial" panose="020B0604020202020204" pitchFamily="34" charset="0"/>
                <a:hlinkClick r:id="rId4"/>
              </a:rPr>
              <a:t>[1]</a:t>
            </a:r>
            <a:r>
              <a:rPr lang="ar-IQ" baseline="30000" dirty="0">
                <a:solidFill>
                  <a:srgbClr val="3366CC"/>
                </a:solidFill>
                <a:latin typeface="Arial" panose="020B0604020202020204" pitchFamily="34" charset="0"/>
                <a:hlinkClick r:id="rId5"/>
              </a:rPr>
              <a:t>[2]</a:t>
            </a:r>
            <a:r>
              <a:rPr lang="ar-IQ" baseline="30000" dirty="0">
                <a:solidFill>
                  <a:srgbClr val="3366CC"/>
                </a:solidFill>
                <a:latin typeface="Arial" panose="020B0604020202020204" pitchFamily="34" charset="0"/>
                <a:hlinkClick r:id="rId6"/>
              </a:rPr>
              <a:t>[3]</a:t>
            </a:r>
            <a:endParaRPr lang="ar-IQ" dirty="0">
              <a:solidFill>
                <a:srgbClr val="202122"/>
              </a:solidFill>
              <a:latin typeface="Arial" panose="020B0604020202020204" pitchFamily="34" charset="0"/>
            </a:endParaRPr>
          </a:p>
          <a:p>
            <a:pPr marL="0" indent="0">
              <a:buNone/>
            </a:pPr>
            <a:r>
              <a:rPr lang="ar-IQ" dirty="0">
                <a:solidFill>
                  <a:srgbClr val="202122"/>
                </a:solidFill>
                <a:latin typeface="Arial" panose="020B0604020202020204" pitchFamily="34" charset="0"/>
              </a:rPr>
              <a:t>تندرج تأثيرات </a:t>
            </a:r>
            <a:r>
              <a:rPr lang="ar-IQ" dirty="0">
                <a:solidFill>
                  <a:srgbClr val="3366CC"/>
                </a:solidFill>
                <a:latin typeface="Arial" panose="020B0604020202020204" pitchFamily="34" charset="0"/>
                <a:hlinkClick r:id="rId7"/>
              </a:rPr>
              <a:t>السياحة</a:t>
            </a:r>
            <a:r>
              <a:rPr lang="ar-IQ" dirty="0">
                <a:solidFill>
                  <a:srgbClr val="202122"/>
                </a:solidFill>
                <a:latin typeface="Arial" panose="020B0604020202020204" pitchFamily="34" charset="0"/>
              </a:rPr>
              <a:t> تحت ثلاثة تصنيفات أساسية. تؤثر التأثيرات البيئية على القدرة الاستيعابية للمنطقة ونمو النبات وجودة الهواء والمسطحات المائية ومستوى المياه الجوفية والحياة البرية والظواهر الطبيعية. ترتبط التأثيرات الاجتماعية والثقافية بالتفاعل بين أناس من خلفيات ثقافية مختلفة، والمواقف والسلوك، والعلاقة بالسلع المادية. يمكن أن يكون قدوم السياح إلى المناطق الحساسة أمرًا ضارًا، وأن يتسبب بخسارة الثقافات الأصلية، أو، على العكس من ذلك، أن يساهم في الحفاظ على الثقافات والمواقع الثقافية من خلال زيادة الموارد. يُنظَر إلى التأثيرات الاقتصادية عادًة بأنها إيجابية وتساهم في التوظيف وفي خدمات أفضل وفي الاستقرار الاجتماعي. وقد يتطور أيضًا مستوى التعليم الثقافي الذي يمكن أن يُغض الطرف عنه. غير أن هذه التأثيرات يمكن أن تساهم في التكاليف المرتفعة للمعيشة ضمن المجتمع وإبعاد الشركات المحلية وارتفاع التكاليف على السكان المحليين</a:t>
            </a:r>
          </a:p>
          <a:p>
            <a:pPr marL="0" indent="0">
              <a:buNone/>
            </a:pPr>
            <a:endParaRPr lang="ar-IQ" dirty="0"/>
          </a:p>
        </p:txBody>
      </p:sp>
    </p:spTree>
    <p:extLst>
      <p:ext uri="{BB962C8B-B14F-4D97-AF65-F5344CB8AC3E}">
        <p14:creationId xmlns:p14="http://schemas.microsoft.com/office/powerpoint/2010/main" val="1474937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2026" y="0"/>
            <a:ext cx="11938379" cy="6714699"/>
          </a:xfrm>
        </p:spPr>
        <p:txBody>
          <a:bodyPr>
            <a:normAutofit/>
          </a:bodyPr>
          <a:lstStyle/>
          <a:p>
            <a:r>
              <a:rPr lang="ar-IQ" dirty="0">
                <a:solidFill>
                  <a:srgbClr val="000000"/>
                </a:solidFill>
                <a:latin typeface="Arial" panose="020B0604020202020204" pitchFamily="34" charset="0"/>
              </a:rPr>
              <a:t>التأثيرات </a:t>
            </a:r>
            <a:r>
              <a:rPr lang="ar-IQ" dirty="0" smtClean="0">
                <a:solidFill>
                  <a:srgbClr val="000000"/>
                </a:solidFill>
                <a:latin typeface="Arial" panose="020B0604020202020204" pitchFamily="34" charset="0"/>
              </a:rPr>
              <a:t>البيئية</a:t>
            </a:r>
            <a:endParaRPr lang="ar-IQ" dirty="0">
              <a:solidFill>
                <a:srgbClr val="000000"/>
              </a:solidFill>
              <a:latin typeface="Arial" panose="020B0604020202020204" pitchFamily="34" charset="0"/>
            </a:endParaRPr>
          </a:p>
          <a:p>
            <a:r>
              <a:rPr lang="ar-IQ" dirty="0">
                <a:solidFill>
                  <a:srgbClr val="202122"/>
                </a:solidFill>
                <a:latin typeface="Arial" panose="020B0604020202020204" pitchFamily="34" charset="0"/>
              </a:rPr>
              <a:t>تَحدُث </a:t>
            </a:r>
            <a:r>
              <a:rPr lang="ar-IQ" dirty="0">
                <a:solidFill>
                  <a:srgbClr val="3366CC"/>
                </a:solidFill>
                <a:latin typeface="Arial" panose="020B0604020202020204" pitchFamily="34" charset="0"/>
                <a:hlinkClick r:id="rId2" tooltip="سياحة بيئية"/>
              </a:rPr>
              <a:t>السياحة البيئية</a:t>
            </a:r>
            <a:r>
              <a:rPr lang="ar-IQ" dirty="0">
                <a:solidFill>
                  <a:srgbClr val="202122"/>
                </a:solidFill>
                <a:latin typeface="Arial" panose="020B0604020202020204" pitchFamily="34" charset="0"/>
              </a:rPr>
              <a:t> والسياحة بين الطبيعة والسياحة البرية وسياحة المغامرات في بيئاتٍ مثل الغابات المطيرة وجبال الألب والبرية والبحيرات والأنهار والسواحل والبيئات البحرية، وأيضًا في القرى الريفية والمنتجعات الساحلية. تصبح وجهات البشر أبعد، نحو البيئات الطبيعية والنظيفة القليلة المتبقية على الكوكب، نظرًا لرغبتهم بتجارب حقيقية ومثيرة. يمكن أن يكون الأثر الإيجابي لهذا وعيًا متزايدًا بالإدارة البيئية، فيما يمكن أن يكون الأثر السلبي إفساد التجربة ذاتها التي يسعى الناس وراءها. هناك تأثيرات مباشرة وتأثيرات غير مباشرة، وتأثيرات فورية وطويلة الأمد، وهناك تأثيرات قريبة وبعيدة لوجهة رحلة السائح. يمكن تقسيم هذه التأثيرات إلى ثلاثة تصنيفات: تأثير الخدمات وأنشطة السياح وتأثير العبور.</a:t>
            </a:r>
            <a:r>
              <a:rPr lang="ar-IQ" baseline="30000" dirty="0">
                <a:solidFill>
                  <a:srgbClr val="3366CC"/>
                </a:solidFill>
                <a:latin typeface="Arial" panose="020B0604020202020204" pitchFamily="34" charset="0"/>
                <a:hlinkClick r:id="rId3"/>
              </a:rPr>
              <a:t>[6]</a:t>
            </a:r>
            <a:endParaRPr lang="ar-IQ" dirty="0">
              <a:solidFill>
                <a:srgbClr val="202122"/>
              </a:solidFill>
              <a:latin typeface="Arial" panose="020B0604020202020204" pitchFamily="34" charset="0"/>
            </a:endParaRPr>
          </a:p>
          <a:p>
            <a:r>
              <a:rPr lang="ar-IQ" b="1" dirty="0">
                <a:solidFill>
                  <a:srgbClr val="000000"/>
                </a:solidFill>
                <a:latin typeface="Arial" panose="020B0604020202020204" pitchFamily="34" charset="0"/>
              </a:rPr>
              <a:t>تأثيرات </a:t>
            </a:r>
            <a:r>
              <a:rPr lang="ar-IQ" b="1" dirty="0" smtClean="0">
                <a:solidFill>
                  <a:srgbClr val="000000"/>
                </a:solidFill>
                <a:latin typeface="Arial" panose="020B0604020202020204" pitchFamily="34" charset="0"/>
              </a:rPr>
              <a:t>الخدمات</a:t>
            </a:r>
            <a:endParaRPr lang="ar-IQ" b="1" dirty="0">
              <a:solidFill>
                <a:srgbClr val="000000"/>
              </a:solidFill>
              <a:latin typeface="Arial" panose="020B0604020202020204" pitchFamily="34" charset="0"/>
            </a:endParaRPr>
          </a:p>
          <a:p>
            <a:r>
              <a:rPr lang="ar-IQ" dirty="0">
                <a:solidFill>
                  <a:srgbClr val="202122"/>
                </a:solidFill>
                <a:latin typeface="Arial" panose="020B0604020202020204" pitchFamily="34" charset="0"/>
              </a:rPr>
              <a:t>تحدث تأثيرات الخدمات حين تنتقل منطقة إقليمية من مرحلة «الاستكشاف» إلى مرحلة «المشاركة» وبعدها إلى مرحلة «التطور» من دورة حياة المنطقة السياحية. خلال الفترة الأخيرة يمكن أن يظهر كل من التأثيرات البيئية المباشرة وغير المباشرة من خلال بناء البنية الفوقية مثل الفنادق والمطاعم والمتاجر، والبنية التحتية مثل الطرق والطاقة الكهربائية. مع تطور وجهة الرحلة، يسعى المزيد من السياح وراء التجربة، وبناء على ذلك تتزايد تأثيراتهم. ويتزايد الطلب على المياه للاستحمام وإدارة المخلفات والشرب. قد تتسبب متطلبات السياح بتحويل مجرى </a:t>
            </a:r>
            <a:r>
              <a:rPr lang="ar-IQ" dirty="0">
                <a:solidFill>
                  <a:srgbClr val="3366CC"/>
                </a:solidFill>
                <a:latin typeface="Arial" panose="020B0604020202020204" pitchFamily="34" charset="0"/>
                <a:hlinkClick r:id="rId4" tooltip="نهر"/>
              </a:rPr>
              <a:t>الأنهار</a:t>
            </a:r>
            <a:r>
              <a:rPr lang="ar-IQ" dirty="0">
                <a:solidFill>
                  <a:srgbClr val="202122"/>
                </a:solidFill>
                <a:latin typeface="Arial" panose="020B0604020202020204" pitchFamily="34" charset="0"/>
              </a:rPr>
              <a:t> أو استخراج مياهها بكميات كبيرة أو تلويثها. ويمكن للتلوث الضوضائي أن يتسبب بتشويش على الحياة البرية وتغيير السلوك، وقد يعرقل التلوث الضوئي التغذية والسلوك التكاثري لعدة كائنات. يتسبّب تزويد الطاقة عبر مولدات الديزل أو البنزين بتلوث وضجة إضافيين. المخلفات العامة والقمامة هي أيضًا نتيجة للخدمات. يتزايد استهلاك الطعام والمشروبات مع وصول المزيد من السياح، والذي يخلق بدوره تلوثًا بالبلاستيك ومنتجاتٍ غير قابلة للتحلل الحيوي.</a:t>
            </a:r>
          </a:p>
          <a:p>
            <a:pPr marL="0" indent="0">
              <a:buNone/>
            </a:pPr>
            <a:endParaRPr lang="ar-IQ" dirty="0"/>
          </a:p>
        </p:txBody>
      </p:sp>
    </p:spTree>
    <p:extLst>
      <p:ext uri="{BB962C8B-B14F-4D97-AF65-F5344CB8AC3E}">
        <p14:creationId xmlns:p14="http://schemas.microsoft.com/office/powerpoint/2010/main" val="385438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05218"/>
            <a:ext cx="10820400" cy="5413467"/>
          </a:xfrm>
        </p:spPr>
        <p:txBody>
          <a:bodyPr>
            <a:normAutofit fontScale="92500" lnSpcReduction="10000"/>
          </a:bodyPr>
          <a:lstStyle/>
          <a:p>
            <a:pPr marL="0" indent="0">
              <a:buNone/>
            </a:pPr>
            <a:r>
              <a:rPr lang="ar-IQ" b="1" dirty="0">
                <a:solidFill>
                  <a:srgbClr val="000000"/>
                </a:solidFill>
                <a:latin typeface="Arial" panose="020B0604020202020204" pitchFamily="34" charset="0"/>
              </a:rPr>
              <a:t>أنشطة السياح</a:t>
            </a:r>
            <a:r>
              <a:rPr lang="ar-IQ" dirty="0" smtClean="0">
                <a:solidFill>
                  <a:srgbClr val="54595D"/>
                </a:solidFill>
                <a:latin typeface="Arial" panose="020B0604020202020204" pitchFamily="34" charset="0"/>
              </a:rPr>
              <a:t>[</a:t>
            </a:r>
            <a:endParaRPr lang="ar-IQ" b="1" dirty="0">
              <a:solidFill>
                <a:srgbClr val="000000"/>
              </a:solidFill>
              <a:latin typeface="Arial" panose="020B0604020202020204" pitchFamily="34" charset="0"/>
            </a:endParaRPr>
          </a:p>
          <a:p>
            <a:pPr marL="0" indent="0">
              <a:buNone/>
            </a:pPr>
            <a:r>
              <a:rPr lang="ar-IQ" dirty="0">
                <a:solidFill>
                  <a:srgbClr val="202122"/>
                </a:solidFill>
                <a:latin typeface="Arial" panose="020B0604020202020204" pitchFamily="34" charset="0"/>
              </a:rPr>
              <a:t>تُخلِّف جميع الأنشطة السياحية من الناحية العملية تأثيرًا إيكولوجيًا على الوجهة المضيفة للرحلة. في أغلب الأحيان تتأثّر البيئة المحلية في الوجهات الريفية بأنشطة مثل السير الجبلي والتنزه وركوب الزوارق ومراقبة الطيور وسفاري الحياة البرية وركوب الأمواج والغوص بجهاز التنفس والغوص بالمنشاق.</a:t>
            </a:r>
          </a:p>
          <a:p>
            <a:pPr marL="0" indent="0">
              <a:buNone/>
            </a:pPr>
            <a:r>
              <a:rPr lang="ar-IQ" dirty="0">
                <a:solidFill>
                  <a:srgbClr val="202122"/>
                </a:solidFill>
                <a:latin typeface="Arial" panose="020B0604020202020204" pitchFamily="34" charset="0"/>
              </a:rPr>
              <a:t>يُخلِّف السير الجبلي والتخييم مجموعة من التأثيرات المباشرة على منطقة النشاط. التأثيرات الأشد وضوحًا هي التآكل ورص الطرق بسبب الاستخدام اليومي. مع وجود عقبات مثل الأشجار المتكسرة وبرك الماء، تصبح الطرق أعرض أو تُنشأ طرق غير رسمية للالتفاف على العقبات. وتشمل التأثيرات المباشرة الأخرى تضرر أو إزالة الغطاء النباتي وفقدان ارتفاعه، وتضاؤل المساحات المورقة وتعرية جذور الأشجار، وهجرة النباتات التي تعرضت للدوس، وإدخال أنواع غير محلية. تشمل التأثيرات غير المباشرة على الطرق تغيرات في </a:t>
            </a:r>
            <a:r>
              <a:rPr lang="ar-IQ" dirty="0">
                <a:solidFill>
                  <a:srgbClr val="3366CC"/>
                </a:solidFill>
                <a:latin typeface="Arial" panose="020B0604020202020204" pitchFamily="34" charset="0"/>
                <a:hlinkClick r:id="rId2" tooltip="مسامية التربة"/>
              </a:rPr>
              <a:t>مسامية التربة</a:t>
            </a:r>
            <a:r>
              <a:rPr lang="ar-IQ" dirty="0">
                <a:solidFill>
                  <a:srgbClr val="202122"/>
                </a:solidFill>
                <a:latin typeface="Arial" panose="020B0604020202020204" pitchFamily="34" charset="0"/>
              </a:rPr>
              <a:t> وفي التركيب الميكروبيومي ومشكلات في إنبات البذور وتشتتها وتراجعًا في تركيب العناصر الغذائية للتربة.</a:t>
            </a:r>
            <a:r>
              <a:rPr lang="ar-IQ" baseline="30000" dirty="0">
                <a:solidFill>
                  <a:srgbClr val="3366CC"/>
                </a:solidFill>
                <a:latin typeface="Arial" panose="020B0604020202020204" pitchFamily="34" charset="0"/>
                <a:hlinkClick r:id="rId3"/>
              </a:rPr>
              <a:t>[8]</a:t>
            </a:r>
            <a:r>
              <a:rPr lang="ar-IQ" baseline="30000" dirty="0">
                <a:solidFill>
                  <a:srgbClr val="3366CC"/>
                </a:solidFill>
                <a:latin typeface="Arial" panose="020B0604020202020204" pitchFamily="34" charset="0"/>
                <a:hlinkClick r:id="rId4"/>
              </a:rPr>
              <a:t>[9]</a:t>
            </a:r>
            <a:r>
              <a:rPr lang="ar-IQ" baseline="30000" dirty="0">
                <a:solidFill>
                  <a:srgbClr val="3366CC"/>
                </a:solidFill>
                <a:latin typeface="Arial" panose="020B0604020202020204" pitchFamily="34" charset="0"/>
                <a:hlinkClick r:id="rId5"/>
              </a:rPr>
              <a:t>[10]</a:t>
            </a:r>
            <a:endParaRPr lang="ar-IQ" dirty="0">
              <a:solidFill>
                <a:srgbClr val="202122"/>
              </a:solidFill>
              <a:latin typeface="Arial" panose="020B0604020202020204" pitchFamily="34" charset="0"/>
            </a:endParaRPr>
          </a:p>
          <a:p>
            <a:pPr marL="0" indent="0">
              <a:buNone/>
            </a:pPr>
            <a:r>
              <a:rPr lang="ar-IQ" dirty="0">
                <a:solidFill>
                  <a:srgbClr val="202122"/>
                </a:solidFill>
                <a:latin typeface="Arial" panose="020B0604020202020204" pitchFamily="34" charset="0"/>
              </a:rPr>
              <a:t>مع ذهاب العديد من المتجولين والمتنزهين في رحلات لعدة أيام، يخيّم عدد كبير من الناس لفترة قصيرة إما في مواقع تخييم رسمية أو مواقع تخييم عشوائية. وهناك تأثيرات مماثلة على مواقع التخييم، مثل رص وتشكل وتآكل التربة، وتلَف الغطاء النباتي وأوراق الشجر، والمسائل الإضافية المتعلقة بنار المخيمات. تُنشأ طرق غير رسمية حول موقع </a:t>
            </a:r>
            <a:r>
              <a:rPr lang="ar-IQ" dirty="0">
                <a:solidFill>
                  <a:srgbClr val="3366CC"/>
                </a:solidFill>
                <a:latin typeface="Arial" panose="020B0604020202020204" pitchFamily="34" charset="0"/>
                <a:hlinkClick r:id="rId6" tooltip="تخييم"/>
              </a:rPr>
              <a:t>التخييم</a:t>
            </a:r>
            <a:r>
              <a:rPr lang="ar-IQ" dirty="0">
                <a:solidFill>
                  <a:srgbClr val="202122"/>
                </a:solidFill>
                <a:latin typeface="Arial" panose="020B0604020202020204" pitchFamily="34" charset="0"/>
              </a:rPr>
              <a:t> من أجل جمع الحطب والماء، ويمكن أن تُداس وتتضرر الأشجار والشتلات وأن تقطع من أجل الحرق. ويمكن أن تضرّ حرارة </a:t>
            </a:r>
            <a:r>
              <a:rPr lang="ar-IQ" dirty="0">
                <a:solidFill>
                  <a:srgbClr val="3366CC"/>
                </a:solidFill>
                <a:latin typeface="Arial" panose="020B0604020202020204" pitchFamily="34" charset="0"/>
                <a:hlinkClick r:id="rId7" tooltip="نار المخيم"/>
              </a:rPr>
              <a:t>نار المخيم</a:t>
            </a:r>
            <a:r>
              <a:rPr lang="ar-IQ" dirty="0">
                <a:solidFill>
                  <a:srgbClr val="202122"/>
                </a:solidFill>
                <a:latin typeface="Arial" panose="020B0604020202020204" pitchFamily="34" charset="0"/>
              </a:rPr>
              <a:t> بجذور الأشجار. في مواقع التخييم الرسمية، تخلو مناطق نصب الخيم بطبيعة الحال من النباتات، فيما يمكن للتخييم العشوائي أن يُتلف النباتات الحساسة والعشب خلال مبيت قصير لليلة واحدة.</a:t>
            </a:r>
            <a:r>
              <a:rPr lang="ar-IQ" baseline="30000" dirty="0">
                <a:solidFill>
                  <a:srgbClr val="3366CC"/>
                </a:solidFill>
                <a:latin typeface="Arial" panose="020B0604020202020204" pitchFamily="34" charset="0"/>
                <a:hlinkClick r:id="rId8"/>
              </a:rPr>
              <a:t>[11]</a:t>
            </a:r>
            <a:endParaRPr lang="ar-IQ" dirty="0">
              <a:solidFill>
                <a:srgbClr val="202122"/>
              </a:solidFill>
              <a:latin typeface="Arial" panose="020B0604020202020204" pitchFamily="34" charset="0"/>
            </a:endParaRPr>
          </a:p>
          <a:p>
            <a:pPr marL="0" indent="0">
              <a:buNone/>
            </a:pPr>
            <a:r>
              <a:rPr lang="ar-IQ" dirty="0"/>
              <a:t/>
            </a:r>
            <a:br>
              <a:rPr lang="ar-IQ" dirty="0"/>
            </a:br>
            <a:endParaRPr lang="ar-IQ" dirty="0"/>
          </a:p>
        </p:txBody>
      </p:sp>
    </p:spTree>
    <p:extLst>
      <p:ext uri="{BB962C8B-B14F-4D97-AF65-F5344CB8AC3E}">
        <p14:creationId xmlns:p14="http://schemas.microsoft.com/office/powerpoint/2010/main" val="331976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1070"/>
            <a:ext cx="10820400" cy="6027616"/>
          </a:xfrm>
        </p:spPr>
        <p:txBody>
          <a:bodyPr>
            <a:normAutofit lnSpcReduction="10000"/>
          </a:bodyPr>
          <a:lstStyle/>
          <a:p>
            <a:pPr marL="0" indent="0">
              <a:buNone/>
            </a:pPr>
            <a:r>
              <a:rPr lang="ar-IQ" dirty="0">
                <a:solidFill>
                  <a:srgbClr val="202122"/>
                </a:solidFill>
                <a:latin typeface="Arial" panose="020B0604020202020204" pitchFamily="34" charset="0"/>
              </a:rPr>
              <a:t>مع ذهاب العديد من المتجولين والمتنزهين في رحلات لعدة أيام، يخيّم عدد كبير من الناس لفترة قصيرة إما في مواقع تخييم رسمية أو مواقع تخييم عشوائية. وهناك تأثيرات مماثلة على مواقع التخييم، مثل رص وتشكل وتآكل التربة، وتلَف الغطاء النباتي وأوراق الشجر، والمسائل الإضافية المتعلقة بنار المخيمات. تُنشأ طرق غير رسمية حول موقع </a:t>
            </a:r>
            <a:r>
              <a:rPr lang="ar-IQ" dirty="0">
                <a:solidFill>
                  <a:srgbClr val="3366CC"/>
                </a:solidFill>
                <a:latin typeface="Arial" panose="020B0604020202020204" pitchFamily="34" charset="0"/>
                <a:hlinkClick r:id="rId2" tooltip="تخييم"/>
              </a:rPr>
              <a:t>التخييم</a:t>
            </a:r>
            <a:r>
              <a:rPr lang="ar-IQ" dirty="0">
                <a:solidFill>
                  <a:srgbClr val="202122"/>
                </a:solidFill>
                <a:latin typeface="Arial" panose="020B0604020202020204" pitchFamily="34" charset="0"/>
              </a:rPr>
              <a:t> من أجل جمع الحطب والماء، ويمكن أن تُداس وتتضرر الأشجار والشتلات وأن تقطع من أجل الحرق. ويمكن أن تضرّ حرارة </a:t>
            </a:r>
            <a:r>
              <a:rPr lang="ar-IQ" dirty="0">
                <a:solidFill>
                  <a:srgbClr val="3366CC"/>
                </a:solidFill>
                <a:latin typeface="Arial" panose="020B0604020202020204" pitchFamily="34" charset="0"/>
                <a:hlinkClick r:id="rId3" tooltip="نار المخيم"/>
              </a:rPr>
              <a:t>نار المخيم</a:t>
            </a:r>
            <a:r>
              <a:rPr lang="ar-IQ" dirty="0">
                <a:solidFill>
                  <a:srgbClr val="202122"/>
                </a:solidFill>
                <a:latin typeface="Arial" panose="020B0604020202020204" pitchFamily="34" charset="0"/>
              </a:rPr>
              <a:t> بجذور الأشجار. في مواقع التخييم الرسمية، تخلو مناطق نصب الخيم بطبيعة الحال من النباتات، فيما يمكن للتخييم العشوائي أن يُتلف النباتات الحساسة والعشب خلال مبيت قصير لليلة واحدة.</a:t>
            </a:r>
            <a:r>
              <a:rPr lang="ar-IQ" baseline="30000" dirty="0">
                <a:solidFill>
                  <a:srgbClr val="3366CC"/>
                </a:solidFill>
                <a:latin typeface="Arial" panose="020B0604020202020204" pitchFamily="34" charset="0"/>
                <a:hlinkClick r:id="rId4"/>
              </a:rPr>
              <a:t>[11]</a:t>
            </a:r>
            <a:endParaRPr lang="ar-IQ" dirty="0">
              <a:solidFill>
                <a:srgbClr val="202122"/>
              </a:solidFill>
              <a:latin typeface="Arial" panose="020B0604020202020204" pitchFamily="34" charset="0"/>
            </a:endParaRPr>
          </a:p>
          <a:p>
            <a:pPr marL="0" indent="0">
              <a:buNone/>
            </a:pPr>
            <a:r>
              <a:rPr lang="ar-IQ" dirty="0">
                <a:solidFill>
                  <a:srgbClr val="202122"/>
                </a:solidFill>
                <a:latin typeface="Arial" panose="020B0604020202020204" pitchFamily="34" charset="0"/>
              </a:rPr>
              <a:t>مثل معظم النشاطات الترفيهية، يمكن للتخييم والسير الجبلي ان ينتجا فضلاتٍ، مثل فتات الطعام والفضلات البشرية. وقد يتسبب اعتياد البرية على الاحتكاك البشري وعلى موارد طعام غير مألوفة بأثر ضارٍ على البرية وبأخطارٍ على البشر. وسيكون لاتخاذ الاحتياطات لتراكم وتجميع وإزالة الفضلات تأثيرًا مباشرًا أيضًا على البيئة المحلية</a:t>
            </a:r>
            <a:r>
              <a:rPr lang="ar-IQ" b="1" dirty="0">
                <a:solidFill>
                  <a:srgbClr val="202122"/>
                </a:solidFill>
                <a:latin typeface="Arial" panose="020B0604020202020204" pitchFamily="34" charset="0"/>
              </a:rPr>
              <a:t>.</a:t>
            </a:r>
            <a:endParaRPr lang="ar-IQ" dirty="0">
              <a:solidFill>
                <a:srgbClr val="202122"/>
              </a:solidFill>
              <a:latin typeface="Arial" panose="020B0604020202020204" pitchFamily="34" charset="0"/>
            </a:endParaRPr>
          </a:p>
          <a:p>
            <a:pPr marL="0" indent="0">
              <a:buNone/>
            </a:pPr>
            <a:r>
              <a:rPr lang="ar-IQ" dirty="0">
                <a:solidFill>
                  <a:srgbClr val="202122"/>
                </a:solidFill>
                <a:latin typeface="Arial" panose="020B0604020202020204" pitchFamily="34" charset="0"/>
              </a:rPr>
              <a:t>يمكن أن تقوم السياحة بدور القوة المؤثرة في نشر الأنواع غير المحلية، يتزايد النشاط البشري مع </a:t>
            </a:r>
            <a:r>
              <a:rPr lang="ar-IQ" dirty="0">
                <a:solidFill>
                  <a:srgbClr val="3366CC"/>
                </a:solidFill>
                <a:latin typeface="Arial" panose="020B0604020202020204" pitchFamily="34" charset="0"/>
                <a:hlinkClick r:id="rId5" tooltip="سياحة"/>
              </a:rPr>
              <a:t>السياحة</a:t>
            </a:r>
            <a:r>
              <a:rPr lang="ar-IQ" dirty="0">
                <a:solidFill>
                  <a:srgbClr val="202122"/>
                </a:solidFill>
                <a:latin typeface="Arial" panose="020B0604020202020204" pitchFamily="34" charset="0"/>
              </a:rPr>
              <a:t> ويتركز في أقاليم طبيعية محلية معينة، خصوصًا البراري والحدائق المحمية. بسبب تزايد الزيارات البشرية من العديد من الأقاليم الجغرافية المختلفة، يُلاحظ معدل انتشار أعلى للأنواع غير المحلية في هذه المناطق. يمكن أن تتسبب النشاطات الترفيهية التقليدية مثل السير الجبلي وركوب الداجات والقيادة في الطرقات الوعرة باضطرابات للبيئة الحيوانية تزيد من انتشار الأنواع الغازية العدوانية، مسببة الأذى للنظام البيئي الطبيعي. يُعتقد أن السياحة المستندة إلى الطبيعة (مثل مشاهدة الحيوانات البرية والاستجمام في الهواء الطلق) تتزايد، وهي عادةً ما تحدث في البيئات غير المفسدة والتي تحافظ على نقائها. بوجود الاضطراب الذي يسببه النشاط البشري، قد تتوافر بعض الهوامش المفتوحة الملائمة، متيحةً الفرصة للأنواع غير المحلية بأن تستقر وتستغل توفر الموارد الجديد. يمكن أن يكون لهذا نتائج كارثية على النباتات والحيوانات المحلية نظرًا لنجاح الحيوانات الغازية عادة في استعمار المناطق المضطربة حيث تكون المجتعات الحيوية المحلية الحيوانية والنباتية قد تأثرت وربما تكون قد تضررت.</a:t>
            </a:r>
          </a:p>
          <a:p>
            <a:pPr marL="0" indent="0">
              <a:buNone/>
            </a:pPr>
            <a:r>
              <a:rPr lang="ar-IQ" dirty="0">
                <a:solidFill>
                  <a:srgbClr val="202122"/>
                </a:solidFill>
                <a:latin typeface="Arial" panose="020B0604020202020204" pitchFamily="34" charset="0"/>
              </a:rPr>
              <a:t>أمثلة عن أنواع غازية انتشرت عبر السياحة:</a:t>
            </a:r>
          </a:p>
          <a:p>
            <a:pPr marL="0" indent="0">
              <a:buNone/>
            </a:pPr>
            <a:endParaRPr lang="ar-IQ" dirty="0"/>
          </a:p>
        </p:txBody>
      </p:sp>
    </p:spTree>
    <p:extLst>
      <p:ext uri="{BB962C8B-B14F-4D97-AF65-F5344CB8AC3E}">
        <p14:creationId xmlns:p14="http://schemas.microsoft.com/office/powerpoint/2010/main" val="399090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68992"/>
            <a:ext cx="10820400" cy="5249694"/>
          </a:xfrm>
        </p:spPr>
        <p:txBody>
          <a:bodyPr/>
          <a:lstStyle/>
          <a:p>
            <a:pPr marL="0" indent="0">
              <a:buNone/>
            </a:pPr>
            <a:r>
              <a:rPr lang="ar-IQ" dirty="0">
                <a:solidFill>
                  <a:srgbClr val="202122"/>
                </a:solidFill>
                <a:latin typeface="Arial" panose="020B0604020202020204" pitchFamily="34" charset="0"/>
              </a:rPr>
              <a:t>النملة الكبيرة الرأس (فيدول ميغاسفالا): أحد أسوأ الأنواع الغازية وتّصنّف ضمن الأنواع الغازية «المئة الأسوأ في العالم». وُجدت في الأصل في </a:t>
            </a:r>
            <a:r>
              <a:rPr lang="ar-IQ" dirty="0">
                <a:solidFill>
                  <a:srgbClr val="3366CC"/>
                </a:solidFill>
                <a:latin typeface="Arial" panose="020B0604020202020204" pitchFamily="34" charset="0"/>
                <a:hlinkClick r:id="rId2" tooltip="جزر غالاباغوس"/>
              </a:rPr>
              <a:t>جزر غالاباغوس</a:t>
            </a:r>
            <a:r>
              <a:rPr lang="ar-IQ" dirty="0">
                <a:solidFill>
                  <a:srgbClr val="202122"/>
                </a:solidFill>
                <a:latin typeface="Arial" panose="020B0604020202020204" pitchFamily="34" charset="0"/>
              </a:rPr>
              <a:t> عام 2007 في سفينة شحن للتجهيزات السياحية. بإمكان النمل أن ينتقل مع تحرك البشر من جزيرة إلى أخرى.</a:t>
            </a:r>
          </a:p>
          <a:p>
            <a:pPr marL="0" indent="0">
              <a:buNone/>
            </a:pPr>
            <a:r>
              <a:rPr lang="ar-IQ" dirty="0">
                <a:solidFill>
                  <a:srgbClr val="202122"/>
                </a:solidFill>
                <a:latin typeface="Arial" panose="020B0604020202020204" pitchFamily="34" charset="0"/>
              </a:rPr>
              <a:t>نبات الشويعرة المتدلية (بروموس تيكتوريوم): ينتشر بسرعة، ولا يسمح للأنواع الأصلية بالنمو، ويمكن أن يتسبب بانتشار سريع لحرائق الغابات. يمكن أن يحمله الناس في أحذيتهم ومعدّاتهم; كذلك يمكن أن تنشر الحيوانات الأليفة والحيوانات الأخرى بذوره عبر سفرها.</a:t>
            </a:r>
          </a:p>
          <a:p>
            <a:pPr marL="0" indent="0">
              <a:buNone/>
            </a:pPr>
            <a:r>
              <a:rPr lang="ar-IQ" dirty="0">
                <a:solidFill>
                  <a:srgbClr val="3366CC"/>
                </a:solidFill>
                <a:latin typeface="Arial" panose="020B0604020202020204" pitchFamily="34" charset="0"/>
                <a:hlinkClick r:id="rId3" tooltip="بلح البحر (جنس)"/>
              </a:rPr>
              <a:t>بلح البحر</a:t>
            </a:r>
            <a:r>
              <a:rPr lang="ar-IQ" dirty="0">
                <a:solidFill>
                  <a:srgbClr val="202122"/>
                </a:solidFill>
                <a:latin typeface="Arial" panose="020B0604020202020204" pitchFamily="34" charset="0"/>
              </a:rPr>
              <a:t> المخطط (دريسينا بوليمورفا): يعتقد أنه أتى من بحر قزوين في أوروبا في مياه صابورة إحدى السفن. انتشر عبر قوارب لم يتم تنظيفها من مسطح مائي إلى آخر مع تنقّل السياح إلى مواقع مختلفة.</a:t>
            </a:r>
          </a:p>
          <a:p>
            <a:pPr marL="0" indent="0">
              <a:buNone/>
            </a:pPr>
            <a:r>
              <a:rPr lang="ar-IQ" dirty="0">
                <a:solidFill>
                  <a:srgbClr val="202122"/>
                </a:solidFill>
                <a:latin typeface="Arial" panose="020B0604020202020204" pitchFamily="34" charset="0"/>
              </a:rPr>
              <a:t>هناك طرائق لتقليل انتشار الأنواع غير المحلية مثل الانتباه إلى إزالة البذور من الأحذية والبنطال بعد المسير الجبلي أو ركوب الدراجة. هناك طرق أخرى يستطيع من خلالها المرء تقليل تأثير الأنواع الغازية على البيئات المحلية مثل تنظيف القارب بأكمله عند الانتقال من </a:t>
            </a:r>
            <a:r>
              <a:rPr lang="ar-IQ" dirty="0">
                <a:solidFill>
                  <a:srgbClr val="3366CC"/>
                </a:solidFill>
                <a:latin typeface="Arial" panose="020B0604020202020204" pitchFamily="34" charset="0"/>
                <a:hlinkClick r:id="rId4" tooltip="مسطح مائي"/>
              </a:rPr>
              <a:t>مسطح مائي</a:t>
            </a:r>
            <a:r>
              <a:rPr lang="ar-IQ" dirty="0">
                <a:solidFill>
                  <a:srgbClr val="202122"/>
                </a:solidFill>
                <a:latin typeface="Arial" panose="020B0604020202020204" pitchFamily="34" charset="0"/>
              </a:rPr>
              <a:t> إلى مسطح مائي آخر ووضع خطط لإدارة الطرق</a:t>
            </a:r>
          </a:p>
          <a:p>
            <a:pPr marL="0" indent="0">
              <a:buNone/>
            </a:pPr>
            <a:endParaRPr lang="ar-IQ" dirty="0"/>
          </a:p>
        </p:txBody>
      </p:sp>
    </p:spTree>
    <p:extLst>
      <p:ext uri="{BB962C8B-B14F-4D97-AF65-F5344CB8AC3E}">
        <p14:creationId xmlns:p14="http://schemas.microsoft.com/office/powerpoint/2010/main" val="1016070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478"/>
            <a:ext cx="12191999" cy="6911477"/>
          </a:xfrm>
        </p:spPr>
      </p:pic>
      <p:sp>
        <p:nvSpPr>
          <p:cNvPr id="5" name="TextBox 4"/>
          <p:cNvSpPr txBox="1"/>
          <p:nvPr/>
        </p:nvSpPr>
        <p:spPr>
          <a:xfrm rot="20409631">
            <a:off x="696038" y="3493826"/>
            <a:ext cx="3029802" cy="584775"/>
          </a:xfrm>
          <a:prstGeom prst="rect">
            <a:avLst/>
          </a:prstGeom>
          <a:solidFill>
            <a:schemeClr val="bg1"/>
          </a:solidFill>
        </p:spPr>
        <p:txBody>
          <a:bodyPr wrap="square" rtlCol="1">
            <a:spAutoFit/>
          </a:bodyPr>
          <a:lstStyle/>
          <a:p>
            <a:pPr algn="ctr" rtl="1"/>
            <a:r>
              <a:rPr lang="ar-IQ" sz="3200" b="1" dirty="0" smtClean="0">
                <a:latin typeface="Aldhabi" panose="01000000000000000000" pitchFamily="2" charset="-78"/>
                <a:cs typeface="Aldhabi" panose="01000000000000000000" pitchFamily="2" charset="-78"/>
              </a:rPr>
              <a:t>الى اللقاء في المحاضرة القادمة</a:t>
            </a:r>
            <a:endParaRPr lang="ar-IQ" sz="3200" b="1"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218211299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10</TotalTime>
  <Words>1343</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Aldhabi</vt:lpstr>
      <vt:lpstr>Arial</vt:lpstr>
      <vt:lpstr>Century Gothic</vt:lpstr>
      <vt:lpstr>Times New Roman</vt:lpstr>
      <vt:lpstr>Vapor Trail</vt:lpstr>
      <vt:lpstr>الاستخدام</vt:lpstr>
      <vt:lpstr>المقدمة</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الاستخدام</dc:title>
  <dc:creator>Maher</dc:creator>
  <cp:lastModifiedBy>Maher</cp:lastModifiedBy>
  <cp:revision>2</cp:revision>
  <dcterms:created xsi:type="dcterms:W3CDTF">2023-03-03T20:49:06Z</dcterms:created>
  <dcterms:modified xsi:type="dcterms:W3CDTF">2023-03-03T20:59:26Z</dcterms:modified>
</cp:coreProperties>
</file>