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ar-IQ"/>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0ECAD98A-6220-43AE-B4B7-28160A4F1AD0}" type="datetimeFigureOut">
              <a:rPr lang="ar-IQ" smtClean="0"/>
              <a:t>11/08/1444</a:t>
            </a:fld>
            <a:endParaRPr lang="ar-IQ"/>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ar-IQ"/>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ar-IQ"/>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DCE71A31-BFA0-4387-B911-5A924901F219}" type="slidenum">
              <a:rPr lang="ar-IQ" smtClean="0"/>
              <a:t>‹#›</a:t>
            </a:fld>
            <a:endParaRPr lang="ar-IQ"/>
          </a:p>
        </p:txBody>
      </p:sp>
    </p:spTree>
    <p:extLst>
      <p:ext uri="{BB962C8B-B14F-4D97-AF65-F5344CB8AC3E}">
        <p14:creationId xmlns:p14="http://schemas.microsoft.com/office/powerpoint/2010/main" val="2974180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3/3/2023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3/3/2023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3/3/2023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3/3/2023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3/3/2023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3/3/2023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3/3/2023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ar-IQ" dirty="0" smtClean="0">
                <a:solidFill>
                  <a:schemeClr val="accent6">
                    <a:lumMod val="60000"/>
                    <a:lumOff val="40000"/>
                  </a:schemeClr>
                </a:solidFill>
                <a:latin typeface="Aldhabi" panose="01000000000000000000" pitchFamily="2" charset="-78"/>
                <a:cs typeface="Aldhabi" panose="01000000000000000000" pitchFamily="2" charset="-78"/>
              </a:rPr>
              <a:t>دور السياحة في ميزان المدفوعات والصادرات والاستيرادات</a:t>
            </a:r>
            <a:endParaRPr lang="ar-IQ" dirty="0">
              <a:solidFill>
                <a:schemeClr val="accent6">
                  <a:lumMod val="60000"/>
                  <a:lumOff val="40000"/>
                </a:schemeClr>
              </a:solidFill>
              <a:latin typeface="Aldhabi" panose="01000000000000000000" pitchFamily="2" charset="-78"/>
              <a:cs typeface="Aldhabi" panose="01000000000000000000" pitchFamily="2" charset="-78"/>
            </a:endParaRPr>
          </a:p>
        </p:txBody>
      </p:sp>
      <p:sp>
        <p:nvSpPr>
          <p:cNvPr id="3" name="Subtitle 2"/>
          <p:cNvSpPr>
            <a:spLocks noGrp="1"/>
          </p:cNvSpPr>
          <p:nvPr>
            <p:ph type="subTitle" idx="1"/>
          </p:nvPr>
        </p:nvSpPr>
        <p:spPr/>
        <p:txBody>
          <a:bodyPr/>
          <a:lstStyle/>
          <a:p>
            <a:pPr algn="ctr"/>
            <a:r>
              <a:rPr lang="ar-IQ" b="1" dirty="0" smtClean="0">
                <a:solidFill>
                  <a:schemeClr val="accent2">
                    <a:lumMod val="60000"/>
                    <a:lumOff val="40000"/>
                  </a:schemeClr>
                </a:solidFill>
                <a:cs typeface="+mj-cs"/>
              </a:rPr>
              <a:t>أ.م.د. مها عبد الستار السامرائي</a:t>
            </a:r>
            <a:endParaRPr lang="ar-IQ" b="1" dirty="0">
              <a:solidFill>
                <a:schemeClr val="accent2">
                  <a:lumMod val="60000"/>
                  <a:lumOff val="40000"/>
                </a:schemeClr>
              </a:solidFill>
              <a:cs typeface="+mj-cs"/>
            </a:endParaRPr>
          </a:p>
        </p:txBody>
      </p:sp>
      <p:sp>
        <p:nvSpPr>
          <p:cNvPr id="4" name="TextBox 3"/>
          <p:cNvSpPr txBox="1"/>
          <p:nvPr/>
        </p:nvSpPr>
        <p:spPr>
          <a:xfrm rot="20204537">
            <a:off x="1375298" y="3337964"/>
            <a:ext cx="2750511" cy="584775"/>
          </a:xfrm>
          <a:prstGeom prst="rect">
            <a:avLst/>
          </a:prstGeom>
          <a:noFill/>
        </p:spPr>
        <p:txBody>
          <a:bodyPr wrap="square" rtlCol="1">
            <a:spAutoFit/>
          </a:bodyPr>
          <a:lstStyle/>
          <a:p>
            <a:pPr algn="ctr" rtl="1"/>
            <a:r>
              <a:rPr lang="ar-IQ" sz="3200" b="1" dirty="0" smtClean="0">
                <a:solidFill>
                  <a:schemeClr val="accent3">
                    <a:lumMod val="60000"/>
                    <a:lumOff val="40000"/>
                  </a:schemeClr>
                </a:solidFill>
                <a:latin typeface="Aldhabi" panose="01000000000000000000" pitchFamily="2" charset="-78"/>
                <a:cs typeface="Aldhabi" panose="01000000000000000000" pitchFamily="2" charset="-78"/>
              </a:rPr>
              <a:t>المحاضرة التاسعة عشر</a:t>
            </a:r>
            <a:endParaRPr lang="ar-IQ" sz="3200" b="1" dirty="0">
              <a:solidFill>
                <a:schemeClr val="accent3">
                  <a:lumMod val="60000"/>
                  <a:lumOff val="40000"/>
                </a:schemeClr>
              </a:solidFill>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3480500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68992"/>
            <a:ext cx="10820400" cy="5249694"/>
          </a:xfrm>
        </p:spPr>
        <p:txBody>
          <a:bodyPr/>
          <a:lstStyle/>
          <a:p>
            <a:pPr marL="457200" lvl="0" indent="-457200" algn="just">
              <a:spcBef>
                <a:spcPts val="1200"/>
              </a:spcBef>
              <a:spcAft>
                <a:spcPts val="1000"/>
              </a:spcAft>
              <a:buFont typeface="+mj-lt"/>
              <a:buAutoNum type="arabicPeriod"/>
            </a:pPr>
            <a:r>
              <a:rPr lang="ar-YE" sz="2400" b="1" dirty="0">
                <a:ea typeface="Calibri" panose="020F0502020204030204" pitchFamily="34" charset="0"/>
                <a:cs typeface="Simplified Arabic" panose="02020603050405020304" pitchFamily="18" charset="-78"/>
              </a:rPr>
              <a:t>السياحة ظاهرة اقتصادية واجتماعية عالمية وسمة للألفية الثالثة التي تعكس مدى التطور والتقدم الحضاري للدول ، وقد اخذت هذه الظاهرة بالتزايد والتطور بعد بروز اهميتها  وإدراك معظم الدول بضرورة العمل على تطوير القطاع السياحي فيها ، وأن المقومات السياحية الطبيعية والبشرية وتوفر الخدمات التكميلية تمثل اساس قيام السياحة.</a:t>
            </a:r>
            <a:endParaRPr lang="en-US" dirty="0"/>
          </a:p>
          <a:p>
            <a:pPr marL="457200" lvl="0" indent="-457200" algn="just">
              <a:spcBef>
                <a:spcPts val="1200"/>
              </a:spcBef>
              <a:spcAft>
                <a:spcPts val="1000"/>
              </a:spcAft>
              <a:buFont typeface="+mj-lt"/>
              <a:buAutoNum type="arabicPeriod"/>
            </a:pPr>
            <a:r>
              <a:rPr lang="ar-YE" sz="2400" b="1" dirty="0">
                <a:ea typeface="Calibri" panose="020F0502020204030204" pitchFamily="34" charset="0"/>
                <a:cs typeface="Simplified Arabic" panose="02020603050405020304" pitchFamily="18" charset="-78"/>
              </a:rPr>
              <a:t>لم يحظ القطاع السياحي في العراق الاهتمام المطلوب من قبل النظام السابق ، اعتماداً على واردات النفط التي كانت تحقق فائضاً كبيراُ في ميزان المدفوعات خصوصاً بعد عمليه تأميم النفط ولغاية سنة 1980 ، أما بعدها وبسبب الظروف التي مر بها القطر من حروب وحصار اقتصادي الامر الذي جعل اهتمام النظام يتركز في دعم المجهود الحربي ومواجهة ظروف الحصار ، كما ان النظام الحالي لم يولِي القطاع السياحي الاهتمام الجاد والمدروس نتيجةً اعتماده على النفط في تحقيق العوائد المطلوبة لغرض التنمية الشاملة للقطر ، مما انعكس سلباً على هذا القطاع .</a:t>
            </a:r>
            <a:endParaRPr lang="en-US" dirty="0"/>
          </a:p>
          <a:p>
            <a:endParaRPr lang="ar-IQ" dirty="0"/>
          </a:p>
        </p:txBody>
      </p:sp>
    </p:spTree>
    <p:extLst>
      <p:ext uri="{BB962C8B-B14F-4D97-AF65-F5344CB8AC3E}">
        <p14:creationId xmlns:p14="http://schemas.microsoft.com/office/powerpoint/2010/main" val="3606960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586854"/>
            <a:ext cx="10820400" cy="5631831"/>
          </a:xfrm>
        </p:spPr>
        <p:txBody>
          <a:bodyPr>
            <a:normAutofit/>
          </a:bodyPr>
          <a:lstStyle/>
          <a:p>
            <a:pPr marL="0" indent="0" algn="just">
              <a:lnSpc>
                <a:spcPct val="100000"/>
              </a:lnSpc>
              <a:spcBef>
                <a:spcPts val="1200"/>
              </a:spcBef>
              <a:spcAft>
                <a:spcPts val="1000"/>
              </a:spcAft>
              <a:buNone/>
            </a:pPr>
            <a:r>
              <a:rPr lang="ar-IQ" sz="2400" b="1" dirty="0" smtClean="0">
                <a:ea typeface="Calibri" panose="020F0502020204030204" pitchFamily="34" charset="0"/>
                <a:cs typeface="Simplified Arabic" panose="02020603050405020304" pitchFamily="18" charset="-78"/>
              </a:rPr>
              <a:t>3- </a:t>
            </a:r>
            <a:r>
              <a:rPr lang="ar-YE" sz="2400" b="1" dirty="0" smtClean="0">
                <a:ea typeface="Calibri" panose="020F0502020204030204" pitchFamily="34" charset="0"/>
                <a:cs typeface="Simplified Arabic" panose="02020603050405020304" pitchFamily="18" charset="-78"/>
              </a:rPr>
              <a:t>أن </a:t>
            </a:r>
            <a:r>
              <a:rPr lang="ar-YE" sz="2400" b="1" dirty="0">
                <a:ea typeface="Calibri" panose="020F0502020204030204" pitchFamily="34" charset="0"/>
                <a:cs typeface="Simplified Arabic" panose="02020603050405020304" pitchFamily="18" charset="-78"/>
              </a:rPr>
              <a:t>دور القطاع  السياحي في النمو الاقتصادي متدني للغاية ولا يكاد يذكر خلال فترة الدراسة ، حيث بلغ متوسط مساهمة الايرادات السياحية في الدخل القومي للفترة (1990- 2009) حوالي 0,001 مما يدل على أن النمو الحاصل في الاقتصاد العراقي هو نمواً متأتي من القطاع النفطي فقط ، دون اللجوء الى القطاعات الاقتصادية </a:t>
            </a:r>
            <a:r>
              <a:rPr lang="ar-YE" sz="2400" b="1" dirty="0" smtClean="0">
                <a:ea typeface="Calibri" panose="020F0502020204030204" pitchFamily="34" charset="0"/>
                <a:cs typeface="Simplified Arabic" panose="02020603050405020304" pitchFamily="18" charset="-78"/>
              </a:rPr>
              <a:t>الاخرى</a:t>
            </a:r>
            <a:r>
              <a:rPr lang="ar-IQ" sz="2400" b="1" dirty="0" smtClean="0">
                <a:ea typeface="Calibri" panose="020F0502020204030204" pitchFamily="34" charset="0"/>
                <a:cs typeface="Simplified Arabic" panose="02020603050405020304" pitchFamily="18" charset="-78"/>
              </a:rPr>
              <a:t>.</a:t>
            </a:r>
          </a:p>
          <a:p>
            <a:pPr marL="0" indent="0" algn="just">
              <a:lnSpc>
                <a:spcPct val="100000"/>
              </a:lnSpc>
              <a:spcBef>
                <a:spcPts val="1200"/>
              </a:spcBef>
              <a:spcAft>
                <a:spcPts val="1000"/>
              </a:spcAft>
              <a:buNone/>
            </a:pPr>
            <a:r>
              <a:rPr lang="ar-IQ" sz="2400" b="1" dirty="0" smtClean="0">
                <a:ea typeface="Calibri" panose="020F0502020204030204" pitchFamily="34" charset="0"/>
                <a:cs typeface="Simplified Arabic" panose="02020603050405020304" pitchFamily="18" charset="-78"/>
              </a:rPr>
              <a:t>4- </a:t>
            </a:r>
            <a:r>
              <a:rPr lang="ar-YE" sz="2400" b="1" dirty="0" smtClean="0">
                <a:ea typeface="Calibri" panose="020F0502020204030204" pitchFamily="34" charset="0"/>
                <a:cs typeface="Simplified Arabic" panose="02020603050405020304" pitchFamily="18" charset="-78"/>
              </a:rPr>
              <a:t>عدم </a:t>
            </a:r>
            <a:r>
              <a:rPr lang="ar-YE" sz="2400" b="1" dirty="0">
                <a:ea typeface="Calibri" panose="020F0502020204030204" pitchFamily="34" charset="0"/>
                <a:cs typeface="Simplified Arabic" panose="02020603050405020304" pitchFamily="18" charset="-78"/>
              </a:rPr>
              <a:t>استغلال مقومات العرض السياحي المتوفرة في القطر ، ادى الى عدم تطوير القطاع السياحي وبالتالي عدم مساهمته في دعم النشاط الاقتصادي ، فلقد كانت مساهمة النشاط السياحي في ميزان المدفوعات ضعيفة جداً طيلة فترة الدراسة ، حيث بلغ متوسط نسبة مساهمة الصادرات السياحية الى أجمالي الصادرات حوالي 1,2% ، ومتوسط نسبة مساهمة الاستيرادات السياحية الى أجمالي الاستيرادات بلغ 3,4% للفترة (1980- 2009)  ، كذلك بلغ متوسط نسبة العاملين في القطاع السياحي الى أجمالي عدد العاملين في القطر حوالي 0,18% للفترة (1990-2009) وهذا يثبت عدم مساهمة القطاع السياحي في توليد فرص العمل .</a:t>
            </a:r>
            <a:endParaRPr lang="en-US" sz="2400" b="1" dirty="0">
              <a:ea typeface="Calibri" panose="020F0502020204030204" pitchFamily="34" charset="0"/>
              <a:cs typeface="Simplified Arabic" panose="02020603050405020304" pitchFamily="18" charset="-78"/>
            </a:endParaRPr>
          </a:p>
          <a:p>
            <a:pPr marL="0" indent="0">
              <a:buNone/>
            </a:pPr>
            <a:endParaRPr lang="ar-IQ" dirty="0"/>
          </a:p>
        </p:txBody>
      </p:sp>
    </p:spTree>
    <p:extLst>
      <p:ext uri="{BB962C8B-B14F-4D97-AF65-F5344CB8AC3E}">
        <p14:creationId xmlns:p14="http://schemas.microsoft.com/office/powerpoint/2010/main" val="2084619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lgn="just">
              <a:spcBef>
                <a:spcPts val="1200"/>
              </a:spcBef>
              <a:spcAft>
                <a:spcPts val="1000"/>
              </a:spcAft>
              <a:buNone/>
            </a:pPr>
            <a:r>
              <a:rPr lang="ar-IQ" sz="2400" b="1" dirty="0" smtClean="0">
                <a:ea typeface="Calibri" panose="020F0502020204030204" pitchFamily="34" charset="0"/>
                <a:cs typeface="Simplified Arabic" panose="02020603050405020304" pitchFamily="18" charset="-78"/>
              </a:rPr>
              <a:t>5- </a:t>
            </a:r>
            <a:r>
              <a:rPr lang="ar-YE" sz="2400" b="1" dirty="0" smtClean="0">
                <a:ea typeface="Calibri" panose="020F0502020204030204" pitchFamily="34" charset="0"/>
                <a:cs typeface="Simplified Arabic" panose="02020603050405020304" pitchFamily="18" charset="-78"/>
              </a:rPr>
              <a:t>قلة </a:t>
            </a:r>
            <a:r>
              <a:rPr lang="ar-YE" sz="2400" b="1" dirty="0">
                <a:ea typeface="Calibri" panose="020F0502020204030204" pitchFamily="34" charset="0"/>
                <a:cs typeface="Simplified Arabic" panose="02020603050405020304" pitchFamily="18" charset="-78"/>
              </a:rPr>
              <a:t>النفقات اللازمة لإنشاء بنية تحتية وفوقية لتشجيع السياحة الدينية ، بالرغم من وجود الطلب العالمي المتزايد لهذه السياحة , حيث إن هذا الطلب نابع من دوافع روحية تدفع السائح (الزائر) الى زيارة العتبات المقدسة , لاسيما بعد أن أصبح العراق بلداً يضمن حرية ممارسة الشعائر الدينية ، الا ان الاهتمام بهذه السياحة يكاد يكون معدوماً.</a:t>
            </a:r>
            <a:endParaRPr lang="en-US" dirty="0"/>
          </a:p>
          <a:p>
            <a:pPr marL="0" lvl="0" indent="0" algn="just">
              <a:spcBef>
                <a:spcPts val="1200"/>
              </a:spcBef>
              <a:spcAft>
                <a:spcPts val="1000"/>
              </a:spcAft>
              <a:buNone/>
            </a:pPr>
            <a:r>
              <a:rPr lang="ar-IQ" sz="2400" b="1" dirty="0" smtClean="0">
                <a:ea typeface="Calibri" panose="020F0502020204030204" pitchFamily="34" charset="0"/>
                <a:cs typeface="Simplified Arabic" panose="02020603050405020304" pitchFamily="18" charset="-78"/>
              </a:rPr>
              <a:t>6- </a:t>
            </a:r>
            <a:r>
              <a:rPr lang="ar-YE" sz="2400" b="1" dirty="0" smtClean="0">
                <a:ea typeface="Calibri" panose="020F0502020204030204" pitchFamily="34" charset="0"/>
                <a:cs typeface="Simplified Arabic" panose="02020603050405020304" pitchFamily="18" charset="-78"/>
              </a:rPr>
              <a:t>ان </a:t>
            </a:r>
            <a:r>
              <a:rPr lang="ar-YE" sz="2400" b="1" dirty="0">
                <a:ea typeface="Calibri" panose="020F0502020204030204" pitchFamily="34" charset="0"/>
                <a:cs typeface="Simplified Arabic" panose="02020603050405020304" pitchFamily="18" charset="-78"/>
              </a:rPr>
              <a:t>الطلب السياحي في العراق مرن وليس موسمي , وذلك بسبب التنوع المناخي المتوفر فيه , ألا أنهُ بسبب ظروف الحصار الاقتصادي الشامل المفروض أنخفض الطلب على السياحة الداخلية، فقد ادت هذه الظروف الى انخفاض متوسط دخل الفرد لشريحة كبيرة من المجتمع , كما ادت الظروف السياسية وفقدان عنصري الامن والاستقرار الى تدهور وضعف الطلب على السياحة الخارجية ,  ماعدا السياحة الدينية التي شهدت ارتفاعاً ملحوظا بعد توقيع ًالاتفاقيات الثنائية مع ايران  وتقديم التسهيلات اللازمة للزوار .فأنها تحدث في جميع المواسم وخاصةً المناسبات الدينية.</a:t>
            </a:r>
            <a:endParaRPr lang="en-US" dirty="0"/>
          </a:p>
          <a:p>
            <a:pPr marL="0" indent="0">
              <a:buNone/>
            </a:pPr>
            <a:endParaRPr lang="ar-IQ" dirty="0"/>
          </a:p>
        </p:txBody>
      </p:sp>
    </p:spTree>
    <p:extLst>
      <p:ext uri="{BB962C8B-B14F-4D97-AF65-F5344CB8AC3E}">
        <p14:creationId xmlns:p14="http://schemas.microsoft.com/office/powerpoint/2010/main" val="2549984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lgn="just">
              <a:spcBef>
                <a:spcPts val="1200"/>
              </a:spcBef>
              <a:spcAft>
                <a:spcPts val="1000"/>
              </a:spcAft>
              <a:buNone/>
            </a:pPr>
            <a:r>
              <a:rPr lang="ar-IQ" sz="2400" b="1" dirty="0" smtClean="0">
                <a:ea typeface="Calibri" panose="020F0502020204030204" pitchFamily="34" charset="0"/>
                <a:cs typeface="Simplified Arabic" panose="02020603050405020304" pitchFamily="18" charset="-78"/>
              </a:rPr>
              <a:t>7- </a:t>
            </a:r>
            <a:r>
              <a:rPr lang="ar-YE" sz="2400" b="1" dirty="0" smtClean="0">
                <a:ea typeface="Calibri" panose="020F0502020204030204" pitchFamily="34" charset="0"/>
                <a:cs typeface="Simplified Arabic" panose="02020603050405020304" pitchFamily="18" charset="-78"/>
              </a:rPr>
              <a:t>انكماش </a:t>
            </a:r>
            <a:r>
              <a:rPr lang="ar-YE" sz="2400" b="1" dirty="0">
                <a:ea typeface="Calibri" panose="020F0502020204030204" pitchFamily="34" charset="0"/>
                <a:cs typeface="Simplified Arabic" panose="02020603050405020304" pitchFamily="18" charset="-78"/>
              </a:rPr>
              <a:t>دور القطاع الخاص في عملية التنمية السياحية وتهميش دورهُ في الانشطة السياحية المختلفة , فالقطاع الخاص في العراق يشكو من الضعف وقلة الخبرة قياساً الي القطاع الخاص في الدول المتقدمة او دول الجوار ، حيث انه يبحث عن الربحية السريعة فيفضل أعمال المضاربة والتي هي سريعة العائد لذلك فإنه لا يستثمر في مشاريع القطاع السياحي لخوفه من احتمالات تردي العائد . وكذلك عدم وجود دعم من قبل الدولة مثل توفير الدعم الاستثماري وتقديم قروض طويلة الأجل وبفائدة منخفضة ، خاصةً في المشاريع السياحية الكبيرة . </a:t>
            </a:r>
            <a:endParaRPr lang="en-US" dirty="0"/>
          </a:p>
          <a:p>
            <a:pPr marL="0" lvl="0" indent="0" algn="just">
              <a:spcBef>
                <a:spcPts val="1200"/>
              </a:spcBef>
              <a:spcAft>
                <a:spcPts val="1000"/>
              </a:spcAft>
              <a:buNone/>
            </a:pPr>
            <a:r>
              <a:rPr lang="ar-IQ" sz="2400" b="1" dirty="0" smtClean="0">
                <a:ea typeface="Calibri" panose="020F0502020204030204" pitchFamily="34" charset="0"/>
                <a:cs typeface="Simplified Arabic" panose="02020603050405020304" pitchFamily="18" charset="-78"/>
              </a:rPr>
              <a:t>8- </a:t>
            </a:r>
            <a:r>
              <a:rPr lang="ar-YE" sz="2400" b="1" dirty="0" smtClean="0">
                <a:ea typeface="Calibri" panose="020F0502020204030204" pitchFamily="34" charset="0"/>
                <a:cs typeface="Simplified Arabic" panose="02020603050405020304" pitchFamily="18" charset="-78"/>
              </a:rPr>
              <a:t>عدم </a:t>
            </a:r>
            <a:r>
              <a:rPr lang="ar-YE" sz="2400" b="1" dirty="0">
                <a:ea typeface="Calibri" panose="020F0502020204030204" pitchFamily="34" charset="0"/>
                <a:cs typeface="Simplified Arabic" panose="02020603050405020304" pitchFamily="18" charset="-78"/>
              </a:rPr>
              <a:t>فتح المجال أمام الاستثمار الاجنبي خلال السنوات الماضية لكي يسهم في تطوير القطاع السياحي من خلال الاستفادة من الخبرات وتوفير رأس المال وتعويض النقص الحاصل في تنمية هذا القطاع نتيجةً ابتعاد الدولة والقطاع الخاص عن الاستثمار فيه الا انهُ في الآونة الاخيرة تم الانتباه الى هذه النقطة وفتح المجال أمام الاستثمار الاجنبي لغرض الدخول في المشاريع السياحية وتطويرها .</a:t>
            </a:r>
            <a:endParaRPr lang="en-US" dirty="0"/>
          </a:p>
          <a:p>
            <a:pPr marL="0" indent="0">
              <a:buNone/>
            </a:pPr>
            <a:endParaRPr lang="ar-IQ" dirty="0"/>
          </a:p>
        </p:txBody>
      </p:sp>
    </p:spTree>
    <p:extLst>
      <p:ext uri="{BB962C8B-B14F-4D97-AF65-F5344CB8AC3E}">
        <p14:creationId xmlns:p14="http://schemas.microsoft.com/office/powerpoint/2010/main" val="1659325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68740"/>
            <a:ext cx="10820400" cy="5549945"/>
          </a:xfrm>
        </p:spPr>
        <p:txBody>
          <a:bodyPr/>
          <a:lstStyle/>
          <a:p>
            <a:pPr marL="0" lvl="0" indent="0" algn="just">
              <a:spcBef>
                <a:spcPts val="1200"/>
              </a:spcBef>
              <a:spcAft>
                <a:spcPts val="1000"/>
              </a:spcAft>
              <a:buNone/>
              <a:tabLst>
                <a:tab pos="237490" algn="l"/>
              </a:tabLst>
            </a:pPr>
            <a:r>
              <a:rPr lang="ar-IQ" sz="2400" b="1" dirty="0" smtClean="0">
                <a:ea typeface="Calibri" panose="020F0502020204030204" pitchFamily="34" charset="0"/>
                <a:cs typeface="Simplified Arabic" panose="02020603050405020304" pitchFamily="18" charset="-78"/>
              </a:rPr>
              <a:t>10- </a:t>
            </a:r>
            <a:r>
              <a:rPr lang="ar-YE" sz="2400" b="1" dirty="0" smtClean="0">
                <a:ea typeface="Calibri" panose="020F0502020204030204" pitchFamily="34" charset="0"/>
                <a:cs typeface="Simplified Arabic" panose="02020603050405020304" pitchFamily="18" charset="-78"/>
              </a:rPr>
              <a:t>عنصر </a:t>
            </a:r>
            <a:r>
              <a:rPr lang="ar-YE" sz="2400" b="1" dirty="0">
                <a:ea typeface="Calibri" panose="020F0502020204030204" pitchFamily="34" charset="0"/>
                <a:cs typeface="Simplified Arabic" panose="02020603050405020304" pitchFamily="18" charset="-78"/>
              </a:rPr>
              <a:t>الاستقرار الامني والسياسي من اهم العناصر المؤثرة في العرض والطلب السياحي اذ ادى فقدانهما في العراق الى فقدان الكثير من الامكانيات السياحية وحرمان القطاع السياحي من فرصته في دعم الاقتصاد الوطني خلال فترة الدراسة .</a:t>
            </a:r>
            <a:endParaRPr lang="en-US" dirty="0"/>
          </a:p>
          <a:p>
            <a:pPr marL="0" lvl="0" indent="0" algn="just">
              <a:spcBef>
                <a:spcPts val="1200"/>
              </a:spcBef>
              <a:spcAft>
                <a:spcPts val="1000"/>
              </a:spcAft>
              <a:buNone/>
              <a:tabLst>
                <a:tab pos="237490" algn="l"/>
              </a:tabLst>
            </a:pPr>
            <a:r>
              <a:rPr lang="ar-IQ" sz="2400" b="1" dirty="0" smtClean="0">
                <a:ea typeface="Calibri" panose="020F0502020204030204" pitchFamily="34" charset="0"/>
                <a:cs typeface="Simplified Arabic" panose="02020603050405020304" pitchFamily="18" charset="-78"/>
              </a:rPr>
              <a:t>11- </a:t>
            </a:r>
            <a:r>
              <a:rPr lang="ar-YE" sz="2400" b="1" dirty="0" smtClean="0">
                <a:ea typeface="Calibri" panose="020F0502020204030204" pitchFamily="34" charset="0"/>
                <a:cs typeface="Simplified Arabic" panose="02020603050405020304" pitchFamily="18" charset="-78"/>
              </a:rPr>
              <a:t>عدم </a:t>
            </a:r>
            <a:r>
              <a:rPr lang="ar-YE" sz="2400" b="1" dirty="0">
                <a:ea typeface="Calibri" panose="020F0502020204030204" pitchFamily="34" charset="0"/>
                <a:cs typeface="Simplified Arabic" panose="02020603050405020304" pitchFamily="18" charset="-78"/>
              </a:rPr>
              <a:t>فسح المجال أمام هيئة السياحة للنهوض بمهام عملها من خلال المساهمة في تهيئة مستلزمات القطاع السياحي وتطويره ، وعدم وجود تنسيق فيما بينها وبين الوزارات المعنية بتطوير البنى التحتية وبالتالي تطوير المشاريع السياحية ، بالإضافةِ الى عدم أشرافها على الكثير من هذه المشاريع.</a:t>
            </a:r>
            <a:endParaRPr lang="en-US" dirty="0"/>
          </a:p>
          <a:p>
            <a:pPr marL="0" indent="0">
              <a:buNone/>
            </a:pPr>
            <a:endParaRPr lang="ar-IQ" dirty="0"/>
          </a:p>
        </p:txBody>
      </p:sp>
    </p:spTree>
    <p:extLst>
      <p:ext uri="{BB962C8B-B14F-4D97-AF65-F5344CB8AC3E}">
        <p14:creationId xmlns:p14="http://schemas.microsoft.com/office/powerpoint/2010/main" val="2024698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82138"/>
            <a:ext cx="10820400" cy="5836548"/>
          </a:xfrm>
        </p:spPr>
        <p:txBody>
          <a:bodyPr/>
          <a:lstStyle/>
          <a:p>
            <a:pPr marL="0" lvl="0" indent="0" algn="just">
              <a:spcBef>
                <a:spcPts val="1200"/>
              </a:spcBef>
              <a:spcAft>
                <a:spcPts val="1000"/>
              </a:spcAft>
              <a:buNone/>
              <a:tabLst>
                <a:tab pos="237490" algn="l"/>
              </a:tabLst>
            </a:pPr>
            <a:r>
              <a:rPr lang="ar-IQ" sz="2400" b="1" dirty="0" smtClean="0">
                <a:ea typeface="Calibri" panose="020F0502020204030204" pitchFamily="34" charset="0"/>
                <a:cs typeface="Simplified Arabic" panose="02020603050405020304" pitchFamily="18" charset="-78"/>
              </a:rPr>
              <a:t>12- </a:t>
            </a:r>
            <a:r>
              <a:rPr lang="ar-YE" sz="2400" b="1" dirty="0" smtClean="0">
                <a:ea typeface="Calibri" panose="020F0502020204030204" pitchFamily="34" charset="0"/>
                <a:cs typeface="Simplified Arabic" panose="02020603050405020304" pitchFamily="18" charset="-78"/>
              </a:rPr>
              <a:t>تعرض </a:t>
            </a:r>
            <a:r>
              <a:rPr lang="ar-YE" sz="2400" b="1" dirty="0">
                <a:ea typeface="Calibri" panose="020F0502020204030204" pitchFamily="34" charset="0"/>
                <a:cs typeface="Simplified Arabic" panose="02020603050405020304" pitchFamily="18" charset="-78"/>
              </a:rPr>
              <a:t>الكثير من المشاريع السياحية في العراق للإهمال والتخريب وعمليات السلب والنهب، نتيجةً للحروب التي مر بها القطر مما أدى الى توقفها عن تقديم  أية خدمات سياحية في السنوات العشرة السابقة مثل المتحف العراقي ، والجزيرة السياحية ، والمنطقة السياحية في الحبانية  مما أثر سلباً على العوائد المتحققة من هذه المشاريع السياحية . كما أن هناك إهمال للمناطق الأثرية والمدن الحضارية والأماكن التاريخية والدينية ، فهناك ضعف في أعمال الصيانة والترميم وإعادة البناء .</a:t>
            </a:r>
            <a:endParaRPr lang="en-US" dirty="0"/>
          </a:p>
          <a:p>
            <a:pPr marL="0" lvl="0" indent="0" algn="just">
              <a:spcBef>
                <a:spcPts val="1200"/>
              </a:spcBef>
              <a:spcAft>
                <a:spcPts val="1000"/>
              </a:spcAft>
              <a:buNone/>
              <a:tabLst>
                <a:tab pos="237490" algn="l"/>
              </a:tabLst>
            </a:pPr>
            <a:r>
              <a:rPr lang="ar-IQ" sz="2400" b="1" dirty="0" smtClean="0">
                <a:ea typeface="Calibri" panose="020F0502020204030204" pitchFamily="34" charset="0"/>
                <a:cs typeface="Simplified Arabic" panose="02020603050405020304" pitchFamily="18" charset="-78"/>
              </a:rPr>
              <a:t>13- </a:t>
            </a:r>
            <a:r>
              <a:rPr lang="ar-YE" sz="2400" b="1" dirty="0" smtClean="0">
                <a:ea typeface="Calibri" panose="020F0502020204030204" pitchFamily="34" charset="0"/>
                <a:cs typeface="Simplified Arabic" panose="02020603050405020304" pitchFamily="18" charset="-78"/>
              </a:rPr>
              <a:t>هناك </a:t>
            </a:r>
            <a:r>
              <a:rPr lang="ar-YE" sz="2400" b="1" dirty="0">
                <a:ea typeface="Calibri" panose="020F0502020204030204" pitchFamily="34" charset="0"/>
                <a:cs typeface="Simplified Arabic" panose="02020603050405020304" pitchFamily="18" charset="-78"/>
              </a:rPr>
              <a:t>خلل في البنية الادارية للسياحة مع الافتقار الى الملاكات المتخصصة ذات التأهيل والتدريب الجيد ، مع انخفاض عدد مراكز الارشاد السياحي على مستوى القطر ، وقصور برامج التدريب السياحي والفندقي اللازمة للنهوض بمستوى الخدمات المقدمة .</a:t>
            </a:r>
            <a:endParaRPr lang="en-US" dirty="0"/>
          </a:p>
          <a:p>
            <a:pPr marL="0" lvl="0" indent="0" algn="just">
              <a:spcBef>
                <a:spcPts val="1200"/>
              </a:spcBef>
              <a:spcAft>
                <a:spcPts val="1000"/>
              </a:spcAft>
              <a:buNone/>
              <a:tabLst>
                <a:tab pos="237490" algn="l"/>
              </a:tabLst>
            </a:pPr>
            <a:r>
              <a:rPr lang="ar-IQ" sz="2400" b="1" dirty="0" smtClean="0">
                <a:ea typeface="Calibri" panose="020F0502020204030204" pitchFamily="34" charset="0"/>
                <a:cs typeface="Simplified Arabic" panose="02020603050405020304" pitchFamily="18" charset="-78"/>
              </a:rPr>
              <a:t>14- </a:t>
            </a:r>
            <a:r>
              <a:rPr lang="ar-YE" sz="2400" b="1" dirty="0" smtClean="0">
                <a:ea typeface="Calibri" panose="020F0502020204030204" pitchFamily="34" charset="0"/>
                <a:cs typeface="Simplified Arabic" panose="02020603050405020304" pitchFamily="18" charset="-78"/>
              </a:rPr>
              <a:t>قلة </a:t>
            </a:r>
            <a:r>
              <a:rPr lang="ar-YE" sz="2400" b="1" dirty="0">
                <a:ea typeface="Calibri" panose="020F0502020204030204" pitchFamily="34" charset="0"/>
                <a:cs typeface="Simplified Arabic" panose="02020603050405020304" pitchFamily="18" charset="-78"/>
              </a:rPr>
              <a:t>الفنادق والمطاعم السياحية ذات المواصفات السياحية المطلوبة سواء كانت حكومية أو قطاع خاص وقيام هذا القطاع لتقديم الخدمات غير الجيدة لغرض الربح غير المشروع مستغلين النقص في هذا الجانب . وهذا بسبب عدم التشجيع على الاستثمار السياحي لهذا الغرض , يضاف الى ذلك افتقار البلد الى ما يسمى دور للحجاج وكما هو متعامل عليه في الدول الاخرى مثل المملكة العربية السعودية ، والتي تكون مهيئةً لاستقبال السياح الدينيين ويتوفر فيها جميع الخدمات المطلوبة , وكذلل عدم توفر اماكن للراحة في المراقد الدينية .</a:t>
            </a:r>
            <a:endParaRPr lang="en-US" dirty="0"/>
          </a:p>
          <a:p>
            <a:pPr marL="0" indent="0">
              <a:buNone/>
            </a:pPr>
            <a:endParaRPr lang="ar-IQ" dirty="0"/>
          </a:p>
        </p:txBody>
      </p:sp>
    </p:spTree>
    <p:extLst>
      <p:ext uri="{BB962C8B-B14F-4D97-AF65-F5344CB8AC3E}">
        <p14:creationId xmlns:p14="http://schemas.microsoft.com/office/powerpoint/2010/main" val="1223275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41194"/>
            <a:ext cx="10820400" cy="5877491"/>
          </a:xfrm>
        </p:spPr>
        <p:txBody>
          <a:bodyPr/>
          <a:lstStyle/>
          <a:p>
            <a:pPr marL="0" lvl="0" indent="0" algn="just">
              <a:spcBef>
                <a:spcPts val="1200"/>
              </a:spcBef>
              <a:spcAft>
                <a:spcPts val="1000"/>
              </a:spcAft>
              <a:buNone/>
              <a:tabLst>
                <a:tab pos="237490" algn="l"/>
              </a:tabLst>
            </a:pPr>
            <a:r>
              <a:rPr lang="ar-IQ" sz="2400" b="1" dirty="0" smtClean="0">
                <a:ea typeface="Calibri" panose="020F0502020204030204" pitchFamily="34" charset="0"/>
                <a:cs typeface="Simplified Arabic" panose="02020603050405020304" pitchFamily="18" charset="-78"/>
              </a:rPr>
              <a:t>14- </a:t>
            </a:r>
            <a:r>
              <a:rPr lang="ar-YE" sz="2400" b="1" dirty="0" smtClean="0">
                <a:ea typeface="Calibri" panose="020F0502020204030204" pitchFamily="34" charset="0"/>
                <a:cs typeface="Simplified Arabic" panose="02020603050405020304" pitchFamily="18" charset="-78"/>
              </a:rPr>
              <a:t>عدم </a:t>
            </a:r>
            <a:r>
              <a:rPr lang="ar-YE" sz="2400" b="1" dirty="0">
                <a:ea typeface="Calibri" panose="020F0502020204030204" pitchFamily="34" charset="0"/>
                <a:cs typeface="Simplified Arabic" panose="02020603050405020304" pitchFamily="18" charset="-78"/>
              </a:rPr>
              <a:t>توفر فروع لشركات السفر والسياحة العراقية في الدول المصدرة للسياح لكي تقوم بأعمالها في تسهيل التعاقد مع المجاميع السياحية الدينية لجلبها الى القطر , كذلك عدم توفر مكاتب سياحية في مناطق الحدود لتسهيل عملية استقبال المجاميع السياحية الدينية أثناء دخولها وخروجها الى القطر ادى ذلك الى ضعف الخدمات الادارية المقدمة عند الحدود لسبب قلة خبرة الكادر الاداري فيها بأهمية استقدام مثل هذه المجاميع السياحية .</a:t>
            </a:r>
            <a:endParaRPr lang="en-US" dirty="0"/>
          </a:p>
          <a:p>
            <a:pPr marL="0" lvl="0" indent="0" algn="just">
              <a:spcBef>
                <a:spcPts val="1200"/>
              </a:spcBef>
              <a:spcAft>
                <a:spcPts val="1000"/>
              </a:spcAft>
              <a:buNone/>
              <a:tabLst>
                <a:tab pos="237490" algn="l"/>
              </a:tabLst>
            </a:pPr>
            <a:r>
              <a:rPr lang="ar-IQ" sz="2400" b="1" dirty="0" smtClean="0">
                <a:ea typeface="Calibri" panose="020F0502020204030204" pitchFamily="34" charset="0"/>
                <a:cs typeface="Simplified Arabic" panose="02020603050405020304" pitchFamily="18" charset="-78"/>
              </a:rPr>
              <a:t>15- </a:t>
            </a:r>
            <a:r>
              <a:rPr lang="ar-YE" sz="2400" b="1" dirty="0" smtClean="0">
                <a:ea typeface="Calibri" panose="020F0502020204030204" pitchFamily="34" charset="0"/>
                <a:cs typeface="Simplified Arabic" panose="02020603050405020304" pitchFamily="18" charset="-78"/>
              </a:rPr>
              <a:t>ان </a:t>
            </a:r>
            <a:r>
              <a:rPr lang="ar-YE" sz="2400" b="1" dirty="0">
                <a:ea typeface="Calibri" panose="020F0502020204030204" pitchFamily="34" charset="0"/>
                <a:cs typeface="Simplified Arabic" panose="02020603050405020304" pitchFamily="18" charset="-78"/>
              </a:rPr>
              <a:t>شركات السفر والسياحة تلتزم بالفترة الزمنية المحددة لها والبالغة (7 ايام) المقررة من قبل الجهات الحكومية في وضع البرامج المُعدة للسياح الدينيين ولا يبق وقت اضافي لبرامج أخرى غير البرامج الدينية , وهذا بدوره يؤدي الى قلة الايرادات المتحققة بسبب قلة مدة المكوث مما يؤدي الى قلة الانفاق السياحي من قبل السياح .   </a:t>
            </a:r>
            <a:endParaRPr lang="en-US" dirty="0"/>
          </a:p>
          <a:p>
            <a:pPr marL="0" indent="0">
              <a:buNone/>
            </a:pPr>
            <a:endParaRPr lang="ar-IQ" dirty="0"/>
          </a:p>
        </p:txBody>
      </p:sp>
    </p:spTree>
    <p:extLst>
      <p:ext uri="{BB962C8B-B14F-4D97-AF65-F5344CB8AC3E}">
        <p14:creationId xmlns:p14="http://schemas.microsoft.com/office/powerpoint/2010/main" val="3042899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7999"/>
          </a:xfrm>
        </p:spPr>
      </p:pic>
      <p:sp>
        <p:nvSpPr>
          <p:cNvPr id="5" name="TextBox 4"/>
          <p:cNvSpPr txBox="1"/>
          <p:nvPr/>
        </p:nvSpPr>
        <p:spPr>
          <a:xfrm rot="20335515">
            <a:off x="929932" y="2814868"/>
            <a:ext cx="3336753" cy="400110"/>
          </a:xfrm>
          <a:prstGeom prst="rect">
            <a:avLst/>
          </a:prstGeom>
          <a:solidFill>
            <a:schemeClr val="bg1"/>
          </a:solidFill>
        </p:spPr>
        <p:txBody>
          <a:bodyPr wrap="square" rtlCol="1">
            <a:spAutoFit/>
          </a:bodyPr>
          <a:lstStyle/>
          <a:p>
            <a:pPr algn="ctr" rtl="1"/>
            <a:r>
              <a:rPr lang="ar-IQ" sz="2000" b="1" dirty="0" smtClean="0">
                <a:latin typeface="Aldhabi" panose="01000000000000000000" pitchFamily="2" charset="-78"/>
                <a:cs typeface="Aldhabi" panose="01000000000000000000" pitchFamily="2" charset="-78"/>
              </a:rPr>
              <a:t>الى اللقاء في المحاضرة القادمة</a:t>
            </a:r>
            <a:endParaRPr lang="ar-IQ" sz="2000" b="1" dirty="0">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3179649947"/>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Vapor Trail</Template>
  <TotalTime>14</TotalTime>
  <Words>1021</Words>
  <Application>Microsoft Office PowerPoint</Application>
  <PresentationFormat>Widescreen</PresentationFormat>
  <Paragraphs>19</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Aldhabi</vt:lpstr>
      <vt:lpstr>Arial</vt:lpstr>
      <vt:lpstr>Calibri</vt:lpstr>
      <vt:lpstr>Century Gothic</vt:lpstr>
      <vt:lpstr>Simplified Arabic</vt:lpstr>
      <vt:lpstr>Times New Roman</vt:lpstr>
      <vt:lpstr>Vapor Trail</vt:lpstr>
      <vt:lpstr>دور السياحة في ميزان المدفوعات والصادرات والاستيرادات</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دور السياحة في ميزان المدفوعات والصادرات والاستيرادات</dc:title>
  <dc:creator>Maher</dc:creator>
  <cp:lastModifiedBy>Maher</cp:lastModifiedBy>
  <cp:revision>2</cp:revision>
  <dcterms:created xsi:type="dcterms:W3CDTF">2023-03-03T20:29:47Z</dcterms:created>
  <dcterms:modified xsi:type="dcterms:W3CDTF">2023-03-03T20:44:07Z</dcterms:modified>
</cp:coreProperties>
</file>