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62" r:id="rId3"/>
    <p:sldId id="263" r:id="rId4"/>
    <p:sldId id="264" r:id="rId5"/>
    <p:sldId id="265" r:id="rId6"/>
    <p:sldId id="266" r:id="rId7"/>
    <p:sldId id="267" r:id="rId8"/>
    <p:sldId id="268"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480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04837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67937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18301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3/3/2023</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158052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767570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842083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05203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79727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4005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56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0211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88319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0737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26544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87827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3/3/2023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46082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3/3/2023</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600657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IQ" sz="8000" dirty="0" smtClean="0">
                <a:solidFill>
                  <a:schemeClr val="accent6">
                    <a:lumMod val="60000"/>
                    <a:lumOff val="40000"/>
                  </a:schemeClr>
                </a:solidFill>
                <a:latin typeface="Aldhabi" panose="01000000000000000000" pitchFamily="2" charset="-78"/>
                <a:cs typeface="Aldhabi" panose="01000000000000000000" pitchFamily="2" charset="-78"/>
              </a:rPr>
              <a:t>ميزان المدفوعات</a:t>
            </a:r>
            <a:endParaRPr lang="ar-IQ" sz="8000" dirty="0">
              <a:solidFill>
                <a:schemeClr val="accent6">
                  <a:lumMod val="60000"/>
                  <a:lumOff val="40000"/>
                </a:schemeClr>
              </a:solidFill>
              <a:latin typeface="Aldhabi" panose="01000000000000000000" pitchFamily="2" charset="-78"/>
              <a:cs typeface="Aldhabi" panose="01000000000000000000" pitchFamily="2" charset="-78"/>
            </a:endParaRPr>
          </a:p>
        </p:txBody>
      </p:sp>
      <p:sp>
        <p:nvSpPr>
          <p:cNvPr id="3" name="Subtitle 2"/>
          <p:cNvSpPr>
            <a:spLocks noGrp="1"/>
          </p:cNvSpPr>
          <p:nvPr>
            <p:ph type="subTitle" idx="1"/>
          </p:nvPr>
        </p:nvSpPr>
        <p:spPr/>
        <p:txBody>
          <a:bodyPr>
            <a:normAutofit/>
          </a:bodyPr>
          <a:lstStyle/>
          <a:p>
            <a:pPr algn="ctr"/>
            <a:r>
              <a:rPr lang="ar-IQ" sz="2800" dirty="0" smtClean="0">
                <a:solidFill>
                  <a:schemeClr val="accent2">
                    <a:lumMod val="60000"/>
                    <a:lumOff val="40000"/>
                  </a:schemeClr>
                </a:solidFill>
              </a:rPr>
              <a:t>أ.م.د. مها عبد الستار السامرائي </a:t>
            </a:r>
            <a:endParaRPr lang="ar-IQ" sz="2800" dirty="0">
              <a:solidFill>
                <a:schemeClr val="accent2">
                  <a:lumMod val="60000"/>
                  <a:lumOff val="40000"/>
                </a:schemeClr>
              </a:solidFill>
            </a:endParaRPr>
          </a:p>
        </p:txBody>
      </p:sp>
      <p:sp>
        <p:nvSpPr>
          <p:cNvPr id="4" name="TextBox 3"/>
          <p:cNvSpPr txBox="1"/>
          <p:nvPr/>
        </p:nvSpPr>
        <p:spPr>
          <a:xfrm rot="19613444">
            <a:off x="559558" y="3245631"/>
            <a:ext cx="4094328" cy="769441"/>
          </a:xfrm>
          <a:prstGeom prst="rect">
            <a:avLst/>
          </a:prstGeom>
          <a:noFill/>
        </p:spPr>
        <p:txBody>
          <a:bodyPr wrap="square" rtlCol="1">
            <a:spAutoFit/>
          </a:bodyPr>
          <a:lstStyle/>
          <a:p>
            <a:pPr algn="ctr" rtl="1"/>
            <a:r>
              <a:rPr lang="ar-IQ" sz="4400" dirty="0" smtClean="0">
                <a:solidFill>
                  <a:schemeClr val="accent3">
                    <a:lumMod val="60000"/>
                    <a:lumOff val="40000"/>
                  </a:schemeClr>
                </a:solidFill>
                <a:latin typeface="Aldhabi" panose="01000000000000000000" pitchFamily="2" charset="-78"/>
                <a:cs typeface="Aldhabi" panose="01000000000000000000" pitchFamily="2" charset="-78"/>
              </a:rPr>
              <a:t>المحاضرة السادسة عشر</a:t>
            </a:r>
            <a:endParaRPr lang="ar-IQ" sz="4400" dirty="0">
              <a:solidFill>
                <a:schemeClr val="accent3">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572505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المقدمة</a:t>
            </a:r>
            <a:endParaRPr lang="ar-IQ" dirty="0"/>
          </a:p>
        </p:txBody>
      </p:sp>
      <p:sp>
        <p:nvSpPr>
          <p:cNvPr id="3" name="Content Placeholder 2"/>
          <p:cNvSpPr>
            <a:spLocks noGrp="1"/>
          </p:cNvSpPr>
          <p:nvPr>
            <p:ph idx="1"/>
          </p:nvPr>
        </p:nvSpPr>
        <p:spPr/>
        <p:txBody>
          <a:bodyPr/>
          <a:lstStyle/>
          <a:p>
            <a:pPr marL="0" indent="0">
              <a:buNone/>
            </a:pPr>
            <a:r>
              <a:rPr lang="ar-IQ" dirty="0"/>
              <a:t>ميزان المدفوعات هو سجل لجميع المعاملات التجارية والمالية الدولية التي يقوم بها سكان البلد، ويتكون ميزان المدفوعات من ثلاثة عناصر: الحساب الجاري، والحساب المالي، وحساب رأس المال.</a:t>
            </a:r>
          </a:p>
          <a:p>
            <a:pPr marL="0" indent="0">
              <a:buNone/>
            </a:pPr>
            <a:r>
              <a:rPr lang="ar-IQ" dirty="0"/>
              <a:t> </a:t>
            </a:r>
          </a:p>
          <a:p>
            <a:pPr marL="0" indent="0">
              <a:buNone/>
            </a:pPr>
            <a:endParaRPr lang="ar-IQ" dirty="0"/>
          </a:p>
          <a:p>
            <a:pPr marL="0" indent="0">
              <a:buNone/>
            </a:pPr>
            <a:r>
              <a:rPr lang="ar-IQ" dirty="0"/>
              <a:t>ويقيس الحساب الجاري التجارة الدولية، وصافي الدخل على الاستثمارات، والمدفوعات المباشرة، ويصف الحساب المالي التغيّر في الملكية الدولية للأصول، بينما يشمل حساب رأس المال جميع المعاملات المالية الأخرى، التي لا تؤثر على الإنتاج الاقتصادي للدولة.</a:t>
            </a:r>
          </a:p>
        </p:txBody>
      </p:sp>
    </p:spTree>
    <p:extLst>
      <p:ext uri="{BB962C8B-B14F-4D97-AF65-F5344CB8AC3E}">
        <p14:creationId xmlns:p14="http://schemas.microsoft.com/office/powerpoint/2010/main" val="838813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b="1" dirty="0">
                <a:solidFill>
                  <a:srgbClr val="000000"/>
                </a:solidFill>
                <a:latin typeface="times new roman" panose="02020603050405020304" pitchFamily="18" charset="0"/>
              </a:rPr>
              <a:t>ما معنى ميزان المدفوعات؟</a:t>
            </a:r>
            <a:endParaRPr lang="ar-IQ" dirty="0"/>
          </a:p>
        </p:txBody>
      </p:sp>
      <p:sp>
        <p:nvSpPr>
          <p:cNvPr id="3" name="Content Placeholder 2"/>
          <p:cNvSpPr>
            <a:spLocks noGrp="1"/>
          </p:cNvSpPr>
          <p:nvPr>
            <p:ph idx="1"/>
          </p:nvPr>
        </p:nvSpPr>
        <p:spPr>
          <a:xfrm>
            <a:off x="95534" y="1555845"/>
            <a:ext cx="11928144" cy="5131557"/>
          </a:xfrm>
        </p:spPr>
        <p:txBody>
          <a:bodyPr>
            <a:normAutofit fontScale="77500" lnSpcReduction="20000"/>
          </a:bodyPr>
          <a:lstStyle/>
          <a:p>
            <a:pPr marL="0" indent="0">
              <a:buNone/>
            </a:pPr>
            <a:r>
              <a:rPr lang="ar-IQ" dirty="0">
                <a:solidFill>
                  <a:srgbClr val="000000"/>
                </a:solidFill>
                <a:latin typeface="ArgaamPlus"/>
              </a:rPr>
              <a:t> </a:t>
            </a:r>
          </a:p>
          <a:p>
            <a:pPr marL="0" indent="0">
              <a:buNone/>
            </a:pPr>
            <a:r>
              <a:rPr lang="ar-IQ" dirty="0">
                <a:solidFill>
                  <a:srgbClr val="000000"/>
                </a:solidFill>
                <a:latin typeface="times new roman" panose="02020603050405020304" pitchFamily="18" charset="0"/>
              </a:rPr>
              <a:t>- يخبرك ميزان المدفوعات ما إذا كانت دولة ما تدخر الأموال الكافية لتمويل وارداتها، كما يكشف أيضاً عما إذا كانت الدولة لديها إنتاج اقتصادي كافٍ لتمويل نموها، وتظهر نتائج ميزان المدفوعات كل ربع سنة.</a:t>
            </a: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ArgaamPlus"/>
              </a:rPr>
              <a:t> </a:t>
            </a:r>
          </a:p>
          <a:p>
            <a:pPr marL="0" indent="0">
              <a:buNone/>
            </a:pPr>
            <a:r>
              <a:rPr lang="ar-IQ" dirty="0">
                <a:solidFill>
                  <a:srgbClr val="000000"/>
                </a:solidFill>
                <a:latin typeface="times new roman" panose="02020603050405020304" pitchFamily="18" charset="0"/>
              </a:rPr>
              <a:t>- ويعني عجز ميزان المدفوعات أن الدولة تستورد سلعاً وخدمات ورأس مال أكثر مما تصدر. ويجب على الدولة أن تقترض أموالاً من الدول الأخرى للدفع مقابل وارداتها.</a:t>
            </a: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ArgaamPlus"/>
              </a:rPr>
              <a:t> </a:t>
            </a:r>
          </a:p>
          <a:p>
            <a:pPr marL="0" indent="0">
              <a:buNone/>
            </a:pPr>
            <a:r>
              <a:rPr lang="ar-IQ" dirty="0">
                <a:solidFill>
                  <a:srgbClr val="000000"/>
                </a:solidFill>
                <a:latin typeface="times new roman" panose="02020603050405020304" pitchFamily="18" charset="0"/>
              </a:rPr>
              <a:t>- وعلى المدى الطويل، تصبح الدولة صافي مستهلك، لا منتجة، للإنتاج الاقتصادي الدولي.</a:t>
            </a: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ArgaamPlus"/>
              </a:rPr>
              <a:t> </a:t>
            </a:r>
          </a:p>
          <a:p>
            <a:pPr marL="0" indent="0">
              <a:buNone/>
            </a:pPr>
            <a:r>
              <a:rPr lang="ar-IQ" dirty="0">
                <a:solidFill>
                  <a:srgbClr val="000000"/>
                </a:solidFill>
                <a:latin typeface="times new roman" panose="02020603050405020304" pitchFamily="18" charset="0"/>
              </a:rPr>
              <a:t>- وإذا ما استمر العجز لفترة أطول، قد تضطر الدولة إلى بيع أصولها كي تدفع للدائنين، وتشمل هذه الأصول الموارد الطبيعية، والأراضي، والسلع.</a:t>
            </a: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ArgaamPlus"/>
              </a:rPr>
              <a:t> </a:t>
            </a:r>
          </a:p>
          <a:p>
            <a:pPr marL="0" indent="0">
              <a:buNone/>
            </a:pPr>
            <a:r>
              <a:rPr lang="ar-IQ" dirty="0">
                <a:solidFill>
                  <a:srgbClr val="000000"/>
                </a:solidFill>
                <a:latin typeface="times new roman" panose="02020603050405020304" pitchFamily="18" charset="0"/>
              </a:rPr>
              <a:t>- ويعني فائض ميزان المدفوعات أن الدولة تصدر أكثر مما تستورد، ويوفر هذا لها رأس مال كافياً لتمويل إنتاجها المحلي.</a:t>
            </a: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ArgaamPlus"/>
              </a:rPr>
              <a:t> </a:t>
            </a:r>
          </a:p>
          <a:p>
            <a:pPr marL="0" indent="0">
              <a:buNone/>
            </a:pPr>
            <a:r>
              <a:rPr lang="ar-IQ" dirty="0">
                <a:solidFill>
                  <a:srgbClr val="000000"/>
                </a:solidFill>
                <a:latin typeface="times new roman" panose="02020603050405020304" pitchFamily="18" charset="0"/>
              </a:rPr>
              <a:t>- وقد يساعد فائض ميزان المدفوعات في إنعاش النمو الاقتصادي على المدى القصير. ويصبح لدى الدولة فائض مدخرات لإقراض الدول الأخرى التي تشتري منتجاتها.</a:t>
            </a:r>
            <a:br>
              <a:rPr lang="ar-IQ" dirty="0">
                <a:solidFill>
                  <a:srgbClr val="000000"/>
                </a:solidFill>
                <a:latin typeface="times new roman" panose="02020603050405020304" pitchFamily="18" charset="0"/>
              </a:rPr>
            </a:br>
            <a:r>
              <a:rPr lang="ar-IQ" dirty="0">
                <a:solidFill>
                  <a:srgbClr val="000000"/>
                </a:solidFill>
                <a:latin typeface="times new roman" panose="02020603050405020304" pitchFamily="18" charset="0"/>
              </a:rPr>
              <a:t/>
            </a:r>
            <a:br>
              <a:rPr lang="ar-IQ" dirty="0">
                <a:solidFill>
                  <a:srgbClr val="000000"/>
                </a:solidFill>
                <a:latin typeface="times new roman" panose="02020603050405020304" pitchFamily="18" charset="0"/>
              </a:rPr>
            </a:br>
            <a:r>
              <a:rPr lang="ar-IQ" dirty="0">
                <a:solidFill>
                  <a:srgbClr val="000000"/>
                </a:solidFill>
                <a:latin typeface="times new roman" panose="02020603050405020304" pitchFamily="18" charset="0"/>
              </a:rPr>
              <a:t>- وتساهم زيادة الصادرات في تحفيز إنتاج المصانع، ما يسمح بتوظيف عدد أكبر من الناس.</a:t>
            </a:r>
            <a:br>
              <a:rPr lang="ar-IQ" dirty="0">
                <a:solidFill>
                  <a:srgbClr val="000000"/>
                </a:solidFill>
                <a:latin typeface="times new roman" panose="02020603050405020304" pitchFamily="18" charset="0"/>
              </a:rPr>
            </a:br>
            <a:r>
              <a:rPr lang="ar-IQ" dirty="0">
                <a:solidFill>
                  <a:srgbClr val="000000"/>
                </a:solidFill>
                <a:latin typeface="times new roman" panose="02020603050405020304" pitchFamily="18" charset="0"/>
              </a:rPr>
              <a:t/>
            </a:r>
            <a:br>
              <a:rPr lang="ar-IQ" dirty="0">
                <a:solidFill>
                  <a:srgbClr val="000000"/>
                </a:solidFill>
                <a:latin typeface="times new roman" panose="02020603050405020304" pitchFamily="18" charset="0"/>
              </a:rPr>
            </a:br>
            <a:r>
              <a:rPr lang="ar-IQ" dirty="0">
                <a:solidFill>
                  <a:srgbClr val="000000"/>
                </a:solidFill>
                <a:latin typeface="times new roman" panose="02020603050405020304" pitchFamily="18" charset="0"/>
              </a:rPr>
              <a:t>- وعلى المدى الطويل، قد تصبح الدولة معتمدةً أكثر من اللازم على نمو اقتصادي يقوده التصدير. وتحتاج في هذه الحالة إلى تشجيع سكانها على إنفاق مزيد من الأموال في السوق المحلية.</a:t>
            </a: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ArgaamPlus"/>
              </a:rPr>
              <a:t> </a:t>
            </a:r>
          </a:p>
          <a:p>
            <a:pPr marL="0" indent="0">
              <a:buNone/>
            </a:pPr>
            <a:r>
              <a:rPr lang="ar-IQ" dirty="0">
                <a:solidFill>
                  <a:srgbClr val="000000"/>
                </a:solidFill>
                <a:latin typeface="times new roman" panose="02020603050405020304" pitchFamily="18" charset="0"/>
              </a:rPr>
              <a:t>- ويوفر السوق المحلي الكبير حماية للدولة من تذبذبات أسعار الصرف، كما أنه يسمح لشركاتها بتطوير السلع والخدمات عن طريق استخدام سكانها كسوق لاختبار مدى جودة المنتجات.</a:t>
            </a: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ArgaamPlus"/>
              </a:rPr>
              <a:t> </a:t>
            </a:r>
          </a:p>
          <a:p>
            <a:pPr marL="0" indent="0">
              <a:buNone/>
            </a:pPr>
            <a:endParaRPr lang="ar-IQ" dirty="0"/>
          </a:p>
        </p:txBody>
      </p:sp>
    </p:spTree>
    <p:extLst>
      <p:ext uri="{BB962C8B-B14F-4D97-AF65-F5344CB8AC3E}">
        <p14:creationId xmlns:p14="http://schemas.microsoft.com/office/powerpoint/2010/main" val="1523560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477672"/>
            <a:ext cx="10820400" cy="5741013"/>
          </a:xfrm>
        </p:spPr>
        <p:txBody>
          <a:bodyPr>
            <a:normAutofit/>
          </a:bodyPr>
          <a:lstStyle/>
          <a:p>
            <a:pPr marL="0" indent="0">
              <a:buNone/>
            </a:pPr>
            <a:r>
              <a:rPr lang="ar-IQ" dirty="0" smtClean="0"/>
              <a:t>الحساب </a:t>
            </a:r>
            <a:r>
              <a:rPr lang="ar-IQ" dirty="0"/>
              <a:t>الجاري</a:t>
            </a:r>
          </a:p>
          <a:p>
            <a:pPr marL="0" indent="0">
              <a:buNone/>
            </a:pPr>
            <a:r>
              <a:rPr lang="ar-IQ" dirty="0"/>
              <a:t> </a:t>
            </a:r>
          </a:p>
          <a:p>
            <a:pPr marL="0" indent="0">
              <a:buNone/>
            </a:pPr>
            <a:endParaRPr lang="ar-IQ" dirty="0"/>
          </a:p>
          <a:p>
            <a:pPr marL="0" indent="0">
              <a:buNone/>
            </a:pPr>
            <a:r>
              <a:rPr lang="ar-IQ" dirty="0"/>
              <a:t>- ويقيس الحساب الجاري الميزان التجاري للدولة، بالإضافة إلى تأثير صافي الدخل والمدفوعات المباشرة.</a:t>
            </a:r>
          </a:p>
          <a:p>
            <a:pPr marL="0" indent="0">
              <a:buNone/>
            </a:pPr>
            <a:endParaRPr lang="ar-IQ" dirty="0"/>
          </a:p>
          <a:p>
            <a:pPr marL="0" indent="0">
              <a:buNone/>
            </a:pPr>
            <a:r>
              <a:rPr lang="ar-IQ" dirty="0"/>
              <a:t>- عندما توفر أنشطة سكان دولة ما دخلاً ومدخرات كافية لتمويل كل عمليات شرائهم، وأنشطة أعمالهم، والإنفاق الحكومي على البنية التحتية، فهذا يعني أن الحساب الجاري متوازن.</a:t>
            </a:r>
          </a:p>
          <a:p>
            <a:pPr marL="0" indent="0">
              <a:buNone/>
            </a:pPr>
            <a:r>
              <a:rPr lang="ar-IQ" dirty="0"/>
              <a:t> </a:t>
            </a:r>
          </a:p>
          <a:p>
            <a:pPr marL="0" indent="0">
              <a:buNone/>
            </a:pPr>
            <a:endParaRPr lang="ar-IQ" dirty="0"/>
          </a:p>
        </p:txBody>
      </p:sp>
    </p:spTree>
    <p:extLst>
      <p:ext uri="{BB962C8B-B14F-4D97-AF65-F5344CB8AC3E}">
        <p14:creationId xmlns:p14="http://schemas.microsoft.com/office/powerpoint/2010/main" val="488063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86604"/>
            <a:ext cx="10820400" cy="5932082"/>
          </a:xfrm>
        </p:spPr>
        <p:txBody>
          <a:bodyPr>
            <a:normAutofit fontScale="25000" lnSpcReduction="20000"/>
          </a:bodyPr>
          <a:lstStyle/>
          <a:p>
            <a:pPr marL="0" lvl="0" indent="0">
              <a:buNone/>
            </a:pPr>
            <a:r>
              <a:rPr lang="ar-IQ" sz="14400" dirty="0" smtClean="0">
                <a:solidFill>
                  <a:prstClr val="black"/>
                </a:solidFill>
              </a:rPr>
              <a:t>- </a:t>
            </a:r>
            <a:r>
              <a:rPr lang="ar-IQ" sz="14400" dirty="0">
                <a:solidFill>
                  <a:prstClr val="black"/>
                </a:solidFill>
              </a:rPr>
              <a:t>ويحدث عجز الحساب الجاري عندما ينفق سكان بلد ما على الواردات أكثر مما يدخرون، وتُقرض الدول الأخرى الدولة التي تعاني من عجز في حسابها الجاري</a:t>
            </a:r>
            <a:r>
              <a:rPr lang="ar-IQ" sz="14400" dirty="0" smtClean="0">
                <a:solidFill>
                  <a:prstClr val="black"/>
                </a:solidFill>
              </a:rPr>
              <a:t>.</a:t>
            </a:r>
            <a:endParaRPr lang="ar-IQ" sz="14400" dirty="0">
              <a:solidFill>
                <a:prstClr val="black"/>
              </a:solidFill>
            </a:endParaRPr>
          </a:p>
          <a:p>
            <a:pPr marL="0" lvl="0" indent="0">
              <a:buNone/>
            </a:pPr>
            <a:r>
              <a:rPr lang="ar-IQ" sz="14400" dirty="0">
                <a:solidFill>
                  <a:prstClr val="black"/>
                </a:solidFill>
              </a:rPr>
              <a:t>- وتسعى الدول الأخرى لتمويل عجز الدولة لأن شركاتها تستفيد من تصدير منتجاتها لها، على المدى القصير، يعد عجز الميزان التجاري صفقة مربحة للطرفين الدائن والمدين</a:t>
            </a:r>
            <a:r>
              <a:rPr lang="ar-IQ" sz="14400" dirty="0" smtClean="0">
                <a:solidFill>
                  <a:prstClr val="black"/>
                </a:solidFill>
              </a:rPr>
              <a:t>.</a:t>
            </a:r>
            <a:endParaRPr lang="ar-IQ" sz="14400" dirty="0">
              <a:solidFill>
                <a:prstClr val="black"/>
              </a:solidFill>
            </a:endParaRPr>
          </a:p>
          <a:p>
            <a:pPr marL="0" lvl="0" indent="0">
              <a:buNone/>
            </a:pPr>
            <a:r>
              <a:rPr lang="ar-IQ" sz="14400" dirty="0">
                <a:solidFill>
                  <a:prstClr val="black"/>
                </a:solidFill>
              </a:rPr>
              <a:t>- لكن إذا استمر عجز الحساب الجاري لفترة طويلة، قد يبطئ هذا النمو الاقتصادي للبلد، وستبدأ الدول المُقرِضة في التساؤل حول مدى جدوى العائد على استثماراتهم</a:t>
            </a:r>
            <a:r>
              <a:rPr lang="ar-IQ" sz="14400" dirty="0" smtClean="0">
                <a:solidFill>
                  <a:prstClr val="black"/>
                </a:solidFill>
              </a:rPr>
              <a:t>.</a:t>
            </a:r>
            <a:endParaRPr lang="ar-IQ" sz="14400" dirty="0">
              <a:solidFill>
                <a:prstClr val="black"/>
              </a:solidFill>
            </a:endParaRPr>
          </a:p>
          <a:p>
            <a:pPr marL="0" lvl="0" indent="0">
              <a:buNone/>
            </a:pPr>
            <a:r>
              <a:rPr lang="ar-IQ" sz="14400" dirty="0">
                <a:solidFill>
                  <a:prstClr val="black"/>
                </a:solidFill>
              </a:rPr>
              <a:t>- وإذا تراجع الطلب، قد تهبط أيضاً قيمة عملة الدولة المقترضة. ويؤدي هذا التراجع إلى ارتفاع معدلات التضخم بسبب ارتفاع أسعار السلع المستوردة.</a:t>
            </a:r>
          </a:p>
          <a:p>
            <a:pPr marL="0" lvl="0" indent="0">
              <a:buNone/>
            </a:pPr>
            <a:endParaRPr lang="ar-IQ" sz="14400" dirty="0">
              <a:solidFill>
                <a:prstClr val="black"/>
              </a:solidFill>
            </a:endParaRPr>
          </a:p>
          <a:p>
            <a:pPr marL="0" lvl="0" indent="0">
              <a:buNone/>
            </a:pPr>
            <a:r>
              <a:rPr lang="ar-IQ" sz="14400" dirty="0">
                <a:solidFill>
                  <a:prstClr val="black"/>
                </a:solidFill>
              </a:rPr>
              <a:t> </a:t>
            </a:r>
          </a:p>
          <a:p>
            <a:pPr marL="0" lvl="0" indent="0">
              <a:buNone/>
            </a:pPr>
            <a:endParaRPr lang="ar-IQ" sz="14400" dirty="0">
              <a:solidFill>
                <a:prstClr val="black"/>
              </a:solidFill>
            </a:endParaRPr>
          </a:p>
          <a:p>
            <a:pPr marL="0" lvl="0" indent="0">
              <a:buNone/>
            </a:pPr>
            <a:endParaRPr lang="ar-IQ" sz="14400" dirty="0"/>
          </a:p>
        </p:txBody>
      </p:sp>
    </p:spTree>
    <p:extLst>
      <p:ext uri="{BB962C8B-B14F-4D97-AF65-F5344CB8AC3E}">
        <p14:creationId xmlns:p14="http://schemas.microsoft.com/office/powerpoint/2010/main" val="74534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
            <a:ext cx="11914496" cy="6564573"/>
          </a:xfrm>
        </p:spPr>
        <p:txBody>
          <a:bodyPr>
            <a:normAutofit fontScale="25000" lnSpcReduction="20000"/>
          </a:bodyPr>
          <a:lstStyle/>
          <a:p>
            <a:pPr marL="0" lvl="0" indent="0">
              <a:lnSpc>
                <a:spcPct val="120000"/>
              </a:lnSpc>
              <a:buNone/>
            </a:pPr>
            <a:r>
              <a:rPr lang="ar-IQ" sz="3600" dirty="0">
                <a:solidFill>
                  <a:prstClr val="black"/>
                </a:solidFill>
              </a:rPr>
              <a:t>و</a:t>
            </a:r>
            <a:r>
              <a:rPr lang="ar-IQ" sz="8000" dirty="0">
                <a:solidFill>
                  <a:prstClr val="black"/>
                </a:solidFill>
              </a:rPr>
              <a:t>قد يؤدي هذا أيضاً إلى ارتفاع أسعار الفائدة، إذ سيتعين على الحكومة دفع عوائد أعلى على سنداتها، لحث الآخرين على إقراضها</a:t>
            </a:r>
            <a:r>
              <a:rPr lang="ar-IQ" sz="8000" dirty="0" smtClean="0">
                <a:solidFill>
                  <a:prstClr val="black"/>
                </a:solidFill>
              </a:rPr>
              <a:t>.</a:t>
            </a:r>
            <a:endParaRPr lang="ar-IQ" sz="8000" dirty="0">
              <a:solidFill>
                <a:prstClr val="black"/>
              </a:solidFill>
            </a:endParaRPr>
          </a:p>
          <a:p>
            <a:pPr marL="0" lvl="0" indent="0">
              <a:lnSpc>
                <a:spcPct val="120000"/>
              </a:lnSpc>
              <a:buNone/>
            </a:pPr>
            <a:r>
              <a:rPr lang="ar-IQ" sz="8000" dirty="0">
                <a:solidFill>
                  <a:prstClr val="black"/>
                </a:solidFill>
              </a:rPr>
              <a:t>- وصل عجز الحساب الجاري الأمريكي إلى مستوى قياسي مسجلاً 816 مليار دولار في عام 2006. وحذر مكتب الميزانية بالكونجرس من خطورة هذا العجز</a:t>
            </a:r>
            <a:r>
              <a:rPr lang="ar-IQ" sz="8000" dirty="0" smtClean="0">
                <a:solidFill>
                  <a:prstClr val="black"/>
                </a:solidFill>
              </a:rPr>
              <a:t>.</a:t>
            </a:r>
            <a:endParaRPr lang="ar-IQ" sz="8000" dirty="0">
              <a:solidFill>
                <a:prstClr val="black"/>
              </a:solidFill>
            </a:endParaRPr>
          </a:p>
          <a:p>
            <a:pPr marL="0" lvl="0" indent="0">
              <a:lnSpc>
                <a:spcPct val="120000"/>
              </a:lnSpc>
              <a:buNone/>
            </a:pPr>
            <a:r>
              <a:rPr lang="ar-IQ" sz="8000" dirty="0">
                <a:solidFill>
                  <a:prstClr val="black"/>
                </a:solidFill>
              </a:rPr>
              <a:t>- واقترح عدة حلول. أولها، أنه على الأمريكيين أن يقللوا الإنفاق باستخدام بطاقات الائتمان ويزيدوا من معدل ادخارهم، وهو من شأنه أن يمول نمو أنشطة الأعمال </a:t>
            </a:r>
            <a:r>
              <a:rPr lang="ar-IQ" sz="8000" dirty="0" smtClean="0">
                <a:solidFill>
                  <a:prstClr val="black"/>
                </a:solidFill>
              </a:rPr>
              <a:t>المحلية</a:t>
            </a:r>
            <a:endParaRPr lang="ar-IQ" sz="8000" dirty="0">
              <a:solidFill>
                <a:prstClr val="black"/>
              </a:solidFill>
            </a:endParaRPr>
          </a:p>
          <a:p>
            <a:pPr marL="0" lvl="0" indent="0">
              <a:lnSpc>
                <a:spcPct val="120000"/>
              </a:lnSpc>
              <a:buNone/>
            </a:pPr>
            <a:endParaRPr lang="ar-IQ" sz="8000" dirty="0">
              <a:solidFill>
                <a:prstClr val="black"/>
              </a:solidFill>
            </a:endParaRPr>
          </a:p>
          <a:p>
            <a:pPr marL="0" lvl="0" indent="0">
              <a:lnSpc>
                <a:spcPct val="120000"/>
              </a:lnSpc>
              <a:buNone/>
            </a:pPr>
            <a:r>
              <a:rPr lang="ar-IQ" sz="8000" dirty="0">
                <a:solidFill>
                  <a:prstClr val="black"/>
                </a:solidFill>
              </a:rPr>
              <a:t>- كما اقترح المكتب خفض الإنفاق على الصحة عبر خفض تكلفة الرعاية </a:t>
            </a:r>
            <a:r>
              <a:rPr lang="ar-IQ" sz="8000" dirty="0" smtClean="0">
                <a:solidFill>
                  <a:prstClr val="black"/>
                </a:solidFill>
              </a:rPr>
              <a:t>الصحية</a:t>
            </a:r>
            <a:endParaRPr lang="ar-IQ" sz="8000" dirty="0">
              <a:solidFill>
                <a:prstClr val="black"/>
              </a:solidFill>
            </a:endParaRPr>
          </a:p>
          <a:p>
            <a:pPr marL="0" lvl="0" indent="0">
              <a:lnSpc>
                <a:spcPct val="120000"/>
              </a:lnSpc>
              <a:buNone/>
            </a:pPr>
            <a:endParaRPr lang="ar-IQ" sz="8000" dirty="0">
              <a:solidFill>
                <a:prstClr val="black"/>
              </a:solidFill>
            </a:endParaRPr>
          </a:p>
          <a:p>
            <a:pPr marL="0" lvl="0" indent="0">
              <a:lnSpc>
                <a:spcPct val="120000"/>
              </a:lnSpc>
              <a:buNone/>
            </a:pPr>
            <a:r>
              <a:rPr lang="ar-IQ" sz="8000" dirty="0">
                <a:solidFill>
                  <a:prstClr val="black"/>
                </a:solidFill>
              </a:rPr>
              <a:t>- وإذا لم تنجح هذه الحلول في خفض العجز، قد يؤدي هذا إلى ارتفاع معدلات التضخم، وأسعار الفائدة</a:t>
            </a:r>
            <a:r>
              <a:rPr lang="ar-IQ" sz="8000" dirty="0" smtClean="0">
                <a:solidFill>
                  <a:prstClr val="black"/>
                </a:solidFill>
              </a:rPr>
              <a:t>.</a:t>
            </a:r>
            <a:endParaRPr lang="ar-IQ" sz="8000" dirty="0">
              <a:solidFill>
                <a:prstClr val="black"/>
              </a:solidFill>
            </a:endParaRPr>
          </a:p>
          <a:p>
            <a:pPr marL="0" lvl="0" indent="0">
              <a:lnSpc>
                <a:spcPct val="120000"/>
              </a:lnSpc>
              <a:buNone/>
            </a:pPr>
            <a:r>
              <a:rPr lang="ar-IQ" sz="8000" dirty="0">
                <a:solidFill>
                  <a:prstClr val="black"/>
                </a:solidFill>
              </a:rPr>
              <a:t>الحساب الجاري: الميزان التجاري</a:t>
            </a:r>
          </a:p>
          <a:p>
            <a:pPr marL="0" lvl="0" indent="0">
              <a:lnSpc>
                <a:spcPct val="120000"/>
              </a:lnSpc>
              <a:buNone/>
            </a:pPr>
            <a:endParaRPr lang="ar-IQ" sz="8000" dirty="0">
              <a:solidFill>
                <a:prstClr val="black"/>
              </a:solidFill>
            </a:endParaRPr>
          </a:p>
          <a:p>
            <a:pPr marL="0" lvl="0" indent="0">
              <a:lnSpc>
                <a:spcPct val="120000"/>
              </a:lnSpc>
              <a:buNone/>
            </a:pPr>
            <a:r>
              <a:rPr lang="ar-IQ" sz="8000" dirty="0">
                <a:solidFill>
                  <a:prstClr val="black"/>
                </a:solidFill>
              </a:rPr>
              <a:t>- يقيس الميزان التجاري صادرات وواردات كل دولة، ويعد هذا أكبر مكون في الحساب الجاري، والذي يعد بدوره أكبر مكون لميزان المدفوعات</a:t>
            </a:r>
            <a:r>
              <a:rPr lang="ar-IQ" sz="8000" dirty="0" smtClean="0">
                <a:solidFill>
                  <a:prstClr val="black"/>
                </a:solidFill>
              </a:rPr>
              <a:t>.</a:t>
            </a:r>
            <a:endParaRPr lang="ar-IQ" sz="8000" dirty="0">
              <a:solidFill>
                <a:prstClr val="black"/>
              </a:solidFill>
            </a:endParaRPr>
          </a:p>
          <a:p>
            <a:pPr marL="0" lvl="0" indent="0">
              <a:lnSpc>
                <a:spcPct val="120000"/>
              </a:lnSpc>
              <a:buNone/>
            </a:pPr>
            <a:r>
              <a:rPr lang="ar-IQ" sz="8000" dirty="0">
                <a:solidFill>
                  <a:prstClr val="black"/>
                </a:solidFill>
              </a:rPr>
              <a:t>- وتحاول معظم الدول تجنب حدوث عجز في ميزانها التجاري. لكنه يعد أمراً جيداً بالنسبة لأسواق الدول الناشئة، إذ يساعدها على النمو بوتيرة أسرع مقارنة بامتلاكها فائضاً في ميزانها التجاري</a:t>
            </a:r>
            <a:r>
              <a:rPr lang="ar-IQ" sz="3600" dirty="0">
                <a:solidFill>
                  <a:prstClr val="black"/>
                </a:solidFill>
              </a:rPr>
              <a:t>.</a:t>
            </a:r>
          </a:p>
          <a:p>
            <a:pPr marL="0" lvl="0" indent="0">
              <a:buNone/>
            </a:pPr>
            <a:endParaRPr lang="ar-IQ" sz="3600" dirty="0">
              <a:solidFill>
                <a:prstClr val="black"/>
              </a:solidFill>
            </a:endParaRPr>
          </a:p>
          <a:p>
            <a:pPr marL="0" indent="0">
              <a:buNone/>
            </a:pPr>
            <a:endParaRPr lang="ar-IQ" dirty="0"/>
          </a:p>
        </p:txBody>
      </p:sp>
    </p:spTree>
    <p:extLst>
      <p:ext uri="{BB962C8B-B14F-4D97-AF65-F5344CB8AC3E}">
        <p14:creationId xmlns:p14="http://schemas.microsoft.com/office/powerpoint/2010/main" val="625533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72956"/>
            <a:ext cx="10820400" cy="5945730"/>
          </a:xfrm>
        </p:spPr>
        <p:txBody>
          <a:bodyPr>
            <a:normAutofit fontScale="77500" lnSpcReduction="20000"/>
          </a:bodyPr>
          <a:lstStyle/>
          <a:p>
            <a:pPr marL="0" indent="0" algn="just">
              <a:buNone/>
            </a:pPr>
            <a:r>
              <a:rPr lang="ar-IQ" b="1" dirty="0">
                <a:solidFill>
                  <a:srgbClr val="000000"/>
                </a:solidFill>
                <a:latin typeface="times new roman" panose="02020603050405020304" pitchFamily="18" charset="0"/>
              </a:rPr>
              <a:t/>
            </a:r>
            <a:br>
              <a:rPr lang="ar-IQ" b="1" dirty="0">
                <a:solidFill>
                  <a:srgbClr val="000000"/>
                </a:solidFill>
                <a:latin typeface="times new roman" panose="02020603050405020304" pitchFamily="18" charset="0"/>
              </a:rPr>
            </a:br>
            <a:r>
              <a:rPr lang="ar-IQ" b="1" dirty="0">
                <a:solidFill>
                  <a:srgbClr val="000000"/>
                </a:solidFill>
                <a:latin typeface="times new roman" panose="02020603050405020304" pitchFamily="18" charset="0"/>
              </a:rPr>
              <a:t>تعريف العجز التجاري</a:t>
            </a:r>
            <a:endParaRPr lang="ar-IQ" dirty="0">
              <a:solidFill>
                <a:srgbClr val="000000"/>
              </a:solidFill>
              <a:latin typeface="ArgaamPlus"/>
            </a:endParaRPr>
          </a:p>
          <a:p>
            <a:pPr marL="0" indent="0" algn="just">
              <a:buNone/>
            </a:pPr>
            <a:r>
              <a:rPr lang="ar-IQ" dirty="0">
                <a:solidFill>
                  <a:srgbClr val="000000"/>
                </a:solidFill>
                <a:latin typeface="ArgaamPlus"/>
              </a:rPr>
              <a:t> </a:t>
            </a:r>
          </a:p>
          <a:p>
            <a:pPr marL="0" indent="0" algn="just">
              <a:buNone/>
            </a:pPr>
            <a:r>
              <a:rPr lang="ar-IQ" dirty="0">
                <a:solidFill>
                  <a:srgbClr val="000000"/>
                </a:solidFill>
                <a:latin typeface="times new roman" panose="02020603050405020304" pitchFamily="18" charset="0"/>
              </a:rPr>
              <a:t>- يحدث العجز التجاري عندما تستورد دولة ما سلعاً أكثر مما تصدره، والواردات هي أي سلع أو خدمات تُنتج في دولة أجنبية، حتى وإن كانت شركة محلية تُنتج هذه السلع في الخارج.</a:t>
            </a:r>
            <a:endParaRPr lang="ar-IQ" dirty="0">
              <a:solidFill>
                <a:srgbClr val="000000"/>
              </a:solidFill>
              <a:latin typeface="ArgaamPlus"/>
            </a:endParaRPr>
          </a:p>
          <a:p>
            <a:pPr marL="0" indent="0" algn="just">
              <a:buNone/>
            </a:pPr>
            <a:r>
              <a:rPr lang="ar-IQ" dirty="0">
                <a:solidFill>
                  <a:srgbClr val="000000"/>
                </a:solidFill>
                <a:latin typeface="ArgaamPlus"/>
              </a:rPr>
              <a:t> </a:t>
            </a:r>
          </a:p>
          <a:p>
            <a:pPr marL="0" indent="0" algn="just">
              <a:buNone/>
            </a:pPr>
            <a:r>
              <a:rPr lang="ar-IQ" dirty="0">
                <a:solidFill>
                  <a:srgbClr val="000000"/>
                </a:solidFill>
                <a:latin typeface="times new roman" panose="02020603050405020304" pitchFamily="18" charset="0"/>
              </a:rPr>
              <a:t>- لذا يحدث العجز التجاري حتى في حالة بيع جميع الواردات وإرسال أرباحها إلى الشركة المحلية، ومع ارتفاع عدد الشركات المتعددة الجنسيات ونظام تعهيد الوظائف، بات العجز التجاري لكثير من الدول يرتفع بوتيرة مستمرة.</a:t>
            </a:r>
            <a:endParaRPr lang="ar-IQ" dirty="0">
              <a:solidFill>
                <a:srgbClr val="000000"/>
              </a:solidFill>
              <a:latin typeface="ArgaamPlus"/>
            </a:endParaRPr>
          </a:p>
          <a:p>
            <a:pPr marL="0" indent="0" algn="just">
              <a:buNone/>
            </a:pPr>
            <a:r>
              <a:rPr lang="ar-IQ" dirty="0">
                <a:solidFill>
                  <a:srgbClr val="000000"/>
                </a:solidFill>
                <a:latin typeface="ArgaamPlus"/>
              </a:rPr>
              <a:t> </a:t>
            </a:r>
          </a:p>
          <a:p>
            <a:pPr marL="0" indent="0" algn="just">
              <a:buNone/>
            </a:pPr>
            <a:r>
              <a:rPr lang="ar-IQ" dirty="0">
                <a:solidFill>
                  <a:srgbClr val="000000"/>
                </a:solidFill>
                <a:latin typeface="times new roman" panose="02020603050405020304" pitchFamily="18" charset="0"/>
              </a:rPr>
              <a:t>- في 2020، تغلبت الولايات المتحدة على 20 دولة عبر تسجيلها أعلى عجزاً في الميزان التجاري، والذي وصل إلى 975.91 مليار دولار.</a:t>
            </a:r>
            <a:endParaRPr lang="ar-IQ" dirty="0">
              <a:solidFill>
                <a:srgbClr val="000000"/>
              </a:solidFill>
              <a:latin typeface="ArgaamPlus"/>
            </a:endParaRPr>
          </a:p>
          <a:p>
            <a:pPr marL="0" indent="0" algn="just">
              <a:buNone/>
            </a:pP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times new roman" panose="02020603050405020304" pitchFamily="18" charset="0"/>
              </a:rPr>
              <a:t>- ومن أبرز العوامل التي تؤدي إلى زيادة العجز التجاري الأمريكي هي اعتمادها على النفط الأجنبي، وزيادة استهلاكها للواردات، وزيادة عدد الشركات الأمريكية متعددة الجنسيات، وزيادة اعتمادها على تعهيد الوظائف.</a:t>
            </a:r>
            <a:endParaRPr lang="ar-IQ" dirty="0">
              <a:solidFill>
                <a:srgbClr val="000000"/>
              </a:solidFill>
              <a:latin typeface="ArgaamPlus"/>
            </a:endParaRPr>
          </a:p>
          <a:p>
            <a:pPr marL="0" indent="0" algn="just">
              <a:buNone/>
            </a:pPr>
            <a:r>
              <a:rPr lang="ar-IQ" dirty="0">
                <a:solidFill>
                  <a:srgbClr val="000000"/>
                </a:solidFill>
                <a:latin typeface="ArgaamPlus"/>
              </a:rPr>
              <a:t> </a:t>
            </a:r>
          </a:p>
          <a:p>
            <a:pPr marL="0" indent="0" algn="just">
              <a:buNone/>
            </a:pPr>
            <a:r>
              <a:rPr lang="ar-IQ" b="1" dirty="0">
                <a:solidFill>
                  <a:srgbClr val="000000"/>
                </a:solidFill>
                <a:latin typeface="times new roman" panose="02020603050405020304" pitchFamily="18" charset="0"/>
              </a:rPr>
              <a:t>الحساب المالي</a:t>
            </a:r>
            <a:endParaRPr lang="ar-IQ" dirty="0">
              <a:solidFill>
                <a:srgbClr val="000000"/>
              </a:solidFill>
              <a:latin typeface="ArgaamPlus"/>
            </a:endParaRPr>
          </a:p>
          <a:p>
            <a:pPr marL="0" indent="0" algn="just">
              <a:buNone/>
            </a:pPr>
            <a:r>
              <a:rPr lang="ar-IQ" dirty="0">
                <a:solidFill>
                  <a:srgbClr val="000000"/>
                </a:solidFill>
                <a:latin typeface="ArgaamPlus"/>
              </a:rPr>
              <a:t> </a:t>
            </a:r>
          </a:p>
          <a:p>
            <a:pPr marL="0" indent="0" algn="just">
              <a:buNone/>
            </a:pPr>
            <a:r>
              <a:rPr lang="ar-IQ" dirty="0">
                <a:solidFill>
                  <a:srgbClr val="000000"/>
                </a:solidFill>
                <a:latin typeface="times new roman" panose="02020603050405020304" pitchFamily="18" charset="0"/>
              </a:rPr>
              <a:t>- ويقيس الحساب المالي التغيّر في الملكية المحلية للأصول الأجنبية والملكية الأجنبية للأصول المحلية.</a:t>
            </a:r>
            <a:endParaRPr lang="ar-IQ" dirty="0">
              <a:solidFill>
                <a:srgbClr val="000000"/>
              </a:solidFill>
              <a:latin typeface="ArgaamPlus"/>
            </a:endParaRPr>
          </a:p>
          <a:p>
            <a:pPr marL="0" indent="0" algn="just">
              <a:buNone/>
            </a:pP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times new roman" panose="02020603050405020304" pitchFamily="18" charset="0"/>
              </a:rPr>
              <a:t>- فإذا زادت الملكية الأجنبية أكثر من الملكية المحلية، فهذا يخلق عجزاً في الحساب المالي.</a:t>
            </a:r>
            <a:endParaRPr lang="ar-IQ" dirty="0">
              <a:solidFill>
                <a:srgbClr val="000000"/>
              </a:solidFill>
              <a:latin typeface="ArgaamPlus"/>
            </a:endParaRPr>
          </a:p>
          <a:p>
            <a:pPr marL="0" indent="0" algn="just">
              <a:buNone/>
            </a:pP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times new roman" panose="02020603050405020304" pitchFamily="18" charset="0"/>
              </a:rPr>
              <a:t>- وتعني هذه الزيادة أن الدولة تبيع أصولها، مثل الذهب، والسلع، وأسهم الشركات، بوتيرة أسرع من استحواذها على أصول أجنبية.</a:t>
            </a:r>
            <a:endParaRPr lang="ar-IQ" dirty="0">
              <a:solidFill>
                <a:srgbClr val="000000"/>
              </a:solidFill>
              <a:latin typeface="ArgaamPlus"/>
            </a:endParaRPr>
          </a:p>
          <a:p>
            <a:pPr marL="0" indent="0">
              <a:buNone/>
            </a:pPr>
            <a:endParaRPr lang="ar-IQ" dirty="0"/>
          </a:p>
        </p:txBody>
      </p:sp>
    </p:spTree>
    <p:extLst>
      <p:ext uri="{BB962C8B-B14F-4D97-AF65-F5344CB8AC3E}">
        <p14:creationId xmlns:p14="http://schemas.microsoft.com/office/powerpoint/2010/main" val="3345592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ar-IQ" b="1" dirty="0">
                <a:solidFill>
                  <a:srgbClr val="000000"/>
                </a:solidFill>
                <a:latin typeface="times new roman" panose="02020603050405020304" pitchFamily="18" charset="0"/>
              </a:rPr>
              <a:t>حساب رأس المال</a:t>
            </a:r>
            <a:endParaRPr lang="ar-IQ" dirty="0">
              <a:solidFill>
                <a:srgbClr val="000000"/>
              </a:solidFill>
              <a:latin typeface="ArgaamPlus"/>
            </a:endParaRPr>
          </a:p>
          <a:p>
            <a:pPr marL="0" indent="0" algn="just">
              <a:buNone/>
            </a:pPr>
            <a:r>
              <a:rPr lang="ar-IQ" dirty="0">
                <a:solidFill>
                  <a:srgbClr val="000000"/>
                </a:solidFill>
                <a:latin typeface="ArgaamPlus"/>
              </a:rPr>
              <a:t> </a:t>
            </a:r>
          </a:p>
          <a:p>
            <a:pPr marL="0" indent="0" algn="just">
              <a:buNone/>
            </a:pPr>
            <a:r>
              <a:rPr lang="ar-IQ" dirty="0">
                <a:solidFill>
                  <a:srgbClr val="000000"/>
                </a:solidFill>
                <a:latin typeface="times new roman" panose="02020603050405020304" pitchFamily="18" charset="0"/>
              </a:rPr>
              <a:t>- يقيس حساب رأس المال المعاملات المالية التي لا تؤثر على دخل الدولة، أو إنتاجها، أو مدخراتها.</a:t>
            </a:r>
            <a:endParaRPr lang="ar-IQ" dirty="0">
              <a:solidFill>
                <a:srgbClr val="000000"/>
              </a:solidFill>
              <a:latin typeface="ArgaamPlus"/>
            </a:endParaRPr>
          </a:p>
          <a:p>
            <a:pPr marL="0" indent="0" algn="just">
              <a:buNone/>
            </a:pPr>
            <a:r>
              <a:rPr lang="ar-IQ" dirty="0">
                <a:solidFill>
                  <a:srgbClr val="000000"/>
                </a:solidFill>
                <a:latin typeface="ArgaamPlus"/>
              </a:rPr>
              <a:t/>
            </a:r>
            <a:br>
              <a:rPr lang="ar-IQ" dirty="0">
                <a:solidFill>
                  <a:srgbClr val="000000"/>
                </a:solidFill>
                <a:latin typeface="ArgaamPlus"/>
              </a:rPr>
            </a:br>
            <a:r>
              <a:rPr lang="ar-IQ" dirty="0">
                <a:solidFill>
                  <a:srgbClr val="000000"/>
                </a:solidFill>
                <a:latin typeface="times new roman" panose="02020603050405020304" pitchFamily="18" charset="0"/>
              </a:rPr>
              <a:t>- على سبيل المثال، يسجل هذا التحويلات الدولية المتعلقة بحقوق الحفر، والعلامات التجارية، وحقوق الملكية الفكرية. ويعد حساب رأس المال أصغر مكونات ميزان المدفوعات.</a:t>
            </a:r>
            <a:endParaRPr lang="ar-IQ" dirty="0">
              <a:solidFill>
                <a:srgbClr val="000000"/>
              </a:solidFill>
              <a:latin typeface="ArgaamPlus"/>
            </a:endParaRPr>
          </a:p>
          <a:p>
            <a:pPr marL="0" indent="0">
              <a:buNone/>
            </a:pPr>
            <a:endParaRPr lang="ar-IQ" dirty="0"/>
          </a:p>
        </p:txBody>
      </p:sp>
    </p:spTree>
    <p:extLst>
      <p:ext uri="{BB962C8B-B14F-4D97-AF65-F5344CB8AC3E}">
        <p14:creationId xmlns:p14="http://schemas.microsoft.com/office/powerpoint/2010/main" val="611718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2115403" y="2442949"/>
            <a:ext cx="3621433" cy="646331"/>
          </a:xfrm>
          <a:prstGeom prst="rect">
            <a:avLst/>
          </a:prstGeom>
          <a:solidFill>
            <a:schemeClr val="bg1"/>
          </a:solidFill>
        </p:spPr>
        <p:txBody>
          <a:bodyPr wrap="square" rtlCol="1">
            <a:spAutoFit/>
          </a:bodyPr>
          <a:lstStyle/>
          <a:p>
            <a:pPr algn="ctr" rtl="1"/>
            <a:r>
              <a:rPr lang="ar-IQ" sz="3600" b="1" dirty="0" smtClean="0">
                <a:latin typeface="Aldhabi" panose="01000000000000000000" pitchFamily="2" charset="-78"/>
                <a:cs typeface="Aldhabi" panose="01000000000000000000" pitchFamily="2" charset="-78"/>
              </a:rPr>
              <a:t>الى اللقاء في المحاضرة القادمة</a:t>
            </a:r>
            <a:endParaRPr lang="ar-IQ" sz="3600" b="1" dirty="0">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7586526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33</TotalTime>
  <Words>951</Words>
  <Application>Microsoft Office PowerPoint</Application>
  <PresentationFormat>Widescreen</PresentationFormat>
  <Paragraphs>60</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Aldhabi</vt:lpstr>
      <vt:lpstr>ArgaamPlus</vt:lpstr>
      <vt:lpstr>Arial</vt:lpstr>
      <vt:lpstr>Century Gothic</vt:lpstr>
      <vt:lpstr>times new roman</vt:lpstr>
      <vt:lpstr>times new roman</vt:lpstr>
      <vt:lpstr>Vapor Trail</vt:lpstr>
      <vt:lpstr>ميزان المدفوعات</vt:lpstr>
      <vt:lpstr>المقدمة</vt:lpstr>
      <vt:lpstr>ما معنى ميزان المدفوعات؟</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التجارة الخارجية</dc:title>
  <dc:creator>Maher</dc:creator>
  <cp:lastModifiedBy>Maher</cp:lastModifiedBy>
  <cp:revision>3</cp:revision>
  <dcterms:created xsi:type="dcterms:W3CDTF">2023-03-03T19:25:08Z</dcterms:created>
  <dcterms:modified xsi:type="dcterms:W3CDTF">2023-03-03T19:58:10Z</dcterms:modified>
</cp:coreProperties>
</file>