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66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smtClean="0"/>
              <a:t>3/3/2023</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248087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3/3/2023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048375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smtClean="0"/>
              <a:pPr/>
              <a:t>3/3/2023</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2679374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1" name="Picture 10"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smtClean="0"/>
              <a:pPr/>
              <a:t>3/3/2023</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6183018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smtClean="0"/>
              <a:pPr/>
              <a:t>3/3/2023</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4158052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t>3/3/2023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767570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t>3/3/2023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842083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7505203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smtClean="0"/>
              <a:pPr/>
              <a:t>3/3/2023</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6797271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8400561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smtClean="0"/>
              <a:pPr/>
              <a:t>3/3/2023</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356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3/3/2023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302117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3/3/2023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5883190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3/3/2023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4073786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3/3/2023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3026544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smtClean="0"/>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3/3/2023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6878276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3/3/2023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0460821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2-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smtClean="0"/>
              <a:pPr/>
              <a:t>3/3/2023</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97600657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 id="2147483686" r:id="rId17"/>
  </p:sldLayoutIdLst>
  <p:txStyles>
    <p:titleStyle>
      <a:lvl1pPr algn="r" defTabSz="914400" rtl="1"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ar-IQ" sz="8000" dirty="0" smtClean="0">
                <a:solidFill>
                  <a:schemeClr val="accent6">
                    <a:lumMod val="60000"/>
                    <a:lumOff val="40000"/>
                  </a:schemeClr>
                </a:solidFill>
                <a:latin typeface="Aldhabi" panose="01000000000000000000" pitchFamily="2" charset="-78"/>
                <a:cs typeface="Aldhabi" panose="01000000000000000000" pitchFamily="2" charset="-78"/>
              </a:rPr>
              <a:t>التجارة الخارجية </a:t>
            </a:r>
            <a:endParaRPr lang="ar-IQ" sz="8000" dirty="0">
              <a:solidFill>
                <a:schemeClr val="accent6">
                  <a:lumMod val="60000"/>
                  <a:lumOff val="40000"/>
                </a:schemeClr>
              </a:solidFill>
              <a:latin typeface="Aldhabi" panose="01000000000000000000" pitchFamily="2" charset="-78"/>
              <a:cs typeface="Aldhabi" panose="01000000000000000000" pitchFamily="2" charset="-78"/>
            </a:endParaRPr>
          </a:p>
        </p:txBody>
      </p:sp>
      <p:sp>
        <p:nvSpPr>
          <p:cNvPr id="3" name="Subtitle 2"/>
          <p:cNvSpPr>
            <a:spLocks noGrp="1"/>
          </p:cNvSpPr>
          <p:nvPr>
            <p:ph type="subTitle" idx="1"/>
          </p:nvPr>
        </p:nvSpPr>
        <p:spPr/>
        <p:txBody>
          <a:bodyPr>
            <a:normAutofit/>
          </a:bodyPr>
          <a:lstStyle/>
          <a:p>
            <a:pPr algn="ctr"/>
            <a:r>
              <a:rPr lang="ar-IQ" sz="2800" dirty="0" smtClean="0">
                <a:solidFill>
                  <a:schemeClr val="accent2">
                    <a:lumMod val="60000"/>
                    <a:lumOff val="40000"/>
                  </a:schemeClr>
                </a:solidFill>
              </a:rPr>
              <a:t>أ.م.د. مها عبد الستار السامرائي </a:t>
            </a:r>
            <a:endParaRPr lang="ar-IQ" sz="2800" dirty="0">
              <a:solidFill>
                <a:schemeClr val="accent2">
                  <a:lumMod val="60000"/>
                  <a:lumOff val="40000"/>
                </a:schemeClr>
              </a:solidFill>
            </a:endParaRPr>
          </a:p>
        </p:txBody>
      </p:sp>
      <p:sp>
        <p:nvSpPr>
          <p:cNvPr id="4" name="TextBox 3"/>
          <p:cNvSpPr txBox="1"/>
          <p:nvPr/>
        </p:nvSpPr>
        <p:spPr>
          <a:xfrm rot="19613444">
            <a:off x="559558" y="3245631"/>
            <a:ext cx="4094328" cy="769441"/>
          </a:xfrm>
          <a:prstGeom prst="rect">
            <a:avLst/>
          </a:prstGeom>
          <a:noFill/>
        </p:spPr>
        <p:txBody>
          <a:bodyPr wrap="square" rtlCol="1">
            <a:spAutoFit/>
          </a:bodyPr>
          <a:lstStyle/>
          <a:p>
            <a:pPr algn="ctr" rtl="1"/>
            <a:r>
              <a:rPr lang="ar-IQ" sz="4400" dirty="0" smtClean="0">
                <a:solidFill>
                  <a:schemeClr val="accent3">
                    <a:lumMod val="60000"/>
                    <a:lumOff val="40000"/>
                  </a:schemeClr>
                </a:solidFill>
                <a:latin typeface="Aldhabi" panose="01000000000000000000" pitchFamily="2" charset="-78"/>
                <a:cs typeface="Aldhabi" panose="01000000000000000000" pitchFamily="2" charset="-78"/>
              </a:rPr>
              <a:t>المحاضرة الخامسة عشر</a:t>
            </a:r>
            <a:endParaRPr lang="ar-IQ" sz="4400" dirty="0">
              <a:solidFill>
                <a:schemeClr val="accent3">
                  <a:lumMod val="60000"/>
                  <a:lumOff val="40000"/>
                </a:schemeClr>
              </a:solidFill>
              <a:latin typeface="Aldhabi" panose="01000000000000000000" pitchFamily="2" charset="-78"/>
              <a:cs typeface="Aldhabi" panose="01000000000000000000" pitchFamily="2" charset="-78"/>
            </a:endParaRPr>
          </a:p>
        </p:txBody>
      </p:sp>
    </p:spTree>
    <p:extLst>
      <p:ext uri="{BB962C8B-B14F-4D97-AF65-F5344CB8AC3E}">
        <p14:creationId xmlns:p14="http://schemas.microsoft.com/office/powerpoint/2010/main" val="35725057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436728"/>
            <a:ext cx="10820400" cy="5781957"/>
          </a:xfrm>
        </p:spPr>
        <p:txBody>
          <a:bodyPr>
            <a:normAutofit/>
          </a:bodyPr>
          <a:lstStyle/>
          <a:p>
            <a:pPr marL="0" indent="0" algn="just" fontAlgn="base">
              <a:buNone/>
            </a:pPr>
            <a:r>
              <a:rPr lang="ar-IQ" sz="4000" dirty="0">
                <a:solidFill>
                  <a:srgbClr val="000000"/>
                </a:solidFill>
                <a:latin typeface="Open Sans" panose="020B0606030504020204" pitchFamily="34" charset="0"/>
              </a:rPr>
              <a:t> يركز موضوع البحث على القاء الضوء على الاختلالات الهيكلية لغرض معالجتها في الاقتصاد العراقي والذي يعاني من تدهور ملحوظ في بنية قطاعاته الاقتصادية نتيجة ضعف التنويع الاقتصادي للبلد وزيادة درجة الانكشاف الاقتصادي ،فضلاً  عن سيطرة النفط على التجارة الخارجية في جانب الصادرات اي بمعنى الاقتصاد احادي الجانب . وان هذا  الانخفاض الكبير في درجة  التنويع الاقتصادي خلق تأثيرات سلبية على مجمل مكونات هيكل الاقتصاد العراقي ، ومن ثم ندرة المنتجات السلعية المحلية وضعف السوق المحلي في تلبية الطلب الداخلي ، </a:t>
            </a:r>
            <a:endParaRPr lang="ar-IQ" sz="4000" dirty="0"/>
          </a:p>
        </p:txBody>
      </p:sp>
    </p:spTree>
    <p:extLst>
      <p:ext uri="{BB962C8B-B14F-4D97-AF65-F5344CB8AC3E}">
        <p14:creationId xmlns:p14="http://schemas.microsoft.com/office/powerpoint/2010/main" val="22988927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464024"/>
            <a:ext cx="10820400" cy="5754661"/>
          </a:xfrm>
        </p:spPr>
        <p:txBody>
          <a:bodyPr>
            <a:normAutofit fontScale="92500"/>
          </a:bodyPr>
          <a:lstStyle/>
          <a:p>
            <a:pPr marL="0" lvl="0" indent="0" algn="just" fontAlgn="base">
              <a:lnSpc>
                <a:spcPct val="250000"/>
              </a:lnSpc>
              <a:buNone/>
            </a:pPr>
            <a:r>
              <a:rPr lang="ar-IQ" sz="2800" dirty="0">
                <a:solidFill>
                  <a:srgbClr val="000000"/>
                </a:solidFill>
                <a:latin typeface="Open Sans" panose="020B0606030504020204" pitchFamily="34" charset="0"/>
              </a:rPr>
              <a:t>مما يؤدي الى فتح الأبواب امام الأسواق الخارجية معتمدة على تمويل حركة الواردات نسبة الى ما توفره صادرات النفط من إيرادات مالية ، مما يؤثر سلباً على الميزان التجاري للدولة ، كما ان من أسباب الاختلالات الهيكلية هي عدم وجود تنسيق بين السياسات الاقتصادية وتخلف الإدارة وانتشار الفساد المالي والإداري فضلا عن الاعتماد على قطاع النفط واهمال بقية القطاعات واستيراد من الخارج لسد الحاجة المحلية نتيجة عدم قدرة الجهاز الإنتاجي على تلبية المتطلبات الافراد.</a:t>
            </a:r>
          </a:p>
          <a:p>
            <a:pPr marL="0" lvl="0" indent="0" algn="just" fontAlgn="base">
              <a:buNone/>
            </a:pPr>
            <a:r>
              <a:rPr lang="ar-IQ" sz="2000" dirty="0">
                <a:solidFill>
                  <a:srgbClr val="000000"/>
                </a:solidFill>
                <a:latin typeface="Open Sans" panose="020B0606030504020204" pitchFamily="34" charset="0"/>
              </a:rPr>
              <a:t>     </a:t>
            </a:r>
            <a:endParaRPr lang="ar-IQ" dirty="0"/>
          </a:p>
        </p:txBody>
      </p:sp>
    </p:spTree>
    <p:extLst>
      <p:ext uri="{BB962C8B-B14F-4D97-AF65-F5344CB8AC3E}">
        <p14:creationId xmlns:p14="http://schemas.microsoft.com/office/powerpoint/2010/main" val="35239760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105470"/>
            <a:ext cx="10820400" cy="5113216"/>
          </a:xfrm>
        </p:spPr>
        <p:txBody>
          <a:bodyPr/>
          <a:lstStyle/>
          <a:p>
            <a:pPr marL="0" lvl="0" indent="0" algn="just" fontAlgn="base">
              <a:buNone/>
            </a:pPr>
            <a:r>
              <a:rPr lang="ar-IQ" sz="3200" dirty="0">
                <a:solidFill>
                  <a:srgbClr val="000000"/>
                </a:solidFill>
                <a:latin typeface="Open Sans" panose="020B0606030504020204" pitchFamily="34" charset="0"/>
              </a:rPr>
              <a:t>  في ضوء ذلك تم التوصل الى ضعف سياسات اصلاح التجارة الخارجية في تصحيح الاختلالات الهيكلية خلال مدة الدراسة نتيجة المشاكل التي يعاني منها الاقتصاد العراقي كتوقف شبه كامل لتنويع الصادرات اي توقف عجلة الإنتاج وتحريك الدورة الاقتصادية فضلا عن ضعف السياسات الداعمة للإنتاج الوطني ، اذ انها تمثل وسيلة لتحقيق متطلبات التنمية .</a:t>
            </a:r>
          </a:p>
          <a:p>
            <a:pPr marL="0" lvl="0" indent="0" algn="just" fontAlgn="base">
              <a:buNone/>
            </a:pPr>
            <a:r>
              <a:rPr lang="ar-IQ" sz="2000" dirty="0" smtClean="0">
                <a:solidFill>
                  <a:srgbClr val="000000"/>
                </a:solidFill>
                <a:latin typeface="Open Sans" panose="020B0606030504020204" pitchFamily="34" charset="0"/>
              </a:rPr>
              <a:t>.</a:t>
            </a:r>
            <a:endParaRPr lang="ar-IQ" sz="2000" dirty="0">
              <a:solidFill>
                <a:srgbClr val="000000"/>
              </a:solidFill>
              <a:latin typeface="Open Sans" panose="020B0606030504020204" pitchFamily="34" charset="0"/>
            </a:endParaRPr>
          </a:p>
          <a:p>
            <a:pPr marL="0" indent="0">
              <a:buNone/>
            </a:pPr>
            <a:endParaRPr lang="ar-IQ" dirty="0"/>
          </a:p>
        </p:txBody>
      </p:sp>
    </p:spTree>
    <p:extLst>
      <p:ext uri="{BB962C8B-B14F-4D97-AF65-F5344CB8AC3E}">
        <p14:creationId xmlns:p14="http://schemas.microsoft.com/office/powerpoint/2010/main" val="14557377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310186"/>
            <a:ext cx="10820400" cy="4908500"/>
          </a:xfrm>
        </p:spPr>
        <p:txBody>
          <a:bodyPr>
            <a:normAutofit/>
          </a:bodyPr>
          <a:lstStyle/>
          <a:p>
            <a:pPr marL="0" indent="0">
              <a:lnSpc>
                <a:spcPct val="200000"/>
              </a:lnSpc>
              <a:buNone/>
            </a:pPr>
            <a:r>
              <a:rPr lang="ar-IQ" sz="2800" dirty="0">
                <a:solidFill>
                  <a:srgbClr val="000000"/>
                </a:solidFill>
                <a:latin typeface="Open Sans" panose="020B0606030504020204" pitchFamily="34" charset="0"/>
              </a:rPr>
              <a:t>وعلى ذلك الأساس من الضرورة إعادة هيكلية التجارة الخارجية وذلك تقليل الاعتماد على قطاع النفط وتنويع الصادرات وتفعيل القطاعات الاقتصادية وتقليل الاستيرادات من خلال تفعيل القطاع الصناعي والعمل على زيادة الإنتاج المحلي وتنشيط القطاع الزراعي لزيادة الإنتاج وتلبية المتطلبات وهذا بدوره يساعد على تقليل التباين في دور التجارة الخارجية</a:t>
            </a:r>
            <a:endParaRPr lang="ar-IQ" sz="2800" dirty="0"/>
          </a:p>
        </p:txBody>
      </p:sp>
    </p:spTree>
    <p:extLst>
      <p:ext uri="{BB962C8B-B14F-4D97-AF65-F5344CB8AC3E}">
        <p14:creationId xmlns:p14="http://schemas.microsoft.com/office/powerpoint/2010/main" val="38777540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2115403" y="2442949"/>
            <a:ext cx="3621433" cy="646331"/>
          </a:xfrm>
          <a:prstGeom prst="rect">
            <a:avLst/>
          </a:prstGeom>
          <a:solidFill>
            <a:schemeClr val="bg1"/>
          </a:solidFill>
        </p:spPr>
        <p:txBody>
          <a:bodyPr wrap="square" rtlCol="1">
            <a:spAutoFit/>
          </a:bodyPr>
          <a:lstStyle/>
          <a:p>
            <a:pPr algn="ctr" rtl="1"/>
            <a:r>
              <a:rPr lang="ar-IQ" sz="3600" b="1" dirty="0" smtClean="0">
                <a:latin typeface="Aldhabi" panose="01000000000000000000" pitchFamily="2" charset="-78"/>
                <a:cs typeface="Aldhabi" panose="01000000000000000000" pitchFamily="2" charset="-78"/>
              </a:rPr>
              <a:t>الى اللقاء في المحاضرة القادمة</a:t>
            </a:r>
            <a:endParaRPr lang="ar-IQ" sz="3600" b="1" dirty="0">
              <a:latin typeface="Aldhabi" panose="01000000000000000000" pitchFamily="2" charset="-78"/>
              <a:cs typeface="Aldhabi" panose="01000000000000000000" pitchFamily="2" charset="-78"/>
            </a:endParaRPr>
          </a:p>
        </p:txBody>
      </p:sp>
    </p:spTree>
    <p:extLst>
      <p:ext uri="{BB962C8B-B14F-4D97-AF65-F5344CB8AC3E}">
        <p14:creationId xmlns:p14="http://schemas.microsoft.com/office/powerpoint/2010/main" val="375865264"/>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E5224E"/>
      </a:accent1>
      <a:accent2>
        <a:srgbClr val="9D074E"/>
      </a:accent2>
      <a:accent3>
        <a:srgbClr val="7F2294"/>
      </a:accent3>
      <a:accent4>
        <a:srgbClr val="8D65EA"/>
      </a:accent4>
      <a:accent5>
        <a:srgbClr val="588FE2"/>
      </a:accent5>
      <a:accent6>
        <a:srgbClr val="127CA4"/>
      </a:accent6>
      <a:hlink>
        <a:srgbClr val="FB4AB6"/>
      </a:hlink>
      <a:folHlink>
        <a:srgbClr val="F98FE9"/>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6DB8EB18-3657-4051-A897-2ED38832359E}"/>
    </a:ext>
  </a:extLst>
</a:theme>
</file>

<file path=docProps/app.xml><?xml version="1.0" encoding="utf-8"?>
<Properties xmlns="http://schemas.openxmlformats.org/officeDocument/2006/extended-properties" xmlns:vt="http://schemas.openxmlformats.org/officeDocument/2006/docPropsVTypes">
  <Template>Vapor Trail</Template>
  <TotalTime>7</TotalTime>
  <Words>289</Words>
  <Application>Microsoft Office PowerPoint</Application>
  <PresentationFormat>Widescreen</PresentationFormat>
  <Paragraphs>10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Aldhabi</vt:lpstr>
      <vt:lpstr>Arial</vt:lpstr>
      <vt:lpstr>Century Gothic</vt:lpstr>
      <vt:lpstr>Open Sans</vt:lpstr>
      <vt:lpstr>Vapor Trail</vt:lpstr>
      <vt:lpstr>التجارة الخارجية </vt:lpstr>
      <vt:lpstr>PowerPoint Presentation</vt:lpstr>
      <vt:lpstr>PowerPoint Presentation</vt:lpstr>
      <vt:lpstr>PowerPoint Presentation</vt:lpstr>
      <vt:lpstr>PowerPoint Presentation</vt:lpstr>
      <vt:lpstr>PowerPoint Presentation</vt:lpstr>
    </vt:vector>
  </TitlesOfParts>
  <Company>SACC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التجارة الخارجية </dc:title>
  <dc:creator>Maher</dc:creator>
  <cp:lastModifiedBy>Maher</cp:lastModifiedBy>
  <cp:revision>1</cp:revision>
  <dcterms:created xsi:type="dcterms:W3CDTF">2023-03-03T19:25:08Z</dcterms:created>
  <dcterms:modified xsi:type="dcterms:W3CDTF">2023-03-03T19:32:20Z</dcterms:modified>
</cp:coreProperties>
</file>