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0" d="100"/>
          <a:sy n="70" d="100"/>
        </p:scale>
        <p:origin x="57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9322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269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5237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41299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7430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3228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0098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54291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218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8018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383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296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7991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2620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8053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7041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8535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3861087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7200" dirty="0" smtClean="0">
                <a:solidFill>
                  <a:schemeClr val="accent6">
                    <a:lumMod val="60000"/>
                    <a:lumOff val="40000"/>
                  </a:schemeClr>
                </a:solidFill>
                <a:latin typeface="Aldhabi" panose="01000000000000000000" pitchFamily="2" charset="-78"/>
                <a:cs typeface="Aldhabi" panose="01000000000000000000" pitchFamily="2" charset="-78"/>
              </a:rPr>
              <a:t>الدخل السياحي</a:t>
            </a:r>
            <a:endParaRPr lang="ar-IQ" sz="7200"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t>أعداد</a:t>
            </a:r>
          </a:p>
          <a:p>
            <a:pPr algn="ctr"/>
            <a:r>
              <a:rPr lang="ar-IQ" dirty="0" smtClean="0"/>
              <a:t>أ.م.د. مها عبد الستار السامرائي</a:t>
            </a:r>
            <a:endParaRPr lang="ar-IQ" dirty="0"/>
          </a:p>
        </p:txBody>
      </p:sp>
      <p:sp>
        <p:nvSpPr>
          <p:cNvPr id="4" name="TextBox 3"/>
          <p:cNvSpPr txBox="1"/>
          <p:nvPr/>
        </p:nvSpPr>
        <p:spPr>
          <a:xfrm rot="20069507">
            <a:off x="750627" y="3243781"/>
            <a:ext cx="3609832" cy="769441"/>
          </a:xfrm>
          <a:prstGeom prst="rect">
            <a:avLst/>
          </a:prstGeom>
          <a:noFill/>
        </p:spPr>
        <p:txBody>
          <a:bodyPr wrap="square" rtlCol="1">
            <a:spAutoFit/>
          </a:bodyPr>
          <a:lstStyle/>
          <a:p>
            <a:pPr algn="ctr" rtl="1"/>
            <a:r>
              <a:rPr lang="ar-IQ" sz="44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الرابعة عشر</a:t>
            </a:r>
            <a:endParaRPr lang="ar-IQ" sz="44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863340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68992"/>
            <a:ext cx="10820400" cy="5249694"/>
          </a:xfrm>
        </p:spPr>
        <p:txBody>
          <a:bodyPr/>
          <a:lstStyle/>
          <a:p>
            <a:pPr marL="0" indent="0">
              <a:lnSpc>
                <a:spcPct val="200000"/>
              </a:lnSpc>
              <a:buNone/>
            </a:pPr>
            <a:r>
              <a:rPr lang="ar-IQ" dirty="0">
                <a:solidFill>
                  <a:srgbClr val="212529"/>
                </a:solidFill>
                <a:latin typeface="Tajawal"/>
              </a:rPr>
              <a:t>اولا:لقد وردت العديد من التعاريف للدخل السياحي  بحسب معيار طرق احتساب الدخل القومي الثلاث. وسوف نختار ثلاثة تعاريف كل منها يمثل طريقة من طرق احتساب الدخل القومي وكالآتي:</a:t>
            </a:r>
            <a:r>
              <a:rPr lang="ar-IQ" dirty="0"/>
              <a:t/>
            </a:r>
            <a:br>
              <a:rPr lang="ar-IQ" dirty="0"/>
            </a:br>
            <a:r>
              <a:rPr lang="ar-IQ" dirty="0">
                <a:solidFill>
                  <a:srgbClr val="212529"/>
                </a:solidFill>
                <a:latin typeface="Tajawal"/>
              </a:rPr>
              <a:t>1-بموجب معيار طريقة الدخول المكتسبة : يعرف الدخل السياحي على انه " مجموع الريوع والأجور والفوائد والأرباح التي يحصل عليها الأفراد نظير تقديم عوامل الإنتاج السياحية للمشاريع السياحية خلال مدة سنة ".</a:t>
            </a:r>
            <a:r>
              <a:rPr lang="ar-IQ" dirty="0"/>
              <a:t/>
            </a:r>
            <a:br>
              <a:rPr lang="ar-IQ" dirty="0"/>
            </a:br>
            <a:r>
              <a:rPr lang="ar-IQ" dirty="0">
                <a:solidFill>
                  <a:srgbClr val="212529"/>
                </a:solidFill>
                <a:latin typeface="Tajawal"/>
              </a:rPr>
              <a:t>2- بموجب معيار طريقة الإنفاق : يعرف الدخل السياحي على انه " كل ما ينفقه السياح المواطنين والأجانب داخل البلد المضيف على شراء الخدمات السياحية وغير السياحية يضاف اليها الرسوم المتحصلة منهم في المطارات والموانئ ومناطق الحدود وكذلك أجور النقل والنشاطات الأخرى وتأشيرات المرور خلال مدة سنة ".</a:t>
            </a:r>
            <a:endParaRPr lang="ar-IQ" dirty="0"/>
          </a:p>
        </p:txBody>
      </p:sp>
    </p:spTree>
    <p:extLst>
      <p:ext uri="{BB962C8B-B14F-4D97-AF65-F5344CB8AC3E}">
        <p14:creationId xmlns:p14="http://schemas.microsoft.com/office/powerpoint/2010/main" val="3853451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3" y="0"/>
            <a:ext cx="11696131" cy="6218685"/>
          </a:xfrm>
        </p:spPr>
        <p:txBody>
          <a:bodyPr>
            <a:normAutofit fontScale="92500"/>
          </a:bodyPr>
          <a:lstStyle/>
          <a:p>
            <a:pPr marL="0" indent="0">
              <a:lnSpc>
                <a:spcPct val="200000"/>
              </a:lnSpc>
              <a:buNone/>
            </a:pPr>
            <a:r>
              <a:rPr lang="ar-IQ" dirty="0">
                <a:solidFill>
                  <a:srgbClr val="212529"/>
                </a:solidFill>
                <a:latin typeface="Tajawal"/>
              </a:rPr>
              <a:t>3- بموجب معيار طريقة الناتج أو القيمة المضافة : يعرف الدخل السياحي على انه " القيمة المضافة الحقيقية المتحققة في القطاع السياحي جراء ممارسة تقديم الخدمات للسياح المحليين والأجانب خلال مدة سنة ".</a:t>
            </a:r>
            <a:r>
              <a:rPr lang="ar-IQ" dirty="0"/>
              <a:t/>
            </a:r>
            <a:br>
              <a:rPr lang="ar-IQ" dirty="0"/>
            </a:br>
            <a:r>
              <a:rPr lang="ar-IQ" dirty="0">
                <a:solidFill>
                  <a:srgbClr val="212529"/>
                </a:solidFill>
                <a:latin typeface="Tajawal"/>
              </a:rPr>
              <a:t>ومهما اختلفت التعاريف فالقطاع السياحي كأي قطاع اقتصادي آخر يشكل جزءاً من الاقتصاد القومي ويساهم في تكوين الناتج القومي والدخل القومي. إلّا أن هذه المساهمة تختلف من بلد لآخر بحسب أهمية القطاع السياحي في تلك البلد، إذ يرتفع الدخل السياحي في البلدان المتطورة سياحياً مثل إسبانيا وإيطاليا وينخفض في بلدان أخرى مثل السودان واليمن. وهناك من يعتقد أن الدخل السياحي هو حصيلة الفرق بين إنفاقات السياح الأجانب داخل البلد وإنفاقات السياح المواطنين خارج البلد، ويبنون دراساتهم على هذا الأساس. وإن صَحَّ ما يدعون فإنه في بعض الحالات سيكون الدخل السياحي سالباً إذا ما تفوقت إنفاقات السياح المواطنين خارج البلد على إنفاقات السياح الأجانب داخل البلد، إلّا أن هذه العملية تمثل صافي التجارة الخارجية السياحية وهي جزء من الدخل السياحي وليس الكل. ولا يمكن بأي حال من الأحوال تجاهل الدخل السياحي الناتج عن السياحة الداخلية والاستثمار السياحي. لذا نود التأكيد أن مفهوم الدخل السياحي مفهوماً واضحاً ومحدد ويختلف عن المفاهيم الأخرى، ولا يجوز الخلط بينهم.</a:t>
            </a:r>
            <a:endParaRPr lang="ar-IQ" dirty="0"/>
          </a:p>
        </p:txBody>
      </p:sp>
    </p:spTree>
    <p:extLst>
      <p:ext uri="{BB962C8B-B14F-4D97-AF65-F5344CB8AC3E}">
        <p14:creationId xmlns:p14="http://schemas.microsoft.com/office/powerpoint/2010/main" val="3405050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14150"/>
            <a:ext cx="10820400" cy="5604536"/>
          </a:xfrm>
        </p:spPr>
        <p:txBody>
          <a:bodyPr/>
          <a:lstStyle/>
          <a:p>
            <a:pPr marL="0" indent="0">
              <a:lnSpc>
                <a:spcPct val="150000"/>
              </a:lnSpc>
              <a:buNone/>
            </a:pPr>
            <a:r>
              <a:rPr lang="ar-IQ" dirty="0">
                <a:solidFill>
                  <a:srgbClr val="212529"/>
                </a:solidFill>
                <a:latin typeface="Tajawal"/>
              </a:rPr>
              <a:t>ثانيا: أفضل الطرق لاحتساب الدخل السياحي: -وبناءاً على الدراسات التي وضحت حقيقة فان طريقة الدخول المكتسبة وطريقة الانفاق لا يمكن اعتمادها لاحتساب الدخل السياحي.كونها لا تجزء الاقتصاد القومي الى قطاعات، وإنما تتعامل مع عموم الاقتصاد القومي بشكل متكامل، وبالتالي فهما طريقتان يمكن استخدامهما في احتساب الدخل القومي للبلد عموماً، أي لجميع قطاعات الاقتصاد القومي في آن واحد، لذلك فهما يصلحان لاحتساب الدخل القومي وليس الدخل في كل قطاع على انفراد بما في ذلك الدخل السياحي المتحقق في القطاع السياحي. وبناءاً على هذه الحقيقة فان طريقة الدخول المكتسبة وطريقة الانفاق لا يمكن اعتمادها لاحتساب الدخل السياحي ولذلك فإن الواقع العلمي يحتم علينا استخدام طريقة القيمة المضافة لاحتساب الدخل السياحي لأنها تقوم على أساس تقسيم الاقتصاد القومي لعدة قطاعات بما فيها القطاع السياحي، ثم نقوم باحتساب الدخل لكل قطاع ثم تجمع دخول القطاعات للوصول الى الدخل القومي.لذلك فان أنسب الطرق لاحتساب الدخل السياحي هي طريقة القيمة المضافة.</a:t>
            </a:r>
            <a:endParaRPr lang="ar-IQ" dirty="0"/>
          </a:p>
        </p:txBody>
      </p:sp>
    </p:spTree>
    <p:extLst>
      <p:ext uri="{BB962C8B-B14F-4D97-AF65-F5344CB8AC3E}">
        <p14:creationId xmlns:p14="http://schemas.microsoft.com/office/powerpoint/2010/main" val="352294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7055893"/>
          </a:xfrm>
        </p:spPr>
      </p:pic>
      <p:sp>
        <p:nvSpPr>
          <p:cNvPr id="5" name="TextBox 4"/>
          <p:cNvSpPr txBox="1"/>
          <p:nvPr/>
        </p:nvSpPr>
        <p:spPr>
          <a:xfrm rot="20070319">
            <a:off x="714571" y="2454469"/>
            <a:ext cx="4381290" cy="923330"/>
          </a:xfrm>
          <a:prstGeom prst="rect">
            <a:avLst/>
          </a:prstGeom>
          <a:solidFill>
            <a:schemeClr val="bg1"/>
          </a:solidFill>
        </p:spPr>
        <p:txBody>
          <a:bodyPr wrap="square" rtlCol="1">
            <a:spAutoFit/>
          </a:bodyPr>
          <a:lstStyle/>
          <a:p>
            <a:pPr algn="ctr" rtl="1"/>
            <a:r>
              <a:rPr lang="ar-IQ" sz="5400" dirty="0" smtClean="0">
                <a:latin typeface="Aldhabi" panose="01000000000000000000" pitchFamily="2" charset="-78"/>
                <a:cs typeface="Aldhabi" panose="01000000000000000000" pitchFamily="2" charset="-78"/>
              </a:rPr>
              <a:t>الى اللقاء في المحاضرة القادمة</a:t>
            </a:r>
            <a:endParaRPr lang="ar-IQ" sz="5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04008828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9</TotalTime>
  <Words>484</Words>
  <Application>Microsoft Office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Aldhabi</vt:lpstr>
      <vt:lpstr>Arial</vt:lpstr>
      <vt:lpstr>Century Gothic</vt:lpstr>
      <vt:lpstr>Tajawal</vt:lpstr>
      <vt:lpstr>Vapor Trail</vt:lpstr>
      <vt:lpstr>الدخل السياحي</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الدخل السياحي</dc:title>
  <dc:creator>Maher</dc:creator>
  <cp:lastModifiedBy>Maher</cp:lastModifiedBy>
  <cp:revision>1</cp:revision>
  <dcterms:created xsi:type="dcterms:W3CDTF">2023-03-03T19:09:31Z</dcterms:created>
  <dcterms:modified xsi:type="dcterms:W3CDTF">2023-03-03T19:19:05Z</dcterms:modified>
</cp:coreProperties>
</file>