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3/3/2023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17687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64599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3/3/2023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194310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3/3/2023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5336474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pPr/>
              <a:t>3/3/2023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50622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901256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161747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572373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pPr/>
              <a:t>3/3/2023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15505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35028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3/3/2023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29515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89771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15086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89340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7431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6672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14567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3/3/2023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81944852"/>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marefa.org/%D8%A7%D9%84%D8%B6%D8%B1%D8%A7%D8%A6%D8%A8" TargetMode="External"/><Relationship Id="rId2" Type="http://schemas.openxmlformats.org/officeDocument/2006/relationships/hyperlink" Target="https://www.marefa.org/w/index.php?title=%D8%A7%D9%84%D9%86%D8%A7%D8%AA%D8%AC_%D8%A7%D9%84%D9%88%D8%B7%D9%86%D9%8A_%D8%A7%D9%84%D8%A5%D8%AC%D9%85%D8%A7%D9%84%D9%8A%D9%91&amp;action=edit&amp;redlink=1" TargetMode="External"/><Relationship Id="rId1" Type="http://schemas.openxmlformats.org/officeDocument/2006/relationships/slideLayout" Target="../slideLayouts/slideLayout2.xml"/><Relationship Id="rId5" Type="http://schemas.openxmlformats.org/officeDocument/2006/relationships/hyperlink" Target="https://www.marefa.org/%D8%A7%D9%84%D8%AA%D8%B6%D8%AE%D9%85" TargetMode="External"/><Relationship Id="rId4" Type="http://schemas.openxmlformats.org/officeDocument/2006/relationships/hyperlink" Target="https://www.marefa.org/w/index.php?title=%D8%A7%D9%84%D9%86%D8%A7%D8%AA%D8%AC_%D8%A7%D9%84%D9%88%D8%B7%D9%86%D9%8A&amp;action=edit&amp;redlink=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IQ" sz="8800" dirty="0" smtClean="0">
                <a:solidFill>
                  <a:schemeClr val="accent6">
                    <a:lumMod val="60000"/>
                    <a:lumOff val="40000"/>
                  </a:schemeClr>
                </a:solidFill>
                <a:latin typeface="Aldhabi" panose="01000000000000000000" pitchFamily="2" charset="-78"/>
                <a:cs typeface="Aldhabi" panose="01000000000000000000" pitchFamily="2" charset="-78"/>
              </a:rPr>
              <a:t>الدخل القومي</a:t>
            </a:r>
            <a:endParaRPr lang="ar-IQ" sz="8800" dirty="0">
              <a:solidFill>
                <a:schemeClr val="accent6">
                  <a:lumMod val="60000"/>
                  <a:lumOff val="40000"/>
                </a:schemeClr>
              </a:solidFill>
              <a:latin typeface="Aldhabi" panose="01000000000000000000" pitchFamily="2" charset="-78"/>
              <a:cs typeface="Aldhabi" panose="01000000000000000000" pitchFamily="2" charset="-78"/>
            </a:endParaRPr>
          </a:p>
        </p:txBody>
      </p:sp>
      <p:sp>
        <p:nvSpPr>
          <p:cNvPr id="3" name="Subtitle 2"/>
          <p:cNvSpPr>
            <a:spLocks noGrp="1"/>
          </p:cNvSpPr>
          <p:nvPr>
            <p:ph type="subTitle" idx="1"/>
          </p:nvPr>
        </p:nvSpPr>
        <p:spPr/>
        <p:txBody>
          <a:bodyPr>
            <a:noAutofit/>
          </a:bodyPr>
          <a:lstStyle/>
          <a:p>
            <a:pPr algn="ctr"/>
            <a:r>
              <a:rPr lang="ar-IQ" b="1" dirty="0" smtClean="0">
                <a:solidFill>
                  <a:schemeClr val="accent2">
                    <a:lumMod val="60000"/>
                    <a:lumOff val="40000"/>
                  </a:schemeClr>
                </a:solidFill>
              </a:rPr>
              <a:t>اعداد</a:t>
            </a:r>
          </a:p>
          <a:p>
            <a:pPr algn="ctr"/>
            <a:r>
              <a:rPr lang="ar-IQ" b="1" dirty="0" smtClean="0">
                <a:solidFill>
                  <a:schemeClr val="accent2">
                    <a:lumMod val="60000"/>
                    <a:lumOff val="40000"/>
                  </a:schemeClr>
                </a:solidFill>
              </a:rPr>
              <a:t>أ.م.د. مها عبد الستار السامرائي</a:t>
            </a:r>
            <a:endParaRPr lang="ar-IQ" b="1" dirty="0">
              <a:solidFill>
                <a:schemeClr val="accent2">
                  <a:lumMod val="60000"/>
                  <a:lumOff val="40000"/>
                </a:schemeClr>
              </a:solidFill>
            </a:endParaRPr>
          </a:p>
        </p:txBody>
      </p:sp>
    </p:spTree>
    <p:extLst>
      <p:ext uri="{BB962C8B-B14F-4D97-AF65-F5344CB8AC3E}">
        <p14:creationId xmlns:p14="http://schemas.microsoft.com/office/powerpoint/2010/main" val="3703581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64024"/>
            <a:ext cx="10820400" cy="5754661"/>
          </a:xfrm>
        </p:spPr>
        <p:txBody>
          <a:bodyPr>
            <a:normAutofit fontScale="92500" lnSpcReduction="20000"/>
          </a:bodyPr>
          <a:lstStyle/>
          <a:p>
            <a:pPr marL="0" indent="0">
              <a:buNone/>
            </a:pPr>
            <a:r>
              <a:rPr lang="ar-IQ" b="1" dirty="0">
                <a:solidFill>
                  <a:srgbClr val="000000"/>
                </a:solidFill>
                <a:latin typeface="Arial" panose="020B0604020202020204" pitchFamily="34" charset="0"/>
              </a:rPr>
              <a:t>إحصاءات الدخل القومي</a:t>
            </a:r>
            <a:r>
              <a:rPr lang="ar-IQ" dirty="0">
                <a:solidFill>
                  <a:srgbClr val="000000"/>
                </a:solidFill>
                <a:latin typeface="Arial" panose="020B0604020202020204" pitchFamily="34" charset="0"/>
              </a:rPr>
              <a:t>(4)</a:t>
            </a:r>
          </a:p>
          <a:p>
            <a:pPr marL="0" indent="0">
              <a:buNone/>
            </a:pPr>
            <a:r>
              <a:rPr lang="ar-IQ" dirty="0">
                <a:solidFill>
                  <a:srgbClr val="000000"/>
                </a:solidFill>
                <a:latin typeface="Arial" panose="020B0604020202020204" pitchFamily="34" charset="0"/>
              </a:rPr>
              <a:t>لقد اهتمت مصلحة الإحصاءات العامة والمعلومات بحسابات الدخل القومي وأعطتها الأولوية في مجال جمع البيانات الإحصائية وهذا ما يعكسه تاريخ هذا النوع من الإحصاءات (حسابات الدخل القومي) حيث قدمت مصلحة الإحصاءات العامة كخطوة أولى في عام 1968م سلاسل تمهيدية عن تقديرات إجمالي الناتج المحلي حسب النشاط الصناعي و إجمالي الناتج المحلي والدخل القومي،وفي عام 1970 قدمت المصلحة تقريرها الثاني عن حسابات الدخل القومي ،وفي عام 1973م أصدرت النشرة الرابعة لحسابات الدخل القومي والتي أبرزت مجموعة من حسابات الدخل القومي وقد تم تجميع التقديرات الواردة بها طبقا لتوصيات نظام حسابات الدخل القومي لهيئة الأمم المتحدة لعام 1968م، ثم توالت المصلحة بإصدار نشرات الحسابات القومية بشكل سنوي وتشمل هذه النشرة على الجداول التالية:</a:t>
            </a:r>
          </a:p>
          <a:p>
            <a:pPr marL="0" indent="0">
              <a:buNone/>
            </a:pPr>
            <a:r>
              <a:rPr lang="ar-IQ" dirty="0">
                <a:solidFill>
                  <a:srgbClr val="000000"/>
                </a:solidFill>
                <a:latin typeface="Arial" panose="020B0604020202020204" pitchFamily="34" charset="0"/>
              </a:rPr>
              <a:t>الناتج المحلي الإجمالي حسب النشاط الاقتصادي بالأسعار الجارية.</a:t>
            </a:r>
          </a:p>
          <a:p>
            <a:pPr marL="0" indent="0">
              <a:buNone/>
            </a:pPr>
            <a:r>
              <a:rPr lang="ar-IQ" dirty="0">
                <a:solidFill>
                  <a:srgbClr val="000000"/>
                </a:solidFill>
                <a:latin typeface="Arial" panose="020B0604020202020204" pitchFamily="34" charset="0"/>
              </a:rPr>
              <a:t>إجمالي الدخل من عوامل الإنتاج حسب نوع النشاط الاقتصادي.</a:t>
            </a:r>
          </a:p>
          <a:p>
            <a:pPr marL="0" indent="0">
              <a:buNone/>
            </a:pPr>
            <a:r>
              <a:rPr lang="ar-IQ" dirty="0">
                <a:solidFill>
                  <a:srgbClr val="000000"/>
                </a:solidFill>
                <a:latin typeface="Arial" panose="020B0604020202020204" pitchFamily="34" charset="0"/>
              </a:rPr>
              <a:t>الناتج المحلي الإجمالي حسب نوع النشاط الاقتصادي بالأسعار الثابتة.</a:t>
            </a:r>
          </a:p>
          <a:p>
            <a:pPr marL="0" indent="0">
              <a:buNone/>
            </a:pPr>
            <a:r>
              <a:rPr lang="ar-IQ" dirty="0">
                <a:solidFill>
                  <a:srgbClr val="000000"/>
                </a:solidFill>
                <a:latin typeface="Arial" panose="020B0604020202020204" pitchFamily="34" charset="0"/>
              </a:rPr>
              <a:t>الإنفاق الاستهلاكي النهائي الحكومي حسب هيكل التكلفة والغرض بالأسعار الجارية.</a:t>
            </a:r>
          </a:p>
          <a:p>
            <a:pPr marL="0" indent="0">
              <a:buNone/>
            </a:pPr>
            <a:r>
              <a:rPr lang="ar-IQ" dirty="0">
                <a:solidFill>
                  <a:srgbClr val="000000"/>
                </a:solidFill>
                <a:latin typeface="Arial" panose="020B0604020202020204" pitchFamily="34" charset="0"/>
              </a:rPr>
              <a:t>الإنفاق الاستهلاكي النهائي الخاص في السوق المحلية حسب غرض الإنفاق بالأسعار الجارية.</a:t>
            </a:r>
          </a:p>
          <a:p>
            <a:pPr marL="0" indent="0">
              <a:buNone/>
            </a:pPr>
            <a:r>
              <a:rPr lang="ar-IQ" dirty="0">
                <a:solidFill>
                  <a:srgbClr val="000000"/>
                </a:solidFill>
                <a:latin typeface="Arial" panose="020B0604020202020204" pitchFamily="34" charset="0"/>
              </a:rPr>
              <a:t>تكوين رأس المال الثابت حسب نوع البضائع الرأسمالية بالأسعار الجارية.</a:t>
            </a:r>
          </a:p>
          <a:p>
            <a:pPr marL="0" indent="0">
              <a:buNone/>
            </a:pPr>
            <a:r>
              <a:rPr lang="ar-IQ" dirty="0">
                <a:solidFill>
                  <a:srgbClr val="000000"/>
                </a:solidFill>
                <a:latin typeface="Arial" panose="020B0604020202020204" pitchFamily="34" charset="0"/>
              </a:rPr>
              <a:t>المعاملات الخارجية.</a:t>
            </a:r>
          </a:p>
          <a:p>
            <a:pPr marL="0" indent="0">
              <a:buNone/>
            </a:pPr>
            <a:r>
              <a:rPr lang="ar-IQ" dirty="0">
                <a:solidFill>
                  <a:srgbClr val="000000"/>
                </a:solidFill>
                <a:latin typeface="Arial" panose="020B0604020202020204" pitchFamily="34" charset="0"/>
              </a:rPr>
              <a:t>العلاقات بين إجماليات الحسابات القومية.</a:t>
            </a:r>
          </a:p>
          <a:p>
            <a:pPr marL="0" indent="0">
              <a:buNone/>
            </a:pPr>
            <a:r>
              <a:rPr lang="ar-IQ" dirty="0">
                <a:solidFill>
                  <a:srgbClr val="000000"/>
                </a:solidFill>
                <a:latin typeface="Arial" panose="020B0604020202020204" pitchFamily="34" charset="0"/>
              </a:rPr>
              <a:t>الدخل القومي الإجمالي.</a:t>
            </a:r>
          </a:p>
          <a:p>
            <a:pPr marL="0" indent="0">
              <a:buNone/>
            </a:pPr>
            <a:r>
              <a:rPr lang="ar-IQ" dirty="0">
                <a:solidFill>
                  <a:srgbClr val="000000"/>
                </a:solidFill>
                <a:latin typeface="Arial" panose="020B0604020202020204" pitchFamily="34" charset="0"/>
              </a:rPr>
              <a:t>الإنفاق على الناتج المحلي الإجمالي بالأسعار الجارية.</a:t>
            </a:r>
          </a:p>
          <a:p>
            <a:pPr marL="0" indent="0">
              <a:buNone/>
            </a:pPr>
            <a:r>
              <a:rPr lang="ar-IQ" dirty="0">
                <a:solidFill>
                  <a:srgbClr val="000000"/>
                </a:solidFill>
                <a:latin typeface="Arial" panose="020B0604020202020204" pitchFamily="34" charset="0"/>
              </a:rPr>
              <a:t>الحسابات القومية الموحدة.</a:t>
            </a:r>
          </a:p>
          <a:p>
            <a:pPr marL="0" indent="0">
              <a:buNone/>
            </a:pPr>
            <a:endParaRPr lang="ar-IQ" dirty="0"/>
          </a:p>
        </p:txBody>
      </p:sp>
    </p:spTree>
    <p:extLst>
      <p:ext uri="{BB962C8B-B14F-4D97-AF65-F5344CB8AC3E}">
        <p14:creationId xmlns:p14="http://schemas.microsoft.com/office/powerpoint/2010/main" val="3899903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rot="19990245">
            <a:off x="3780430" y="2456597"/>
            <a:ext cx="3894389" cy="830997"/>
          </a:xfrm>
          <a:prstGeom prst="rect">
            <a:avLst/>
          </a:prstGeom>
          <a:solidFill>
            <a:schemeClr val="bg1"/>
          </a:solidFill>
        </p:spPr>
        <p:txBody>
          <a:bodyPr wrap="square" rtlCol="1">
            <a:spAutoFit/>
          </a:bodyPr>
          <a:lstStyle/>
          <a:p>
            <a:pPr algn="ctr" rtl="1"/>
            <a:r>
              <a:rPr lang="ar-IQ" sz="4800" b="1" dirty="0" smtClean="0">
                <a:latin typeface="Aldhabi" panose="01000000000000000000" pitchFamily="2" charset="-78"/>
                <a:cs typeface="Aldhabi" panose="01000000000000000000" pitchFamily="2" charset="-78"/>
              </a:rPr>
              <a:t>الى اللقاء في المحاضرة القادمة </a:t>
            </a:r>
            <a:endParaRPr lang="ar-IQ" sz="4800" b="1" dirty="0">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9533784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6603" y="450376"/>
            <a:ext cx="11559653" cy="6155140"/>
          </a:xfrm>
        </p:spPr>
        <p:txBody>
          <a:bodyPr>
            <a:normAutofit fontScale="92500"/>
          </a:bodyPr>
          <a:lstStyle/>
          <a:p>
            <a:pPr marL="0" indent="0">
              <a:buNone/>
            </a:pPr>
            <a:r>
              <a:rPr lang="ar-IQ" b="1" dirty="0">
                <a:solidFill>
                  <a:srgbClr val="000000"/>
                </a:solidFill>
                <a:latin typeface="Arial" panose="020B0604020202020204" pitchFamily="34" charset="0"/>
              </a:rPr>
              <a:t>الدخل القومي</a:t>
            </a:r>
            <a:r>
              <a:rPr lang="en-US" dirty="0">
                <a:solidFill>
                  <a:srgbClr val="000000"/>
                </a:solidFill>
                <a:latin typeface="Arial" panose="020B0604020202020204" pitchFamily="34" charset="0"/>
              </a:rPr>
              <a:t>National income </a:t>
            </a:r>
            <a:r>
              <a:rPr lang="ar-IQ" dirty="0">
                <a:solidFill>
                  <a:srgbClr val="000000"/>
                </a:solidFill>
                <a:latin typeface="Arial" panose="020B0604020202020204" pitchFamily="34" charset="0"/>
              </a:rPr>
              <a:t>الدخل القومي مجموع الدخل المكتسب في بلد ما خلال فترة زمنية معينة، عادةً ما تكون سنةً واحدة. ويوضح هذا الرقم إن كانت البلاد المعنية تنمو أم أنها تتراجع. ويستعمل الاقتصاديون أرقام الدخل القومي لمقارنة الاقتصاديات المختلفة للبلدان.</a:t>
            </a:r>
          </a:p>
          <a:p>
            <a:pPr marL="0" indent="0">
              <a:buNone/>
            </a:pPr>
            <a:r>
              <a:rPr lang="ar-IQ" dirty="0">
                <a:solidFill>
                  <a:srgbClr val="000000"/>
                </a:solidFill>
                <a:latin typeface="Arial" panose="020B0604020202020204" pitchFamily="34" charset="0"/>
              </a:rPr>
              <a:t/>
            </a:r>
            <a:br>
              <a:rPr lang="ar-IQ" dirty="0">
                <a:solidFill>
                  <a:srgbClr val="000000"/>
                </a:solidFill>
                <a:latin typeface="Arial" panose="020B0604020202020204" pitchFamily="34" charset="0"/>
              </a:rPr>
            </a:br>
            <a:r>
              <a:rPr lang="ar-IQ" dirty="0">
                <a:solidFill>
                  <a:srgbClr val="000000"/>
                </a:solidFill>
                <a:latin typeface="Arial" panose="020B0604020202020204" pitchFamily="34" charset="0"/>
              </a:rPr>
              <a:t>تحديد الدخل القومي. يحسب الاقتصاديون الدخل القومي بإحدى طريقتين:</a:t>
            </a:r>
          </a:p>
          <a:p>
            <a:pPr marL="0" indent="0">
              <a:buNone/>
            </a:pPr>
            <a:r>
              <a:rPr lang="ar-IQ" b="1" dirty="0">
                <a:solidFill>
                  <a:srgbClr val="000000"/>
                </a:solidFill>
                <a:latin typeface="Arial" panose="020B0604020202020204" pitchFamily="34" charset="0"/>
              </a:rPr>
              <a:t>الطريقة الأولى</a:t>
            </a:r>
            <a:r>
              <a:rPr lang="ar-IQ" dirty="0">
                <a:solidFill>
                  <a:srgbClr val="000000"/>
                </a:solidFill>
                <a:latin typeface="Arial" panose="020B0604020202020204" pitchFamily="34" charset="0"/>
              </a:rPr>
              <a:t> تعتمد على ما يكتسبه الأفراد ومشاريع الأعمال، أما </a:t>
            </a:r>
            <a:r>
              <a:rPr lang="ar-IQ" b="1" dirty="0">
                <a:solidFill>
                  <a:srgbClr val="000000"/>
                </a:solidFill>
                <a:latin typeface="Arial" panose="020B0604020202020204" pitchFamily="34" charset="0"/>
              </a:rPr>
              <a:t>الطريقة الأخرى</a:t>
            </a:r>
            <a:r>
              <a:rPr lang="ar-IQ" dirty="0">
                <a:solidFill>
                  <a:srgbClr val="000000"/>
                </a:solidFill>
                <a:latin typeface="Arial" panose="020B0604020202020204" pitchFamily="34" charset="0"/>
              </a:rPr>
              <a:t> فتعتمد على حصر حجم إنتاج السلع والخدمات. وتقود كل من الطريقتين إلى نفس الرقم الخاص بالدخل القومي لأنَّ مايكسبه الناس يساوي قيمة ما جرى إنتاجه من سلع وخدمات.</a:t>
            </a:r>
          </a:p>
          <a:p>
            <a:pPr marL="0" indent="0">
              <a:buNone/>
            </a:pPr>
            <a:r>
              <a:rPr lang="ar-IQ" dirty="0">
                <a:solidFill>
                  <a:srgbClr val="000000"/>
                </a:solidFill>
                <a:latin typeface="Arial" panose="020B0604020202020204" pitchFamily="34" charset="0"/>
              </a:rPr>
              <a:t>ويتضمن بيان الدخل القومي المبني على مايكتسبه الناس جملة الدخل المكتسب في بلد من البلدان في فترة معينة. ويضم هذا الدخل المكتسب الأجور والمرتبات والفائدة والأرباح والريع.</a:t>
            </a:r>
          </a:p>
          <a:p>
            <a:pPr marL="0" indent="0">
              <a:buNone/>
            </a:pPr>
            <a:r>
              <a:rPr lang="ar-IQ" dirty="0">
                <a:solidFill>
                  <a:srgbClr val="000000"/>
                </a:solidFill>
                <a:latin typeface="Arial" panose="020B0604020202020204" pitchFamily="34" charset="0"/>
              </a:rPr>
              <a:t>وللحصول على الدخل القومي بناءً على معيار الإنتاج، يحدد الاقتصاديون أولاً </a:t>
            </a:r>
            <a:r>
              <a:rPr lang="ar-IQ" dirty="0">
                <a:solidFill>
                  <a:srgbClr val="DD3333"/>
                </a:solidFill>
                <a:latin typeface="Arial" panose="020B0604020202020204" pitchFamily="34" charset="0"/>
                <a:hlinkClick r:id="rId2" tooltip="الناتج الوطني الإجماليّ (الصفحة غير موجودة)"/>
              </a:rPr>
              <a:t>الناتج الوطني الإجماليّ</a:t>
            </a:r>
            <a:r>
              <a:rPr lang="ar-IQ" dirty="0">
                <a:solidFill>
                  <a:srgbClr val="000000"/>
                </a:solidFill>
                <a:latin typeface="Arial" panose="020B0604020202020204" pitchFamily="34" charset="0"/>
              </a:rPr>
              <a:t> للبلد، حيث يمثل هذا الرقم إجمالي قيمة السلع والخدمات التي جرى إنتاجها في البلد المعني خلال فترة زمنية معينة. ويتوصل الاقتصاديون إلى الدخل القومي بطرح استهلاك رأس المال مجموعا مع </a:t>
            </a:r>
            <a:r>
              <a:rPr lang="ar-IQ" dirty="0">
                <a:solidFill>
                  <a:srgbClr val="0645AD"/>
                </a:solidFill>
                <a:latin typeface="Arial" panose="020B0604020202020204" pitchFamily="34" charset="0"/>
                <a:hlinkClick r:id="rId3" tooltip="الضرائب"/>
              </a:rPr>
              <a:t>الضرائب</a:t>
            </a:r>
            <a:r>
              <a:rPr lang="ar-IQ" dirty="0">
                <a:solidFill>
                  <a:srgbClr val="000000"/>
                </a:solidFill>
                <a:latin typeface="Arial" panose="020B0604020202020204" pitchFamily="34" charset="0"/>
              </a:rPr>
              <a:t> غير المباشرة من الناتج الوطني الإجمالي. ويشمل استهلاك، هبوط القيمة رأس المال التناقص الطبيعيّ في قيمة المباني والآلات كنتيجة للاستخدام. أما ضرائب الأعمال غير المباشرة، فيدفعها مشتري السلع، ومن أنواعها ضرائب المشتريات ورسوم الإنتاج. ويساوي الفرق بين </a:t>
            </a:r>
            <a:r>
              <a:rPr lang="ar-IQ" dirty="0">
                <a:solidFill>
                  <a:srgbClr val="DD3333"/>
                </a:solidFill>
                <a:latin typeface="Arial" panose="020B0604020202020204" pitchFamily="34" charset="0"/>
                <a:hlinkClick r:id="rId4" tooltip="الناتج الوطني (الصفحة غير موجودة)"/>
              </a:rPr>
              <a:t>الناتج الوطني</a:t>
            </a:r>
            <a:r>
              <a:rPr lang="ar-IQ" dirty="0">
                <a:solidFill>
                  <a:srgbClr val="000000"/>
                </a:solidFill>
                <a:latin typeface="Arial" panose="020B0604020202020204" pitchFamily="34" charset="0"/>
              </a:rPr>
              <a:t> الإجمالي واستهلاك رأس المال، الناتج الوطني الصافي.</a:t>
            </a:r>
          </a:p>
          <a:p>
            <a:pPr marL="0" indent="0">
              <a:buNone/>
            </a:pPr>
            <a:r>
              <a:rPr lang="ar-IQ" dirty="0">
                <a:solidFill>
                  <a:srgbClr val="000000"/>
                </a:solidFill>
                <a:latin typeface="Arial" panose="020B0604020202020204" pitchFamily="34" charset="0"/>
              </a:rPr>
              <a:t>قد يتأثر الدخل القومي بكلٍّ من التضخم (تزايد الأسعار) والانكماش (تناقص الأسعار). فعلى سبيل المثال، إذا تزايد مايكسبه الناس بنسبة 10% في إحدى السنوات، فإن الرقم الخاص بالدخل القومي سيتزايد بما نسبته 10%. ولكن، إذا تزايدت الأسعار بما نسبته 10% أيضًا، فإنَّ الناس لن يكون باستطاعتهم شراء كميات من السلع أو الخدمات بأكثر من تلك التي حصلوا عليها في السنة السابقة. وعلى ذلك، فإنَّ الرقم الخاص بالدخل القومي أصبح أعلى بمقدار 10% بسبب التضخم، وليس بسبب النمو الاقتصاديّ.</a:t>
            </a:r>
          </a:p>
          <a:p>
            <a:pPr marL="0" indent="0">
              <a:buNone/>
            </a:pPr>
            <a:r>
              <a:rPr lang="ar-IQ" dirty="0">
                <a:solidFill>
                  <a:srgbClr val="000000"/>
                </a:solidFill>
                <a:latin typeface="Arial" panose="020B0604020202020204" pitchFamily="34" charset="0"/>
              </a:rPr>
              <a:t>ولعقد المقارنة بين أرقام الدخل القومي لسنتين أو أكثر، يعدِّل الاقتصاديون الدخل القومي ليأخذ في الاعتبار </a:t>
            </a:r>
            <a:r>
              <a:rPr lang="ar-IQ" dirty="0">
                <a:solidFill>
                  <a:srgbClr val="0645AD"/>
                </a:solidFill>
                <a:latin typeface="Arial" panose="020B0604020202020204" pitchFamily="34" charset="0"/>
                <a:hlinkClick r:id="rId5" tooltip="التضخم"/>
              </a:rPr>
              <a:t>التضخم</a:t>
            </a:r>
            <a:r>
              <a:rPr lang="ar-IQ" dirty="0">
                <a:solidFill>
                  <a:srgbClr val="000000"/>
                </a:solidFill>
                <a:latin typeface="Arial" panose="020B0604020202020204" pitchFamily="34" charset="0"/>
              </a:rPr>
              <a:t> أو الانكماش. ويُسمَّى الرقم المعدل الدخل القومي الحقيقي.</a:t>
            </a:r>
          </a:p>
          <a:p>
            <a:pPr marL="0" indent="0">
              <a:buNone/>
            </a:pPr>
            <a:endParaRPr lang="ar-IQ" dirty="0"/>
          </a:p>
        </p:txBody>
      </p:sp>
    </p:spTree>
    <p:extLst>
      <p:ext uri="{BB962C8B-B14F-4D97-AF65-F5344CB8AC3E}">
        <p14:creationId xmlns:p14="http://schemas.microsoft.com/office/powerpoint/2010/main" val="3600184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518517"/>
          </a:xfrm>
        </p:spPr>
        <p:txBody>
          <a:bodyPr>
            <a:normAutofit fontScale="90000"/>
          </a:bodyPr>
          <a:lstStyle/>
          <a:p>
            <a:r>
              <a:rPr lang="ar-IQ" dirty="0">
                <a:solidFill>
                  <a:schemeClr val="accent6">
                    <a:lumMod val="60000"/>
                    <a:lumOff val="40000"/>
                  </a:schemeClr>
                </a:solidFill>
                <a:latin typeface="Arial" panose="020B0604020202020204" pitchFamily="34" charset="0"/>
              </a:rPr>
              <a:t>أ</a:t>
            </a:r>
            <a:r>
              <a:rPr lang="ar-IQ" dirty="0" smtClean="0">
                <a:solidFill>
                  <a:schemeClr val="accent6">
                    <a:lumMod val="60000"/>
                    <a:lumOff val="40000"/>
                  </a:schemeClr>
                </a:solidFill>
                <a:latin typeface="Arial" panose="020B0604020202020204" pitchFamily="34" charset="0"/>
              </a:rPr>
              <a:t>همية </a:t>
            </a:r>
            <a:r>
              <a:rPr lang="ar-IQ" dirty="0">
                <a:solidFill>
                  <a:schemeClr val="accent6">
                    <a:lumMod val="60000"/>
                    <a:lumOff val="40000"/>
                  </a:schemeClr>
                </a:solidFill>
                <a:latin typeface="Arial" panose="020B0604020202020204" pitchFamily="34" charset="0"/>
              </a:rPr>
              <a:t>الدخل القومي</a:t>
            </a:r>
            <a:r>
              <a:rPr lang="ar-IQ" dirty="0">
                <a:solidFill>
                  <a:srgbClr val="000000"/>
                </a:solidFill>
                <a:latin typeface="Arial" panose="020B0604020202020204" pitchFamily="34" charset="0"/>
              </a:rPr>
              <a:t/>
            </a:r>
            <a:br>
              <a:rPr lang="ar-IQ" dirty="0">
                <a:solidFill>
                  <a:srgbClr val="000000"/>
                </a:solidFill>
                <a:latin typeface="Arial" panose="020B0604020202020204" pitchFamily="34" charset="0"/>
              </a:rPr>
            </a:br>
            <a:endParaRPr lang="ar-IQ" dirty="0"/>
          </a:p>
        </p:txBody>
      </p:sp>
      <p:sp>
        <p:nvSpPr>
          <p:cNvPr id="3" name="Content Placeholder 2"/>
          <p:cNvSpPr>
            <a:spLocks noGrp="1"/>
          </p:cNvSpPr>
          <p:nvPr>
            <p:ph idx="1"/>
          </p:nvPr>
        </p:nvSpPr>
        <p:spPr>
          <a:xfrm>
            <a:off x="300251" y="1078173"/>
            <a:ext cx="11573301" cy="5779827"/>
          </a:xfrm>
        </p:spPr>
        <p:txBody>
          <a:bodyPr>
            <a:normAutofit fontScale="85000" lnSpcReduction="20000"/>
          </a:bodyPr>
          <a:lstStyle/>
          <a:p>
            <a:pPr marL="0" indent="0">
              <a:buNone/>
            </a:pPr>
            <a:r>
              <a:rPr lang="ar-IQ" dirty="0">
                <a:solidFill>
                  <a:srgbClr val="000000"/>
                </a:solidFill>
                <a:latin typeface="Arial" panose="020B0604020202020204" pitchFamily="34" charset="0"/>
              </a:rPr>
              <a:t>وضِّح قياسات الدخل القومي المعدَّل الذي يتغير به اقتصاد البلاد. كما توضح تلك القياسات مدى استقرار الاقتصاد. ويمكن للاقتصاد أن يعاني من عدم الاستقرار إذا تقلب الدخل القومي بصورةٍ كبيرة بين سنة وأخرى. كذلك، توضح أرقام الدخل القومي كيفية توزيع الدخل بين كلٍّ من الأجور والفوائد والأرباح والريع. وعلى سبيل المثال يمكن أن تشكِّل الأجور والمرتبات وبدلات المستخدمين حوالي 75% من الدخل القوميّ. أما الفوائد والأرباح والريع، فإنها تشكل باقي الدخل القومي.</a:t>
            </a:r>
          </a:p>
          <a:p>
            <a:pPr marL="0" indent="0">
              <a:buNone/>
            </a:pPr>
            <a:r>
              <a:rPr lang="ar-IQ" dirty="0">
                <a:solidFill>
                  <a:srgbClr val="000000"/>
                </a:solidFill>
                <a:latin typeface="Arial" panose="020B0604020202020204" pitchFamily="34" charset="0"/>
              </a:rPr>
              <a:t>يصحِّح كل من الحكومة وقطاع الصناعة ميزانياتهما آخذين في الحسبان مستوى التوزيع، ومعدل التغيير الذي يحدث في الدخل القومي، فإذا تناقص الدخل القومي، على سبيل المثال، يمكن للحكومة أن تخفض من الضرائب، وذلك بهدف إعطاء الناس المزيد من الدخل المتاح للتصرف فيه بالإنفاق. فإذا أنفق الناس هذه الزيادة التي حدثت في دخولهم على السلع والخدمات المنتَجة محليًّا، فإن درجة نشاط الأعمال ستتزايد، ويؤدي ذلك إلى إيجاد المزيد من الوظائف وفرص العمل، الأمر الذي قد يقود بدوره إلى تزايد الدخل القوميّ.</a:t>
            </a:r>
          </a:p>
          <a:p>
            <a:pPr marL="0" indent="0">
              <a:buNone/>
            </a:pPr>
            <a:r>
              <a:rPr lang="ar-IQ" dirty="0">
                <a:solidFill>
                  <a:srgbClr val="000000"/>
                </a:solidFill>
                <a:latin typeface="Arial" panose="020B0604020202020204" pitchFamily="34" charset="0"/>
              </a:rPr>
              <a:t>تقتصر بيانات الدخل القومي على ذكر المدفوعات والخصومات التي تتوافر عنها بياناتٌ مسجلة، ونتيجة لذلك، فإنَّ هذه المقاييس لاتبيِّن بصورة كاملة مستوى الرفاه الاقتصاديّ للبلاد، فربة المنزل لاتتلقى على سبيل المثال أجرًا على قيامها بأعبائها المنزلية، وبالتالي فإنَّ عملها لايشكل زيادة في الدخل القومي. من ناحية أخرى، يتسبب التلوث البيئي في حدوث خسارة اقتصادية كبيرة، لكن لا أحد يعرف مقدار هذه الخسارة، وعليه، فإنَّ الاقتصاديين ليس بوسعهم خصمها من الدخل القومي.</a:t>
            </a:r>
          </a:p>
          <a:p>
            <a:pPr marL="0" indent="0">
              <a:buNone/>
            </a:pPr>
            <a:r>
              <a:rPr lang="ar-IQ" dirty="0">
                <a:solidFill>
                  <a:srgbClr val="000000"/>
                </a:solidFill>
                <a:latin typeface="Arial" panose="020B0604020202020204" pitchFamily="34" charset="0"/>
              </a:rPr>
              <a:t/>
            </a:r>
            <a:br>
              <a:rPr lang="ar-IQ" dirty="0">
                <a:solidFill>
                  <a:srgbClr val="000000"/>
                </a:solidFill>
                <a:latin typeface="Arial" panose="020B0604020202020204" pitchFamily="34" charset="0"/>
              </a:rPr>
            </a:br>
            <a:r>
              <a:rPr lang="ar-IQ" dirty="0">
                <a:solidFill>
                  <a:srgbClr val="000000"/>
                </a:solidFill>
                <a:latin typeface="Arial" panose="020B0604020202020204" pitchFamily="34" charset="0"/>
              </a:rPr>
              <a:t>تغييرات الدخل القومي. يتغَّير الدخل القوميّ اعتمادًا على جهود العمال ومستوى التوظف وكمية ونوعية رأس المال الثابت الذي يضم المباني والآلات المستعملة في إنتاج السلع والخدمات. وقد يؤدِّي التحسين في نوعية رأس المال الثابت إلى خلق المزيد من المهن والوظائف وإلى زيادة الدخل القوميّ.</a:t>
            </a:r>
          </a:p>
          <a:p>
            <a:pPr marL="0" indent="0">
              <a:buNone/>
            </a:pPr>
            <a:r>
              <a:rPr lang="ar-IQ" dirty="0">
                <a:solidFill>
                  <a:srgbClr val="000000"/>
                </a:solidFill>
                <a:latin typeface="Arial" panose="020B0604020202020204" pitchFamily="34" charset="0"/>
              </a:rPr>
              <a:t>و بمعنى آخر فان الدخل القومي هو "دفق أو تيار" أي أنه شيء يقاس عبر الزمن. فتيار الدخل بالنسبة للفرد هو الأموال التي يستلمها بين نقطتين من الزمن. أما بالنسبة للمجتمع فإنه لما كان الغرض الأساسي لكل نشاط اقتصادي هو إشباع الحاجات الإنسانية، ولما كان إشباع الحاجات يتحقق بواسطة استهلاك البضائع والخدمات، فلا بد من أن يقاس أداء الاقتصاد بمقدار النشاط الإنتاجي أي مقدار البضائع والخدمات المنتجة ذات القيمة. وعلى هذا الأساس يمكن تعريف الدخل، من زاوية المجتمع بأسره، بأنه تيار الإنتاج خلال مدة من الزمن أو أنه مجموعة السلع والخدمات النهائية المنتجة خلال مدة محددة من الزمن.</a:t>
            </a:r>
          </a:p>
          <a:p>
            <a:pPr marL="0" indent="0">
              <a:buNone/>
            </a:pPr>
            <a:r>
              <a:rPr lang="ar-IQ" dirty="0">
                <a:solidFill>
                  <a:srgbClr val="000000"/>
                </a:solidFill>
                <a:latin typeface="Arial" panose="020B0604020202020204" pitchFamily="34" charset="0"/>
              </a:rPr>
              <a:t>وإذا كان الدخل يساوي مجموعة السلع والخدمات المنتجة خلال فترة زمنية محددة فإن قياسه يعتبر من المشاكل الصعبة، إذ إن الإنتاج يتكون من كمية هائلة من البضائع والخدمات المتنوعة التي لا يمكن جمعها دون الربط بينها بقاسم مشترك أو بوحدة مشتركة للقياس.</a:t>
            </a:r>
            <a:endParaRPr lang="ar-IQ" b="0"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196018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132764"/>
            <a:ext cx="10820400" cy="5085921"/>
          </a:xfrm>
        </p:spPr>
        <p:txBody>
          <a:bodyPr/>
          <a:lstStyle/>
          <a:p>
            <a:pPr marL="0" indent="0">
              <a:buNone/>
            </a:pPr>
            <a:r>
              <a:rPr lang="ar-IQ" dirty="0">
                <a:solidFill>
                  <a:srgbClr val="000000"/>
                </a:solidFill>
                <a:latin typeface="Arial" panose="020B0604020202020204" pitchFamily="34" charset="0"/>
              </a:rPr>
              <a:t>والطريقة الوحيدة لجمع أنواع البضائع والخدمات المختلفة التي ينتجها الاقتصاد خلال فترة محددة من الزمن هي قياس قيمتها النقدية، فالقيمة النقدية هي القاسم المشترك الذي يمكننا من جمع مختلف البضائع والخدمات المنوعة الداخلة في الإنتاج بمصطلح رقمي واحد.</a:t>
            </a:r>
          </a:p>
          <a:p>
            <a:pPr marL="0" indent="0">
              <a:buNone/>
            </a:pPr>
            <a:r>
              <a:rPr lang="ar-IQ" dirty="0">
                <a:solidFill>
                  <a:srgbClr val="000000"/>
                </a:solidFill>
                <a:latin typeface="Arial" panose="020B0604020202020204" pitchFamily="34" charset="0"/>
              </a:rPr>
              <a:t>الدخــــل القومـــي(1)</a:t>
            </a:r>
          </a:p>
          <a:p>
            <a:pPr marL="0" indent="0">
              <a:buNone/>
            </a:pPr>
            <a:r>
              <a:rPr lang="ar-IQ" dirty="0">
                <a:solidFill>
                  <a:srgbClr val="000000"/>
                </a:solidFill>
                <a:latin typeface="Arial" panose="020B0604020202020204" pitchFamily="34" charset="0"/>
              </a:rPr>
              <a:t>يعرف الدخل القومي ( الناتج القومي ) بأنه مجموع قيم السلع والخدمات النهائية المنتجة في الاقتصاد الوطني خلال العام . وتحسب الحسابات القومية إما عن طريق الإنتاج وهو مجموع السلع النهائية والخدمات بالأسعار الجارية مع استبعاد السلع الوسيطة والمواد الخام ، او عن طريق إنفاق القطاعين العام والخاص على الاستهلاك والاستثمار وتعاملهم مع العالم الخارجي.</a:t>
            </a:r>
          </a:p>
          <a:p>
            <a:pPr marL="0" indent="0">
              <a:buNone/>
            </a:pPr>
            <a:endParaRPr lang="ar-IQ" dirty="0"/>
          </a:p>
        </p:txBody>
      </p:sp>
    </p:spTree>
    <p:extLst>
      <p:ext uri="{BB962C8B-B14F-4D97-AF65-F5344CB8AC3E}">
        <p14:creationId xmlns:p14="http://schemas.microsoft.com/office/powerpoint/2010/main" val="1012481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654994"/>
          </a:xfrm>
        </p:spPr>
        <p:txBody>
          <a:bodyPr/>
          <a:lstStyle/>
          <a:p>
            <a:r>
              <a:rPr lang="ar-IQ" dirty="0">
                <a:solidFill>
                  <a:srgbClr val="000000"/>
                </a:solidFill>
                <a:latin typeface="Arial" panose="020B0604020202020204" pitchFamily="34" charset="0"/>
              </a:rPr>
              <a:t>طرق تقدير الناتج المحلي </a:t>
            </a:r>
            <a:r>
              <a:rPr lang="ar-IQ" dirty="0" smtClean="0">
                <a:solidFill>
                  <a:srgbClr val="000000"/>
                </a:solidFill>
                <a:latin typeface="Arial" panose="020B0604020202020204" pitchFamily="34" charset="0"/>
              </a:rPr>
              <a:t>الإجمالي</a:t>
            </a:r>
            <a:endParaRPr lang="ar-IQ" dirty="0"/>
          </a:p>
        </p:txBody>
      </p:sp>
      <p:sp>
        <p:nvSpPr>
          <p:cNvPr id="3" name="Content Placeholder 2"/>
          <p:cNvSpPr>
            <a:spLocks noGrp="1"/>
          </p:cNvSpPr>
          <p:nvPr>
            <p:ph idx="1"/>
          </p:nvPr>
        </p:nvSpPr>
        <p:spPr>
          <a:xfrm>
            <a:off x="685799" y="1419368"/>
            <a:ext cx="11269639" cy="4799318"/>
          </a:xfrm>
        </p:spPr>
        <p:txBody>
          <a:bodyPr>
            <a:normAutofit fontScale="92500" lnSpcReduction="20000"/>
          </a:bodyPr>
          <a:lstStyle/>
          <a:p>
            <a:r>
              <a:rPr lang="ar-IQ" dirty="0">
                <a:solidFill>
                  <a:srgbClr val="000000"/>
                </a:solidFill>
                <a:latin typeface="Arial" panose="020B0604020202020204" pitchFamily="34" charset="0"/>
              </a:rPr>
              <a:t>مكن تقدير هذا الناتج، كما هو معروف، بثلاث طرق، هي:</a:t>
            </a:r>
          </a:p>
          <a:p>
            <a:r>
              <a:rPr lang="ar-IQ" b="1" dirty="0">
                <a:solidFill>
                  <a:srgbClr val="000000"/>
                </a:solidFill>
                <a:latin typeface="Arial" panose="020B0604020202020204" pitchFamily="34" charset="0"/>
              </a:rPr>
              <a:t>1. طريقة الإنتاج أو القيمة المضافة</a:t>
            </a:r>
          </a:p>
          <a:p>
            <a:r>
              <a:rPr lang="ar-IQ" dirty="0">
                <a:solidFill>
                  <a:srgbClr val="000000"/>
                </a:solidFill>
                <a:latin typeface="Arial" panose="020B0604020202020204" pitchFamily="34" charset="0"/>
              </a:rPr>
              <a:t>وهي ناتج جمع القيم المضافة، بند الموازنة في حساب الإنتاج، لكافة الوحدات المؤسسية، أي:</a:t>
            </a:r>
          </a:p>
          <a:p>
            <a:r>
              <a:rPr lang="ar-IQ" dirty="0">
                <a:solidFill>
                  <a:srgbClr val="000000"/>
                </a:solidFill>
                <a:latin typeface="Arial" panose="020B0604020202020204" pitchFamily="34" charset="0"/>
              </a:rPr>
              <a:t>الناتج المحلي الإجمالي بأسعار السوق (</a:t>
            </a:r>
            <a:r>
              <a:rPr lang="en-US" dirty="0">
                <a:solidFill>
                  <a:srgbClr val="000000"/>
                </a:solidFill>
                <a:latin typeface="Arial" panose="020B0604020202020204" pitchFamily="34" charset="0"/>
              </a:rPr>
              <a:t>GDP) = </a:t>
            </a:r>
            <a:r>
              <a:rPr lang="ar-IQ" dirty="0">
                <a:solidFill>
                  <a:srgbClr val="000000"/>
                </a:solidFill>
                <a:latin typeface="Arial" panose="020B0604020202020204" pitchFamily="34" charset="0"/>
              </a:rPr>
              <a:t>الناتج + الضرائب ناقصاً الإعانات على المنتجات</a:t>
            </a:r>
          </a:p>
          <a:p>
            <a:r>
              <a:rPr lang="ar-IQ" b="1" dirty="0">
                <a:solidFill>
                  <a:srgbClr val="000000"/>
                </a:solidFill>
                <a:latin typeface="Arial" panose="020B0604020202020204" pitchFamily="34" charset="0"/>
              </a:rPr>
              <a:t>الاستهلاك الوسيط</a:t>
            </a:r>
            <a:endParaRPr lang="ar-IQ" dirty="0">
              <a:solidFill>
                <a:srgbClr val="000000"/>
              </a:solidFill>
              <a:latin typeface="Arial" panose="020B0604020202020204" pitchFamily="34" charset="0"/>
            </a:endParaRPr>
          </a:p>
          <a:p>
            <a:r>
              <a:rPr lang="ar-IQ" dirty="0">
                <a:solidFill>
                  <a:srgbClr val="000000"/>
                </a:solidFill>
                <a:latin typeface="Arial" panose="020B0604020202020204" pitchFamily="34" charset="0"/>
              </a:rPr>
              <a:t>1854 = 3604 + 133 - 1833</a:t>
            </a:r>
          </a:p>
          <a:p>
            <a:r>
              <a:rPr lang="ar-IQ" dirty="0">
                <a:solidFill>
                  <a:srgbClr val="000000"/>
                </a:solidFill>
                <a:latin typeface="Arial" panose="020B0604020202020204" pitchFamily="34" charset="0"/>
              </a:rPr>
              <a:t>انظر حساب الإنتاج</a:t>
            </a:r>
          </a:p>
          <a:p>
            <a:r>
              <a:rPr lang="ar-IQ" b="1" dirty="0">
                <a:solidFill>
                  <a:srgbClr val="000000"/>
                </a:solidFill>
                <a:latin typeface="Arial" panose="020B0604020202020204" pitchFamily="34" charset="0"/>
              </a:rPr>
              <a:t>2. طريقة الإنفاق</a:t>
            </a:r>
          </a:p>
          <a:p>
            <a:r>
              <a:rPr lang="ar-IQ" dirty="0">
                <a:solidFill>
                  <a:srgbClr val="000000"/>
                </a:solidFill>
                <a:latin typeface="Arial" panose="020B0604020202020204" pitchFamily="34" charset="0"/>
              </a:rPr>
              <a:t>وتشير إلى حاصل جمع جميع أشكال الإنفاق: الاستهلاك والتغير في المخزون، والتكوين الرأسمالي الثابت، وصافي الحيازة من الأشياء الثمينة، والصادرات من السلع والخدمات ناقصاً الواردات من السلع والخدمات، أي:</a:t>
            </a:r>
          </a:p>
          <a:p>
            <a:r>
              <a:rPr lang="ar-IQ" dirty="0">
                <a:solidFill>
                  <a:srgbClr val="000000"/>
                </a:solidFill>
                <a:latin typeface="Arial" panose="020B0604020202020204" pitchFamily="34" charset="0"/>
              </a:rPr>
              <a:t>الناتج المحلي الإجمالي بأسعار السوق (</a:t>
            </a:r>
            <a:r>
              <a:rPr lang="en-US" dirty="0">
                <a:solidFill>
                  <a:srgbClr val="000000"/>
                </a:solidFill>
                <a:latin typeface="Arial" panose="020B0604020202020204" pitchFamily="34" charset="0"/>
              </a:rPr>
              <a:t>GDP) = </a:t>
            </a:r>
            <a:r>
              <a:rPr lang="ar-IQ" dirty="0">
                <a:solidFill>
                  <a:srgbClr val="000000"/>
                </a:solidFill>
                <a:latin typeface="Arial" panose="020B0604020202020204" pitchFamily="34" charset="0"/>
              </a:rPr>
              <a:t>الإنفاق الاستهلاكي النهائي /الفعلي + التغير في المخزون + التكوين الرأسمالي الثابت الإجمالي + صافي الحيازة من الأشياء الثمينة + الصادرات السلعية والخدمية - الواردات السلعية والخدمية</a:t>
            </a:r>
          </a:p>
          <a:p>
            <a:r>
              <a:rPr lang="ar-IQ" dirty="0">
                <a:solidFill>
                  <a:srgbClr val="000000"/>
                </a:solidFill>
                <a:latin typeface="Arial" panose="020B0604020202020204" pitchFamily="34" charset="0"/>
              </a:rPr>
              <a:t>1854= 1399 + 376 + 28 + 10+ 540 - 499</a:t>
            </a:r>
          </a:p>
          <a:p>
            <a:r>
              <a:rPr lang="ar-IQ" dirty="0">
                <a:solidFill>
                  <a:srgbClr val="000000"/>
                </a:solidFill>
                <a:latin typeface="Arial" panose="020B0604020202020204" pitchFamily="34" charset="0"/>
              </a:rPr>
              <a:t>انظر الحسابات التالية: حساب استخدام الدخل القابل للإنفاق، وحساب استخدام الدخل القابل للإنفاق المعدّل، وحساب راس المال، وحساب بقية أنحاء العالم: السلع والخدمات. أو الاكتفاء بحساب السلع والخدمات (</a:t>
            </a:r>
            <a:r>
              <a:rPr lang="en-US" dirty="0">
                <a:solidFill>
                  <a:srgbClr val="000000"/>
                </a:solidFill>
                <a:latin typeface="Arial" panose="020B0604020202020204" pitchFamily="34" charset="0"/>
              </a:rPr>
              <a:t>O) .</a:t>
            </a:r>
          </a:p>
          <a:p>
            <a:pPr marL="0" indent="0">
              <a:buNone/>
            </a:pPr>
            <a:endParaRPr lang="ar-IQ" dirty="0"/>
          </a:p>
        </p:txBody>
      </p:sp>
    </p:spTree>
    <p:extLst>
      <p:ext uri="{BB962C8B-B14F-4D97-AF65-F5344CB8AC3E}">
        <p14:creationId xmlns:p14="http://schemas.microsoft.com/office/powerpoint/2010/main" val="2117427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45910"/>
            <a:ext cx="10820400" cy="5672775"/>
          </a:xfrm>
        </p:spPr>
        <p:txBody>
          <a:bodyPr>
            <a:normAutofit fontScale="92500" lnSpcReduction="10000"/>
          </a:bodyPr>
          <a:lstStyle/>
          <a:p>
            <a:r>
              <a:rPr lang="ar-IQ" b="1" dirty="0">
                <a:solidFill>
                  <a:srgbClr val="000000"/>
                </a:solidFill>
                <a:latin typeface="Arial" panose="020B0604020202020204" pitchFamily="34" charset="0"/>
              </a:rPr>
              <a:t>3. طريقة الدخل</a:t>
            </a:r>
          </a:p>
          <a:p>
            <a:pPr marL="0" indent="0">
              <a:buNone/>
            </a:pPr>
            <a:r>
              <a:rPr lang="ar-IQ" dirty="0">
                <a:solidFill>
                  <a:srgbClr val="000000"/>
                </a:solidFill>
                <a:latin typeface="Arial" panose="020B0604020202020204" pitchFamily="34" charset="0"/>
              </a:rPr>
              <a:t>وهنا نقوم بجمع كافة أشكال الدخول، أي :</a:t>
            </a:r>
          </a:p>
          <a:p>
            <a:pPr marL="0" indent="0">
              <a:buNone/>
            </a:pPr>
            <a:r>
              <a:rPr lang="ar-IQ" dirty="0">
                <a:solidFill>
                  <a:srgbClr val="000000"/>
                </a:solidFill>
                <a:latin typeface="Arial" panose="020B0604020202020204" pitchFamily="34" charset="0"/>
              </a:rPr>
              <a:t>الدخل القومي الإجمالي (</a:t>
            </a:r>
            <a:r>
              <a:rPr lang="en-US" dirty="0">
                <a:solidFill>
                  <a:srgbClr val="000000"/>
                </a:solidFill>
                <a:latin typeface="Arial" panose="020B0604020202020204" pitchFamily="34" charset="0"/>
              </a:rPr>
              <a:t>GNI) = </a:t>
            </a:r>
            <a:r>
              <a:rPr lang="ar-IQ" dirty="0">
                <a:solidFill>
                  <a:srgbClr val="000000"/>
                </a:solidFill>
                <a:latin typeface="Arial" panose="020B0604020202020204" pitchFamily="34" charset="0"/>
              </a:rPr>
              <a:t>الناتج الإجمالي المحلي بأسعار السوق+ الضرائب ناقصاً الإعانات</a:t>
            </a:r>
          </a:p>
          <a:p>
            <a:pPr marL="0" indent="0">
              <a:buNone/>
            </a:pPr>
            <a:r>
              <a:rPr lang="ar-IQ" dirty="0">
                <a:solidFill>
                  <a:srgbClr val="000000"/>
                </a:solidFill>
                <a:latin typeface="Arial" panose="020B0604020202020204" pitchFamily="34" charset="0"/>
              </a:rPr>
              <a:t>على الإنتاج والواردات + تعويضات العاملين (صافي المستلم من العالم الخارجي) + دخل الملكية (صافي المستلم مع العالم الخارجي).</a:t>
            </a:r>
          </a:p>
          <a:p>
            <a:pPr marL="0" indent="0">
              <a:buNone/>
            </a:pPr>
            <a:r>
              <a:rPr lang="ar-IQ" dirty="0">
                <a:solidFill>
                  <a:srgbClr val="000000"/>
                </a:solidFill>
                <a:latin typeface="Arial" panose="020B0604020202020204" pitchFamily="34" charset="0"/>
              </a:rPr>
              <a:t>1883= 1854 + 0 + 4 + 25</a:t>
            </a:r>
          </a:p>
          <a:p>
            <a:pPr marL="0" indent="0">
              <a:buNone/>
            </a:pPr>
            <a:r>
              <a:rPr lang="ar-IQ" dirty="0">
                <a:solidFill>
                  <a:srgbClr val="000000"/>
                </a:solidFill>
                <a:latin typeface="Arial" panose="020B0604020202020204" pitchFamily="34" charset="0"/>
              </a:rPr>
              <a:t>أو الدخل القومي الإجمالي (</a:t>
            </a:r>
            <a:r>
              <a:rPr lang="en-US" dirty="0">
                <a:solidFill>
                  <a:srgbClr val="000000"/>
                </a:solidFill>
                <a:latin typeface="Arial" panose="020B0604020202020204" pitchFamily="34" charset="0"/>
              </a:rPr>
              <a:t>GNI) = </a:t>
            </a:r>
            <a:r>
              <a:rPr lang="ar-IQ" dirty="0">
                <a:solidFill>
                  <a:srgbClr val="000000"/>
                </a:solidFill>
                <a:latin typeface="Arial" panose="020B0604020202020204" pitchFamily="34" charset="0"/>
              </a:rPr>
              <a:t>الناتج الإجمالي المحلي + صافي دخل الملكية من الخارج</a:t>
            </a:r>
          </a:p>
          <a:p>
            <a:pPr marL="0" indent="0">
              <a:buNone/>
            </a:pPr>
            <a:r>
              <a:rPr lang="ar-IQ" dirty="0">
                <a:solidFill>
                  <a:srgbClr val="000000"/>
                </a:solidFill>
                <a:latin typeface="Arial" panose="020B0604020202020204" pitchFamily="34" charset="0"/>
              </a:rPr>
              <a:t>انظر حساب الإنتاج، وحساب الدخل الأولي والتحويلات الجارية .</a:t>
            </a:r>
          </a:p>
          <a:p>
            <a:pPr marL="0" indent="0">
              <a:buNone/>
            </a:pPr>
            <a:r>
              <a:rPr lang="ar-IQ" dirty="0">
                <a:solidFill>
                  <a:srgbClr val="000000"/>
                </a:solidFill>
                <a:latin typeface="Arial" panose="020B0604020202020204" pitchFamily="34" charset="0"/>
              </a:rPr>
              <a:t>أما الدخل المحلي الإجمالي (أو مكونات الدخل للناتج المحلي الإجمالي) =</a:t>
            </a:r>
          </a:p>
          <a:p>
            <a:pPr marL="0" indent="0">
              <a:buNone/>
            </a:pPr>
            <a:r>
              <a:rPr lang="ar-IQ" dirty="0">
                <a:solidFill>
                  <a:srgbClr val="000000"/>
                </a:solidFill>
                <a:latin typeface="Arial" panose="020B0604020202020204" pitchFamily="34" charset="0"/>
              </a:rPr>
              <a:t>تعويضات العاملين + الضرائب على الإنتاج والوردات - الإعانات + فائض التشغيل / الدخل المختلط</a:t>
            </a:r>
          </a:p>
          <a:p>
            <a:pPr marL="0" indent="0">
              <a:buNone/>
            </a:pPr>
            <a:r>
              <a:rPr lang="ar-IQ" dirty="0">
                <a:solidFill>
                  <a:srgbClr val="000000"/>
                </a:solidFill>
                <a:latin typeface="Arial" panose="020B0604020202020204" pitchFamily="34" charset="0"/>
              </a:rPr>
              <a:t>1854 = 762 + 235 - 44 + 901</a:t>
            </a:r>
          </a:p>
          <a:p>
            <a:pPr marL="0" indent="0">
              <a:buNone/>
            </a:pPr>
            <a:r>
              <a:rPr lang="ar-IQ" dirty="0">
                <a:solidFill>
                  <a:srgbClr val="000000"/>
                </a:solidFill>
                <a:latin typeface="Arial" panose="020B0604020202020204" pitchFamily="34" charset="0"/>
              </a:rPr>
              <a:t>انظر مجموع جانب الاستخدامات " في حساب توليد الدخل.</a:t>
            </a:r>
          </a:p>
          <a:p>
            <a:pPr marL="0" indent="0">
              <a:buNone/>
            </a:pPr>
            <a:r>
              <a:rPr lang="ar-IQ" dirty="0">
                <a:solidFill>
                  <a:srgbClr val="000000"/>
                </a:solidFill>
                <a:latin typeface="Arial" panose="020B0604020202020204" pitchFamily="34" charset="0"/>
              </a:rPr>
              <a:t>علماً بأن الناتج المحلي الإجمالي بأسعار عوامل الإنتاج = الناتج المحلي الإجمالي بأسعار السوق - صافي الضرائب على الإنتاج والواردات</a:t>
            </a:r>
          </a:p>
          <a:p>
            <a:pPr marL="0" indent="0">
              <a:buNone/>
            </a:pPr>
            <a:r>
              <a:rPr lang="ar-IQ" dirty="0">
                <a:solidFill>
                  <a:srgbClr val="000000"/>
                </a:solidFill>
                <a:latin typeface="Arial" panose="020B0604020202020204" pitchFamily="34" charset="0"/>
              </a:rPr>
              <a:t>1663= 1854 - 191 انظر أحد تقديرات الناتج المحلي الإجمالي (وفقاً للطرق الثلاث المشار إليها أعلاه) واطرح منه صافي الضرائب (الضرائب- الإعانات) على الإنتاج والواردات الواردة في حساب توليد الدخل (235 - 44 = 191).</a:t>
            </a:r>
          </a:p>
          <a:p>
            <a:pPr marL="0" indent="0">
              <a:buNone/>
            </a:pPr>
            <a:endParaRPr lang="ar-IQ" dirty="0"/>
          </a:p>
        </p:txBody>
      </p:sp>
    </p:spTree>
    <p:extLst>
      <p:ext uri="{BB962C8B-B14F-4D97-AF65-F5344CB8AC3E}">
        <p14:creationId xmlns:p14="http://schemas.microsoft.com/office/powerpoint/2010/main" val="1972156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a:solidFill>
                  <a:srgbClr val="000000"/>
                </a:solidFill>
                <a:latin typeface="Arial" panose="020B0604020202020204" pitchFamily="34" charset="0"/>
              </a:rPr>
              <a:t>مقاييس الدخل والإنتاج القومي(2</a:t>
            </a:r>
            <a:r>
              <a:rPr lang="ar-IQ" dirty="0" smtClean="0">
                <a:solidFill>
                  <a:srgbClr val="000000"/>
                </a:solidFill>
                <a:latin typeface="Arial" panose="020B0604020202020204" pitchFamily="34" charset="0"/>
              </a:rPr>
              <a:t>)=</a:t>
            </a:r>
            <a:endParaRPr lang="ar-IQ" dirty="0"/>
          </a:p>
        </p:txBody>
      </p:sp>
      <p:sp>
        <p:nvSpPr>
          <p:cNvPr id="3" name="Content Placeholder 2"/>
          <p:cNvSpPr>
            <a:spLocks noGrp="1"/>
          </p:cNvSpPr>
          <p:nvPr>
            <p:ph idx="1"/>
          </p:nvPr>
        </p:nvSpPr>
        <p:spPr>
          <a:xfrm>
            <a:off x="685800" y="1787858"/>
            <a:ext cx="10820400" cy="4430828"/>
          </a:xfrm>
        </p:spPr>
        <p:txBody>
          <a:bodyPr>
            <a:normAutofit fontScale="85000" lnSpcReduction="20000"/>
          </a:bodyPr>
          <a:lstStyle/>
          <a:p>
            <a:pPr marL="0" indent="0">
              <a:buNone/>
            </a:pPr>
            <a:r>
              <a:rPr lang="ar-IQ" dirty="0">
                <a:solidFill>
                  <a:srgbClr val="000000"/>
                </a:solidFill>
                <a:latin typeface="Arial" panose="020B0604020202020204" pitchFamily="34" charset="0"/>
              </a:rPr>
              <a:t>مقاييس الدخل والإنتاج القومي هي مقاييس تستعمل في الاقتصاد لتقدير قيمة السلع والخدمات المنتجة في دولة معينة وهذه المقاييس هي الإنتاج القومي والناتج القومي والدخل القومي والإنفاق القومي</a:t>
            </a:r>
          </a:p>
          <a:p>
            <a:pPr marL="0" indent="0">
              <a:buNone/>
            </a:pPr>
            <a:r>
              <a:rPr lang="ar-IQ" b="1" dirty="0">
                <a:solidFill>
                  <a:srgbClr val="000000"/>
                </a:solidFill>
                <a:latin typeface="Arial" panose="020B0604020202020204" pitchFamily="34" charset="0"/>
              </a:rPr>
              <a:t>الإنتاج القومي</a:t>
            </a:r>
          </a:p>
          <a:p>
            <a:pPr marL="0" indent="0">
              <a:buNone/>
            </a:pPr>
            <a:r>
              <a:rPr lang="ar-IQ" dirty="0">
                <a:solidFill>
                  <a:srgbClr val="000000"/>
                </a:solidFill>
                <a:latin typeface="Arial" panose="020B0604020202020204" pitchFamily="34" charset="0"/>
              </a:rPr>
              <a:t>الانتاج القومي هو مجموع ما انتج في الاقتصاد القومي من السلع والخدمات غير المادية في فترة معينة وهو يشمل نوعين من الإنتاج</a:t>
            </a:r>
          </a:p>
          <a:p>
            <a:pPr marL="0" indent="0">
              <a:buNone/>
            </a:pPr>
            <a:r>
              <a:rPr lang="ar-IQ" dirty="0">
                <a:solidFill>
                  <a:srgbClr val="000000"/>
                </a:solidFill>
                <a:latin typeface="Arial" panose="020B0604020202020204" pitchFamily="34" charset="0"/>
              </a:rPr>
              <a:t>انتاج مادي : يتمثل في المنسوجات والمصنوعات وغيرها</a:t>
            </a:r>
          </a:p>
          <a:p>
            <a:pPr marL="0" indent="0">
              <a:buNone/>
            </a:pPr>
            <a:r>
              <a:rPr lang="ar-IQ" dirty="0">
                <a:solidFill>
                  <a:srgbClr val="000000"/>
                </a:solidFill>
                <a:latin typeface="Arial" panose="020B0604020202020204" pitchFamily="34" charset="0"/>
              </a:rPr>
              <a:t>انتاج غير مادي : مثل التعليم والرعاية الصحية والدفاع والأمن وغيرها</a:t>
            </a:r>
          </a:p>
          <a:p>
            <a:pPr marL="0" indent="0">
              <a:buNone/>
            </a:pPr>
            <a:r>
              <a:rPr lang="ar-IQ" b="1" dirty="0">
                <a:solidFill>
                  <a:srgbClr val="000000"/>
                </a:solidFill>
                <a:latin typeface="Arial" panose="020B0604020202020204" pitchFamily="34" charset="0"/>
              </a:rPr>
              <a:t>الناتج القومي</a:t>
            </a:r>
          </a:p>
          <a:p>
            <a:pPr marL="0" indent="0">
              <a:buNone/>
            </a:pPr>
            <a:r>
              <a:rPr lang="ar-IQ" dirty="0">
                <a:solidFill>
                  <a:srgbClr val="000000"/>
                </a:solidFill>
                <a:latin typeface="Arial" panose="020B0604020202020204" pitchFamily="34" charset="0"/>
              </a:rPr>
              <a:t>ظهر مفهوم الناتج القومي لان مفهوم الانتاج القومي لا يكفي لتحديد مستوى الإسهام في النشاط الانتاجي للاقتصاد القومي.</a:t>
            </a:r>
          </a:p>
          <a:p>
            <a:pPr marL="0" indent="0">
              <a:buNone/>
            </a:pPr>
            <a:r>
              <a:rPr lang="ar-IQ" dirty="0">
                <a:solidFill>
                  <a:srgbClr val="000000"/>
                </a:solidFill>
                <a:latin typeface="Arial" panose="020B0604020202020204" pitchFamily="34" charset="0"/>
              </a:rPr>
              <a:t>مثال : يوجد مصنع للحديد والصلب يقوم بانتاج الحديد الذي يستفيد منه مصنع السيارات, فلا يمكن القول ان المشروع الأول لانتاج الحديد مقدار كذا من الصلب والمشروع الثاني لانتاج السيارات ينتج ما قيمته كذا من السيارات, ولكن مصنع الحديد يقوم بتحويل المادة الأولية (خام الحديد) إلى سلعة نصف مصنعة ثم يقوم مصنع السيارات بتحويل السلع نصف المصنعة إلى سلع تامة الصنع (السيارات), و تسمى هذه العملية بالإستهلاك الوسيط</a:t>
            </a:r>
          </a:p>
          <a:p>
            <a:pPr marL="0" indent="0">
              <a:buNone/>
            </a:pPr>
            <a:r>
              <a:rPr lang="ar-IQ" dirty="0">
                <a:solidFill>
                  <a:srgbClr val="000000"/>
                </a:solidFill>
                <a:latin typeface="Arial" panose="020B0604020202020204" pitchFamily="34" charset="0"/>
              </a:rPr>
              <a:t>ولتلافي خطأ الازدواج المحاسبي ينبغي ان يقدر الاسهام الانتاجي للاقتصاد القومي وفقا لما يسمى القيمة المضافة أو قيمة الانتاج القومي</a:t>
            </a:r>
          </a:p>
          <a:p>
            <a:pPr marL="0" indent="0">
              <a:buNone/>
            </a:pPr>
            <a:r>
              <a:rPr lang="ar-IQ" dirty="0">
                <a:solidFill>
                  <a:srgbClr val="000000"/>
                </a:solidFill>
                <a:latin typeface="Arial" panose="020B0604020202020204" pitchFamily="34" charset="0"/>
              </a:rPr>
              <a:t>فالناتج القومي = الانتاج الاجمالي - الاستهلاك </a:t>
            </a:r>
            <a:r>
              <a:rPr lang="ar-IQ" dirty="0" smtClean="0">
                <a:solidFill>
                  <a:srgbClr val="000000"/>
                </a:solidFill>
                <a:latin typeface="Arial" panose="020B0604020202020204" pitchFamily="34" charset="0"/>
              </a:rPr>
              <a:t>الوسيط</a:t>
            </a:r>
            <a:endParaRPr lang="ar-IQ" dirty="0">
              <a:solidFill>
                <a:srgbClr val="000000"/>
              </a:solidFill>
              <a:latin typeface="Arial" panose="020B0604020202020204" pitchFamily="34" charset="0"/>
            </a:endParaRPr>
          </a:p>
        </p:txBody>
      </p:sp>
    </p:spTree>
    <p:extLst>
      <p:ext uri="{BB962C8B-B14F-4D97-AF65-F5344CB8AC3E}">
        <p14:creationId xmlns:p14="http://schemas.microsoft.com/office/powerpoint/2010/main" val="3944903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59558"/>
            <a:ext cx="10820400" cy="5659127"/>
          </a:xfrm>
        </p:spPr>
        <p:txBody>
          <a:bodyPr/>
          <a:lstStyle/>
          <a:p>
            <a:pPr marL="0" indent="0">
              <a:buNone/>
            </a:pPr>
            <a:r>
              <a:rPr lang="ar-IQ" b="1" dirty="0">
                <a:solidFill>
                  <a:srgbClr val="000000"/>
                </a:solidFill>
                <a:latin typeface="Arial" panose="020B0604020202020204" pitchFamily="34" charset="0"/>
              </a:rPr>
              <a:t>الدخل القومي</a:t>
            </a:r>
          </a:p>
          <a:p>
            <a:pPr marL="0" indent="0">
              <a:buNone/>
            </a:pPr>
            <a:r>
              <a:rPr lang="ar-IQ" dirty="0">
                <a:solidFill>
                  <a:srgbClr val="000000"/>
                </a:solidFill>
                <a:latin typeface="Arial" panose="020B0604020202020204" pitchFamily="34" charset="0"/>
              </a:rPr>
              <a:t>يؤدي توزيع عناصر الإنتاج الاولية التي أدت إلى ظهور الانتاج ومن هذه الزاوية نحصل على الدخل القومي, ويمكن تقسيمه إلى قسمين:</a:t>
            </a:r>
          </a:p>
          <a:p>
            <a:pPr marL="0" indent="0">
              <a:buNone/>
            </a:pPr>
            <a:r>
              <a:rPr lang="ar-IQ" dirty="0">
                <a:solidFill>
                  <a:srgbClr val="000000"/>
                </a:solidFill>
                <a:latin typeface="Arial" panose="020B0604020202020204" pitchFamily="34" charset="0"/>
              </a:rPr>
              <a:t>دخول العمل : تتكون من الأجور والمرتبات والمكافئات المكتسبة من المساهمة في العملية الانتاجية.</a:t>
            </a:r>
          </a:p>
          <a:p>
            <a:pPr marL="0" indent="0">
              <a:buNone/>
            </a:pPr>
            <a:r>
              <a:rPr lang="ar-IQ" dirty="0">
                <a:solidFill>
                  <a:srgbClr val="000000"/>
                </a:solidFill>
                <a:latin typeface="Arial" panose="020B0604020202020204" pitchFamily="34" charset="0"/>
              </a:rPr>
              <a:t>دخول الملكية : تتكون من الفوائد والأرباح والريع ودخول الملكية.</a:t>
            </a:r>
          </a:p>
          <a:p>
            <a:pPr marL="0" indent="0">
              <a:buNone/>
            </a:pPr>
            <a:r>
              <a:rPr lang="ar-IQ" dirty="0">
                <a:solidFill>
                  <a:srgbClr val="000000"/>
                </a:solidFill>
                <a:latin typeface="Arial" panose="020B0604020202020204" pitchFamily="34" charset="0"/>
              </a:rPr>
              <a:t>ويوجد متحصلات أخرى لا تعتبر جزءا من الدخل القومي مثل الاعانات الاجتماعية والهبات والتبرعات, وأيضا الكسب أو الخسارة الرأسمالية لا تدخل في تقدير الدخل القومي, لأن هذه المتحصلات لم تنتج عن الإسهام في الانتاج المادي.</a:t>
            </a:r>
          </a:p>
          <a:p>
            <a:pPr marL="0" indent="0">
              <a:buNone/>
            </a:pPr>
            <a:endParaRPr lang="ar-IQ" dirty="0"/>
          </a:p>
        </p:txBody>
      </p:sp>
    </p:spTree>
    <p:extLst>
      <p:ext uri="{BB962C8B-B14F-4D97-AF65-F5344CB8AC3E}">
        <p14:creationId xmlns:p14="http://schemas.microsoft.com/office/powerpoint/2010/main" val="3866574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181" y="573206"/>
            <a:ext cx="11859905" cy="5645479"/>
          </a:xfrm>
        </p:spPr>
        <p:txBody>
          <a:bodyPr>
            <a:normAutofit fontScale="70000" lnSpcReduction="20000"/>
          </a:bodyPr>
          <a:lstStyle/>
          <a:p>
            <a:pPr marL="0" indent="0">
              <a:buNone/>
            </a:pPr>
            <a:r>
              <a:rPr lang="ar-IQ" b="1" dirty="0">
                <a:solidFill>
                  <a:srgbClr val="000000"/>
                </a:solidFill>
                <a:latin typeface="Arial" panose="020B0604020202020204" pitchFamily="34" charset="0"/>
              </a:rPr>
              <a:t>الانفاق القومي</a:t>
            </a:r>
          </a:p>
          <a:p>
            <a:pPr marL="0" indent="0">
              <a:buNone/>
            </a:pPr>
            <a:r>
              <a:rPr lang="ar-IQ" dirty="0">
                <a:solidFill>
                  <a:srgbClr val="000000"/>
                </a:solidFill>
                <a:latin typeface="Arial" panose="020B0604020202020204" pitchFamily="34" charset="0"/>
              </a:rPr>
              <a:t>هو مجموع ما ينفق خلال فترة معينة على الاستهلاك والاستثمار في الاقتصاد القومي, فالناتج القومي يستخدم جزء منه في اشباع الحاجات القائمة ويخصص جزء اخر للانفاق في المستقبل</a:t>
            </a:r>
          </a:p>
          <a:p>
            <a:pPr marL="0" indent="0">
              <a:buNone/>
            </a:pPr>
            <a:r>
              <a:rPr lang="ar-IQ" dirty="0">
                <a:solidFill>
                  <a:srgbClr val="000000"/>
                </a:solidFill>
                <a:latin typeface="Arial" panose="020B0604020202020204" pitchFamily="34" charset="0"/>
              </a:rPr>
              <a:t>تقرير اقتصادى: الدخل القومى المصرى يسجل زيادة بنسبة 11.9 في المائة(3)</a:t>
            </a:r>
          </a:p>
          <a:p>
            <a:pPr marL="0" indent="0">
              <a:buNone/>
            </a:pPr>
            <a:r>
              <a:rPr lang="ar-IQ" dirty="0">
                <a:solidFill>
                  <a:srgbClr val="000000"/>
                </a:solidFill>
                <a:latin typeface="Arial" panose="020B0604020202020204" pitchFamily="34" charset="0"/>
              </a:rPr>
              <a:t>شهد الدخل القومى في مصر خلال النصف الاول من العام المالى الحالى 2005 /2006 زيادة ملحوظة بلغت 11.9 في المائة ليصل الى 309 مليارات جنيه /الدولار يساوى 5.74 جنيه/ احتلت خلاله قطاعات الغاز والتشييد والبناء مكان الصدارة حيث سجل قطاع الغاز الطبيعى نموا بلغ 56.1 في المائة فيما سجل قطاع التشييد والبناء 12.6 في المائة.</a:t>
            </a:r>
          </a:p>
          <a:p>
            <a:pPr marL="0" indent="0">
              <a:buNone/>
            </a:pPr>
            <a:r>
              <a:rPr lang="ar-IQ" dirty="0">
                <a:solidFill>
                  <a:srgbClr val="000000"/>
                </a:solidFill>
                <a:latin typeface="Arial" panose="020B0604020202020204" pitchFamily="34" charset="0"/>
              </a:rPr>
              <a:t>كما سجل الدخل القومى الذى يشمل الناتج المحلى الاجمالى وصافى دخول عوامل الانتاج نموا خلال الربع الثانى فقط من العام الحالى نسبة 12.9 في المائة حيث ارتفع الى 154.4 مليار جنيه مقابل 136.7 مليار جنيه في الفترة المناظرة من العام الماضى 2004 / 2005.</a:t>
            </a:r>
          </a:p>
          <a:p>
            <a:pPr marL="0" indent="0">
              <a:buNone/>
            </a:pPr>
            <a:r>
              <a:rPr lang="ar-IQ" dirty="0">
                <a:solidFill>
                  <a:srgbClr val="000000"/>
                </a:solidFill>
                <a:latin typeface="Arial" panose="020B0604020202020204" pitchFamily="34" charset="0"/>
              </a:rPr>
              <a:t>وقال تقرير صادر عن الحكومة المصرية اليوم /الاحد/ ان حجم الاستثمارات المنفذة شهد زيادة بلغت 49.1 مليار جنيه مقابل 42.3 مليار جنيه في الفترة المناظرة من العام الماضى 2004/ 2005 محققا معدل نمو يصل الى 16.1 في المائة، مشيرا الى ان استثمارات القطاع الخاص تتصاعد وانها بلغت خلال النصف الاول من العام المالى الحالى 39. 7 مليار جنيه وان حجم الاستثمارات التى ينفذها القطاع الخاص تمثل 60. 5 في المائة من الاستثمارات الكلية والتى بلغت 49.1 مليار جنيه خلال النصف الاول من العام المالى 2005/ 2006.</a:t>
            </a:r>
          </a:p>
          <a:p>
            <a:pPr marL="0" indent="0">
              <a:buNone/>
            </a:pPr>
            <a:r>
              <a:rPr lang="ar-IQ" dirty="0">
                <a:solidFill>
                  <a:srgbClr val="000000"/>
                </a:solidFill>
                <a:latin typeface="Arial" panose="020B0604020202020204" pitchFamily="34" charset="0"/>
              </a:rPr>
              <a:t>واضاف التقرير ان الاستثمارات الحكومية خلال النصف الاول من العام 2005/ 2006 بلغت 7926 مليون جنيه ينفذ الجهاز الادارى منها 52. 5 في المائة والهيئات الحكومية 33.9 في المائة والادارة المحلية 13.6 في المائة، مشيرا الى ان هناك فجوة بين معدلات الاستثمار ومعدلات الادخار وان معدل الاستثمار خلال النصف الاول بلغ 17 في المائة بينما بلغ معدل الادخار 15.1 في المائة مقابل 15.8 في المائة و 14.7 في المائة على التوالى في الفترة المناظرة من العام 2004/2005.</a:t>
            </a:r>
          </a:p>
          <a:p>
            <a:pPr marL="0" indent="0">
              <a:buNone/>
            </a:pPr>
            <a:r>
              <a:rPr lang="ar-IQ" dirty="0">
                <a:solidFill>
                  <a:srgbClr val="000000"/>
                </a:solidFill>
                <a:latin typeface="Arial" panose="020B0604020202020204" pitchFamily="34" charset="0"/>
              </a:rPr>
              <a:t>واكد التقرير ان العجز في الموازنة العامة مازال في الحدود الآمنة وسجل تراجعا جيدا بلغ حوالى 5.9 في المائة من الناتج المحلى خلال النصف الاول من العام 2005/2006 مقابل 6.5 في المائة خلال النصف المقابل من العام 2004/ 2005، كما سجل العجز في الميزان الجارى لميزان المدفوعات 2 في المائة من الناتج المحلى الاجمالى.</a:t>
            </a:r>
          </a:p>
          <a:p>
            <a:pPr marL="0" indent="0">
              <a:buNone/>
            </a:pPr>
            <a:r>
              <a:rPr lang="ar-IQ" dirty="0">
                <a:solidFill>
                  <a:srgbClr val="000000"/>
                </a:solidFill>
                <a:latin typeface="Arial" panose="020B0604020202020204" pitchFamily="34" charset="0"/>
              </a:rPr>
              <a:t>وبالنسبة لميزان المعاملات الجارية والتحويلات، قال التقرير انه حقق فائضا متزايدا خلال الربع الثانى من العام المالى الحالى 2005/ 2006 ليسجل 1064 مليون دولار مقابل 646 مليون دولار في 2004/2005 بمعدل زيادة 65 في المائة في حين تراجع الفائض في النصف الاول من العام 2005/2006 الى 1.39 مليار دولار مقابل 1.83 مليار دولار في 2004/2005.</a:t>
            </a:r>
          </a:p>
          <a:p>
            <a:pPr marL="0" indent="0">
              <a:buNone/>
            </a:pPr>
            <a:r>
              <a:rPr lang="ar-IQ" dirty="0">
                <a:solidFill>
                  <a:srgbClr val="000000"/>
                </a:solidFill>
                <a:latin typeface="Arial" panose="020B0604020202020204" pitchFamily="34" charset="0"/>
              </a:rPr>
              <a:t>وقال التقرير ان الميزان الخدمى سجل فائضا خلال النصف الاول بلغ 4.1 مليار دولار بانخفاض 0.5 مليار دولار عن الفترة المناظرة من العام السابق نتيجة تسارع نمو المدفوعات الخدمية، مشيرا الى ان نسبة صادرات الطاقة الى اجمالى الصادرات السلعية بلغت 55.2 في المائة خلال النصف الاول من العام 2005/2006 مقابل 39.8 في المائة للفترة المقابلة</a:t>
            </a:r>
          </a:p>
          <a:p>
            <a:pPr marL="0" indent="0">
              <a:buNone/>
            </a:pPr>
            <a:endParaRPr lang="ar-IQ" dirty="0"/>
          </a:p>
        </p:txBody>
      </p:sp>
    </p:spTree>
    <p:extLst>
      <p:ext uri="{BB962C8B-B14F-4D97-AF65-F5344CB8AC3E}">
        <p14:creationId xmlns:p14="http://schemas.microsoft.com/office/powerpoint/2010/main" val="1614496559"/>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Vapor Trail</Template>
  <TotalTime>12</TotalTime>
  <Words>2326</Words>
  <Application>Microsoft Office PowerPoint</Application>
  <PresentationFormat>Widescreen</PresentationFormat>
  <Paragraphs>86</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Aldhabi</vt:lpstr>
      <vt:lpstr>Arial</vt:lpstr>
      <vt:lpstr>Century Gothic</vt:lpstr>
      <vt:lpstr>Times New Roman</vt:lpstr>
      <vt:lpstr>Vapor Trail</vt:lpstr>
      <vt:lpstr>الدخل القومي</vt:lpstr>
      <vt:lpstr>PowerPoint Presentation</vt:lpstr>
      <vt:lpstr>أهمية الدخل القومي </vt:lpstr>
      <vt:lpstr>PowerPoint Presentation</vt:lpstr>
      <vt:lpstr>طرق تقدير الناتج المحلي الإجمالي</vt:lpstr>
      <vt:lpstr>PowerPoint Presentation</vt:lpstr>
      <vt:lpstr>مقاييس الدخل والإنتاج القومي(2)=</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الدخل القومي</dc:title>
  <dc:creator>Maher</dc:creator>
  <cp:lastModifiedBy>Maher</cp:lastModifiedBy>
  <cp:revision>2</cp:revision>
  <dcterms:created xsi:type="dcterms:W3CDTF">2023-03-03T16:23:47Z</dcterms:created>
  <dcterms:modified xsi:type="dcterms:W3CDTF">2023-03-03T16:36:37Z</dcterms:modified>
</cp:coreProperties>
</file>