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smtClean="0"/>
              <a:t>3/2/2023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56782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59871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3/2/2023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905605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3/2/2023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4709740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smtClean="0"/>
              <a:pPr/>
              <a:t>3/2/2023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878638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245620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806640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788955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smtClean="0"/>
              <a:pPr/>
              <a:t>3/2/2023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02344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71106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3/2/2023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91114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7043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9822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14586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66136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80262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21807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3/2/2023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8692714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e3arabi.com/%d8%a7%d9%84%d9%87%d9%86%d8%af%d8%b3%d8%a9/%d8%a7%d8%b3%d8%aa%d8%ae%d8%af%d8%a7%d9%85%d8%a7%d8%aa-%d9%88%d9%85%d8%b2%d8%a7%d9%8a%d8%a7-%d8%a7%d9%84%d8%ae%d8%b1%d8%b3%d8%a7%d9%86%d8%a9-%d8%a7%d9%84%d9%85%d8%b3%d9%84%d8%ad%d8%a9/"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ar-IQ" dirty="0" smtClean="0">
                <a:solidFill>
                  <a:schemeClr val="accent6">
                    <a:lumMod val="60000"/>
                    <a:lumOff val="40000"/>
                  </a:schemeClr>
                </a:solidFill>
              </a:rPr>
              <a:t>الفرق بين البنية التحتية والفوقية </a:t>
            </a:r>
            <a:endParaRPr lang="ar-IQ" dirty="0">
              <a:solidFill>
                <a:schemeClr val="accent6">
                  <a:lumMod val="60000"/>
                  <a:lumOff val="40000"/>
                </a:schemeClr>
              </a:solidFill>
            </a:endParaRPr>
          </a:p>
        </p:txBody>
      </p:sp>
      <p:sp>
        <p:nvSpPr>
          <p:cNvPr id="3" name="Subtitle 2"/>
          <p:cNvSpPr>
            <a:spLocks noGrp="1"/>
          </p:cNvSpPr>
          <p:nvPr>
            <p:ph type="subTitle" idx="1"/>
          </p:nvPr>
        </p:nvSpPr>
        <p:spPr/>
        <p:txBody>
          <a:bodyPr>
            <a:normAutofit fontScale="92500" lnSpcReduction="10000"/>
          </a:bodyPr>
          <a:lstStyle/>
          <a:p>
            <a:pPr algn="ctr"/>
            <a:r>
              <a:rPr lang="ar-IQ" dirty="0" smtClean="0">
                <a:solidFill>
                  <a:schemeClr val="accent2">
                    <a:lumMod val="60000"/>
                    <a:lumOff val="40000"/>
                  </a:schemeClr>
                </a:solidFill>
              </a:rPr>
              <a:t>اعداد</a:t>
            </a:r>
          </a:p>
          <a:p>
            <a:pPr algn="ctr"/>
            <a:r>
              <a:rPr lang="ar-IQ" dirty="0" smtClean="0">
                <a:solidFill>
                  <a:schemeClr val="accent2">
                    <a:lumMod val="60000"/>
                    <a:lumOff val="40000"/>
                  </a:schemeClr>
                </a:solidFill>
              </a:rPr>
              <a:t>م.د عادل عبد الرحمن </a:t>
            </a:r>
            <a:endParaRPr lang="ar-IQ" dirty="0">
              <a:solidFill>
                <a:schemeClr val="accent2">
                  <a:lumMod val="60000"/>
                  <a:lumOff val="40000"/>
                </a:schemeClr>
              </a:solidFill>
            </a:endParaRPr>
          </a:p>
        </p:txBody>
      </p:sp>
      <p:sp>
        <p:nvSpPr>
          <p:cNvPr id="4" name="TextBox 3"/>
          <p:cNvSpPr txBox="1"/>
          <p:nvPr/>
        </p:nvSpPr>
        <p:spPr>
          <a:xfrm rot="20436967">
            <a:off x="1651379" y="4210281"/>
            <a:ext cx="2524835" cy="584775"/>
          </a:xfrm>
          <a:prstGeom prst="rect">
            <a:avLst/>
          </a:prstGeom>
          <a:noFill/>
        </p:spPr>
        <p:txBody>
          <a:bodyPr wrap="square" rtlCol="1">
            <a:spAutoFit/>
          </a:bodyPr>
          <a:lstStyle/>
          <a:p>
            <a:pPr algn="ctr" rtl="1"/>
            <a:r>
              <a:rPr lang="ar-IQ" sz="3200" b="1" dirty="0" smtClean="0">
                <a:solidFill>
                  <a:schemeClr val="accent4">
                    <a:lumMod val="75000"/>
                  </a:schemeClr>
                </a:solidFill>
                <a:latin typeface="Aldhabi" panose="01000000000000000000" pitchFamily="2" charset="-78"/>
                <a:cs typeface="Aldhabi" panose="01000000000000000000" pitchFamily="2" charset="-78"/>
              </a:rPr>
              <a:t>المحاضرة الخامسة عشر</a:t>
            </a:r>
            <a:endParaRPr lang="ar-IQ" sz="3200" b="1" dirty="0">
              <a:solidFill>
                <a:schemeClr val="accent4">
                  <a:lumMod val="75000"/>
                </a:schemeClr>
              </a:solidFill>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2224663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7151427"/>
          </a:xfrm>
        </p:spPr>
      </p:pic>
      <p:sp>
        <p:nvSpPr>
          <p:cNvPr id="5" name="TextBox 4"/>
          <p:cNvSpPr txBox="1"/>
          <p:nvPr/>
        </p:nvSpPr>
        <p:spPr>
          <a:xfrm rot="20342510">
            <a:off x="1182805" y="3070746"/>
            <a:ext cx="3111690" cy="707886"/>
          </a:xfrm>
          <a:prstGeom prst="rect">
            <a:avLst/>
          </a:prstGeom>
          <a:noFill/>
        </p:spPr>
        <p:txBody>
          <a:bodyPr wrap="square" rtlCol="1">
            <a:spAutoFit/>
          </a:bodyPr>
          <a:lstStyle/>
          <a:p>
            <a:pPr algn="ctr" rtl="1"/>
            <a:r>
              <a:rPr lang="ar-IQ" sz="4000" b="1" dirty="0" smtClean="0">
                <a:solidFill>
                  <a:schemeClr val="bg1"/>
                </a:solidFill>
                <a:latin typeface="Aldhabi" panose="01000000000000000000" pitchFamily="2" charset="-78"/>
                <a:cs typeface="Aldhabi" panose="01000000000000000000" pitchFamily="2" charset="-78"/>
              </a:rPr>
              <a:t>الى اللقاء في المحاضرة القادمة </a:t>
            </a:r>
            <a:endParaRPr lang="ar-IQ" sz="4000" b="1" dirty="0">
              <a:solidFill>
                <a:schemeClr val="bg1"/>
              </a:solidFill>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768923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78424"/>
            <a:ext cx="10820400" cy="4840261"/>
          </a:xfrm>
        </p:spPr>
        <p:txBody>
          <a:bodyPr>
            <a:normAutofit/>
          </a:bodyPr>
          <a:lstStyle/>
          <a:p>
            <a:pPr marL="0" indent="0">
              <a:lnSpc>
                <a:spcPct val="200000"/>
              </a:lnSpc>
              <a:buNone/>
            </a:pPr>
            <a:r>
              <a:rPr lang="ar-IQ" dirty="0"/>
              <a:t>المكونان الرئيسيان للمباني هما البنية التحتية والبنية الفوقية. البنية التحتية هي جزء من المبنى تحت الأرض، بينما البنية الفوقية هي كل شيء فوق الأرض</a:t>
            </a:r>
            <a:r>
              <a:rPr lang="ar-IQ" dirty="0" smtClean="0"/>
              <a:t>.</a:t>
            </a:r>
            <a:endParaRPr lang="ar-IQ" dirty="0"/>
          </a:p>
          <a:p>
            <a:pPr marL="0" indent="0">
              <a:lnSpc>
                <a:spcPct val="200000"/>
              </a:lnSpc>
              <a:buNone/>
            </a:pPr>
            <a:r>
              <a:rPr lang="ar-IQ" b="1" dirty="0">
                <a:solidFill>
                  <a:schemeClr val="accent6">
                    <a:lumMod val="60000"/>
                    <a:lumOff val="40000"/>
                  </a:schemeClr>
                </a:solidFill>
              </a:rPr>
              <a:t>البنية التحتية</a:t>
            </a:r>
            <a:r>
              <a:rPr lang="ar-IQ" b="1" dirty="0" smtClean="0">
                <a:solidFill>
                  <a:schemeClr val="accent6">
                    <a:lumMod val="60000"/>
                    <a:lumOff val="40000"/>
                  </a:schemeClr>
                </a:solidFill>
              </a:rPr>
              <a:t>:</a:t>
            </a:r>
            <a:endParaRPr lang="ar-IQ" dirty="0"/>
          </a:p>
          <a:p>
            <a:pPr marL="0" indent="0">
              <a:lnSpc>
                <a:spcPct val="200000"/>
              </a:lnSpc>
              <a:buNone/>
            </a:pPr>
            <a:r>
              <a:rPr lang="ar-IQ" dirty="0"/>
              <a:t>الغرض من البنية التحتية للمبنى هو نقل أحمال البنية الفوقية إلى التربة الموجودة تحتها. هذا هو السبب في أن البنية التحتية على حق ضد التربة التي تدعمها. الآن، من المهم أن تقضي وقتًا في العمل مع المهندسين الإنشائيين لضمان دمج جميع عوارض الدعم والأعمدة والأساسات بشكل صحيح لضمان عدم انهيار أي شيء داخل البنية التحتية.</a:t>
            </a:r>
          </a:p>
        </p:txBody>
      </p:sp>
    </p:spTree>
    <p:extLst>
      <p:ext uri="{BB962C8B-B14F-4D97-AF65-F5344CB8AC3E}">
        <p14:creationId xmlns:p14="http://schemas.microsoft.com/office/powerpoint/2010/main" val="14252756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09934"/>
            <a:ext cx="10820400" cy="5208751"/>
          </a:xfrm>
        </p:spPr>
        <p:txBody>
          <a:bodyPr/>
          <a:lstStyle/>
          <a:p>
            <a:pPr marL="0" indent="0">
              <a:lnSpc>
                <a:spcPct val="200000"/>
              </a:lnSpc>
              <a:buNone/>
            </a:pPr>
            <a:r>
              <a:rPr lang="ar-IQ" dirty="0">
                <a:solidFill>
                  <a:srgbClr val="494949"/>
                </a:solidFill>
                <a:latin typeface="VERDANA, GENEVA, SANS-SERIF"/>
              </a:rPr>
              <a:t>في معظم الأحيان، يكون الهيكل السفلي مصنوعًا من الخرسانة الإسمنتية العادية أو</a:t>
            </a:r>
            <a:r>
              <a:rPr lang="ar-IQ" dirty="0">
                <a:solidFill>
                  <a:srgbClr val="3D33FF"/>
                </a:solidFill>
                <a:latin typeface="VERDANA, GENEVA, SANS-SERIF"/>
                <a:hlinkClick r:id="rId2"/>
              </a:rPr>
              <a:t> الخرسانة الإسمنتية المسلحة</a:t>
            </a:r>
            <a:r>
              <a:rPr lang="ar-IQ" dirty="0">
                <a:solidFill>
                  <a:srgbClr val="494949"/>
                </a:solidFill>
                <a:latin typeface="VERDANA, GENEVA, SANS-SERIF"/>
              </a:rPr>
              <a:t>. بمجرد وضع ذلك في مكانه، تتم إضافة الأحجار أو الطوب أو الخرسانة الإضافية حتى تصل جميعها إلى مستوى القاعدة. من الضروري وضع دورة مقاومة للرطوبة في الأعلى، بحيث لا تخترق الرطوبة أي جزء من البنية التحتية.</a:t>
            </a:r>
            <a:endParaRPr lang="ar-IQ" dirty="0"/>
          </a:p>
        </p:txBody>
      </p:sp>
    </p:spTree>
    <p:extLst>
      <p:ext uri="{BB962C8B-B14F-4D97-AF65-F5344CB8AC3E}">
        <p14:creationId xmlns:p14="http://schemas.microsoft.com/office/powerpoint/2010/main" val="777853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ar-IQ" dirty="0"/>
              <a:t>البنية الفوقية:</a:t>
            </a:r>
          </a:p>
          <a:p>
            <a:pPr marL="0" indent="0">
              <a:buNone/>
            </a:pPr>
            <a:r>
              <a:rPr lang="ar-IQ" dirty="0"/>
              <a:t> </a:t>
            </a:r>
          </a:p>
          <a:p>
            <a:pPr marL="0" indent="0">
              <a:buNone/>
            </a:pPr>
            <a:endParaRPr lang="ar-IQ" dirty="0"/>
          </a:p>
          <a:p>
            <a:pPr marL="0" indent="0">
              <a:buNone/>
            </a:pPr>
            <a:r>
              <a:rPr lang="ar-IQ" dirty="0"/>
              <a:t>البنية الفوقية للمبنى هي المكان الذي يقضي فيه الناس معظم وقتهم. تشمل هذه المنطقة الطابقين الأول والثاني داخل المنزل وأي عدد من الطوابق في المباني الأكبر. تشتمل البنية الفوقية على الكمرات والأعمدة والتشطيبات والنوافذ والأبواب والسقف والأرضيات وأي شيء آخر</a:t>
            </a:r>
            <a:r>
              <a:rPr lang="ar-IQ" dirty="0" smtClean="0"/>
              <a:t>.</a:t>
            </a:r>
            <a:endParaRPr lang="ar-IQ" dirty="0"/>
          </a:p>
          <a:p>
            <a:pPr marL="0" indent="0">
              <a:buNone/>
            </a:pPr>
            <a:r>
              <a:rPr lang="ar-IQ" dirty="0"/>
              <a:t>تكون أجزاء البنية الفوقية أطول بكثير من أجزاء البنية التحتية. لا ينبغي أن يكون هذا مفاجئًا لأن البنية الفوقية أكبر بكثير من البنية التحتية</a:t>
            </a:r>
            <a:r>
              <a:rPr lang="ar-IQ" dirty="0" smtClean="0"/>
              <a:t>.</a:t>
            </a:r>
            <a:endParaRPr lang="ar-IQ" dirty="0"/>
          </a:p>
          <a:p>
            <a:pPr marL="0" indent="0">
              <a:buNone/>
            </a:pPr>
            <a:r>
              <a:rPr lang="ar-IQ" dirty="0"/>
              <a:t>أجزاء البنية الفوقية:</a:t>
            </a:r>
          </a:p>
          <a:p>
            <a:pPr marL="0" indent="0">
              <a:buNone/>
            </a:pPr>
            <a:r>
              <a:rPr lang="ar-IQ" dirty="0"/>
              <a:t> </a:t>
            </a:r>
          </a:p>
          <a:p>
            <a:pPr marL="0" indent="0">
              <a:buNone/>
            </a:pPr>
            <a:endParaRPr lang="ar-IQ" dirty="0"/>
          </a:p>
        </p:txBody>
      </p:sp>
    </p:spTree>
    <p:extLst>
      <p:ext uri="{BB962C8B-B14F-4D97-AF65-F5344CB8AC3E}">
        <p14:creationId xmlns:p14="http://schemas.microsoft.com/office/powerpoint/2010/main" val="3642121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586854"/>
            <a:ext cx="10820400" cy="5631831"/>
          </a:xfrm>
        </p:spPr>
        <p:txBody>
          <a:bodyPr>
            <a:normAutofit lnSpcReduction="10000"/>
          </a:bodyPr>
          <a:lstStyle/>
          <a:p>
            <a:pPr marL="0" lvl="0" indent="0">
              <a:buNone/>
            </a:pPr>
            <a:r>
              <a:rPr lang="ar-IQ" sz="2400" dirty="0">
                <a:solidFill>
                  <a:prstClr val="black"/>
                </a:solidFill>
              </a:rPr>
              <a:t>الأرضية</a:t>
            </a:r>
            <a:r>
              <a:rPr lang="ar-IQ" sz="2400" dirty="0" smtClean="0">
                <a:solidFill>
                  <a:prstClr val="black"/>
                </a:solidFill>
              </a:rPr>
              <a:t>:</a:t>
            </a:r>
            <a:endParaRPr lang="ar-IQ" sz="2400" dirty="0">
              <a:solidFill>
                <a:prstClr val="black"/>
              </a:solidFill>
            </a:endParaRPr>
          </a:p>
          <a:p>
            <a:pPr marL="0" lvl="0" indent="0">
              <a:buNone/>
            </a:pPr>
            <a:r>
              <a:rPr lang="ar-IQ" sz="2400" dirty="0">
                <a:solidFill>
                  <a:prstClr val="black"/>
                </a:solidFill>
              </a:rPr>
              <a:t>طوابق البناء الفوقي هي التي تفصل بين المستويات المختلفة للمبنى. بالطبع، إنها أيضًا المنطقة التي تتجول فيها وتضع الأثاث عليها وتخزن العديد من العناصر</a:t>
            </a:r>
            <a:r>
              <a:rPr lang="ar-IQ" sz="2400" dirty="0" smtClean="0">
                <a:solidFill>
                  <a:prstClr val="black"/>
                </a:solidFill>
              </a:rPr>
              <a:t>.</a:t>
            </a:r>
            <a:endParaRPr lang="ar-IQ" sz="2400" dirty="0">
              <a:solidFill>
                <a:prstClr val="black"/>
              </a:solidFill>
            </a:endParaRPr>
          </a:p>
          <a:p>
            <a:pPr marL="0" lvl="0" indent="0">
              <a:buNone/>
            </a:pPr>
            <a:r>
              <a:rPr lang="ar-IQ" sz="2400" dirty="0">
                <a:solidFill>
                  <a:prstClr val="black"/>
                </a:solidFill>
              </a:rPr>
              <a:t>السطح</a:t>
            </a:r>
            <a:r>
              <a:rPr lang="ar-IQ" sz="2400" dirty="0" smtClean="0">
                <a:solidFill>
                  <a:prstClr val="black"/>
                </a:solidFill>
              </a:rPr>
              <a:t>:</a:t>
            </a:r>
            <a:endParaRPr lang="ar-IQ" sz="2400" dirty="0">
              <a:solidFill>
                <a:prstClr val="black"/>
              </a:solidFill>
            </a:endParaRPr>
          </a:p>
          <a:p>
            <a:pPr marL="0" lvl="0" indent="0">
              <a:buNone/>
            </a:pPr>
            <a:r>
              <a:rPr lang="ar-IQ" sz="2400" dirty="0">
                <a:solidFill>
                  <a:prstClr val="black"/>
                </a:solidFill>
              </a:rPr>
              <a:t>من الضروري وجود سقف في كل مبنى، لأنه يحافظ على الأرضيات وبقية الهيكل العلوي بعيدًا عن العناصر. لا يوجد سقف واحد يناسب جميع الحلول عندما يتعلق الأمر بخيارات التسقيف، لذلك اعتمادًا على المكان الذي تقوم فيه ببناء مبنى، يمكنك الاختيار من بين أنواع مختلفة من الأسطح</a:t>
            </a:r>
            <a:r>
              <a:rPr lang="ar-IQ" sz="2400" dirty="0" smtClean="0">
                <a:solidFill>
                  <a:prstClr val="black"/>
                </a:solidFill>
              </a:rPr>
              <a:t>.</a:t>
            </a:r>
            <a:endParaRPr lang="ar-IQ" sz="2400" dirty="0">
              <a:solidFill>
                <a:prstClr val="black"/>
              </a:solidFill>
            </a:endParaRPr>
          </a:p>
          <a:p>
            <a:pPr marL="0" lvl="0" indent="0">
              <a:buNone/>
            </a:pPr>
            <a:r>
              <a:rPr lang="ar-IQ" sz="2400" dirty="0">
                <a:solidFill>
                  <a:prstClr val="black"/>
                </a:solidFill>
              </a:rPr>
              <a:t>غالبًا ما تستخدم الأسطح المسطحة داخل السهول، بينما تكون الأسطح المنحدرة أفضل بالقرب من الجبال أو حيث يوجد الكثير من الثلوج</a:t>
            </a:r>
            <a:r>
              <a:rPr lang="ar-IQ" sz="2400" dirty="0" smtClean="0">
                <a:solidFill>
                  <a:prstClr val="black"/>
                </a:solidFill>
              </a:rPr>
              <a:t>.</a:t>
            </a:r>
            <a:endParaRPr lang="ar-IQ" sz="2400" dirty="0">
              <a:solidFill>
                <a:prstClr val="black"/>
              </a:solidFill>
            </a:endParaRPr>
          </a:p>
          <a:p>
            <a:pPr marL="0" lvl="0" indent="0">
              <a:buNone/>
            </a:pPr>
            <a:r>
              <a:rPr lang="ar-IQ" sz="2400" dirty="0">
                <a:solidFill>
                  <a:prstClr val="black"/>
                </a:solidFill>
              </a:rPr>
              <a:t>العتب</a:t>
            </a:r>
            <a:r>
              <a:rPr lang="ar-IQ" sz="2400" dirty="0" smtClean="0">
                <a:solidFill>
                  <a:prstClr val="black"/>
                </a:solidFill>
              </a:rPr>
              <a:t>:</a:t>
            </a:r>
            <a:endParaRPr lang="ar-IQ" sz="2400" dirty="0">
              <a:solidFill>
                <a:prstClr val="black"/>
              </a:solidFill>
            </a:endParaRPr>
          </a:p>
          <a:p>
            <a:pPr marL="0" lvl="0" indent="0">
              <a:buNone/>
            </a:pPr>
            <a:r>
              <a:rPr lang="ar-IQ" sz="2400" dirty="0">
                <a:solidFill>
                  <a:prstClr val="black"/>
                </a:solidFill>
              </a:rPr>
              <a:t>العتبة هي المنطقة الواقعة فوق أي أبواب ونوافذ، وهي موجودة لدعم الجدار فوق الفتحات الكبيرة. عادةً ما يتم صنع العارضة العتبية من الخرسانة الإسمنتية المسلحة، ولكن يمكن أيضًا صنعها من الخرسانة والطوب. عادة ما يكون عرض العتب هو نفسه عرض الحائط. عندما يتعلق الأمر بالسمك، يجب ألا يكون العتب أرق من أربع بوصات ونصف. ومع ذلك، لا ينبغي أن يكون أكثر سمكًا من عرضه.</a:t>
            </a:r>
          </a:p>
          <a:p>
            <a:pPr marL="0" lvl="0" indent="0">
              <a:buNone/>
            </a:pPr>
            <a:endParaRPr lang="ar-IQ" sz="600" dirty="0">
              <a:solidFill>
                <a:prstClr val="black"/>
              </a:solidFill>
            </a:endParaRPr>
          </a:p>
          <a:p>
            <a:pPr marL="0" lvl="0" indent="0">
              <a:buNone/>
            </a:pPr>
            <a:r>
              <a:rPr lang="ar-IQ" sz="600" dirty="0">
                <a:solidFill>
                  <a:prstClr val="black"/>
                </a:solidFill>
              </a:rPr>
              <a:t> </a:t>
            </a:r>
          </a:p>
          <a:p>
            <a:pPr marL="0" lvl="0" indent="0">
              <a:buNone/>
            </a:pPr>
            <a:endParaRPr lang="ar-IQ" sz="600" dirty="0">
              <a:solidFill>
                <a:prstClr val="black"/>
              </a:solidFill>
            </a:endParaRPr>
          </a:p>
          <a:p>
            <a:pPr marL="0" indent="0">
              <a:buNone/>
            </a:pPr>
            <a:endParaRPr lang="ar-IQ" dirty="0"/>
          </a:p>
        </p:txBody>
      </p:sp>
    </p:spTree>
    <p:extLst>
      <p:ext uri="{BB962C8B-B14F-4D97-AF65-F5344CB8AC3E}">
        <p14:creationId xmlns:p14="http://schemas.microsoft.com/office/powerpoint/2010/main" val="2183710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269242"/>
            <a:ext cx="10820400" cy="4949443"/>
          </a:xfrm>
        </p:spPr>
        <p:txBody>
          <a:bodyPr>
            <a:normAutofit/>
          </a:bodyPr>
          <a:lstStyle/>
          <a:p>
            <a:pPr marL="0" lvl="0" indent="0">
              <a:buNone/>
            </a:pPr>
            <a:r>
              <a:rPr lang="ar-IQ" sz="200" dirty="0">
                <a:solidFill>
                  <a:prstClr val="black"/>
                </a:solidFill>
              </a:rPr>
              <a:t>الحاجز:</a:t>
            </a:r>
            <a:endParaRPr lang="ar-IQ" sz="2400" dirty="0">
              <a:solidFill>
                <a:prstClr val="black"/>
              </a:solidFill>
            </a:endParaRPr>
          </a:p>
          <a:p>
            <a:pPr marL="0" lvl="0" indent="0">
              <a:buNone/>
            </a:pPr>
            <a:endParaRPr lang="ar-IQ" sz="2400" dirty="0">
              <a:solidFill>
                <a:prstClr val="black"/>
              </a:solidFill>
            </a:endParaRPr>
          </a:p>
          <a:p>
            <a:pPr marL="0" lvl="0" indent="0">
              <a:buNone/>
            </a:pPr>
            <a:r>
              <a:rPr lang="ar-IQ" sz="2400" dirty="0">
                <a:solidFill>
                  <a:prstClr val="black"/>
                </a:solidFill>
              </a:rPr>
              <a:t>تسمى الجدران الخارجية التي تمتد إلى ما بعد لوح السقف بالحواجز. الغرض من هذا الجزء من البنية الفوقية هو منع المياه من التدفق على مدخل المبنى، مع توفير مكان آمن لمن يقفون على </a:t>
            </a:r>
            <a:r>
              <a:rPr lang="ar-IQ" sz="2400" dirty="0" smtClean="0">
                <a:solidFill>
                  <a:prstClr val="black"/>
                </a:solidFill>
              </a:rPr>
              <a:t>السطح</a:t>
            </a:r>
            <a:endParaRPr lang="ar-IQ" sz="2400" dirty="0">
              <a:solidFill>
                <a:prstClr val="black"/>
              </a:solidFill>
            </a:endParaRPr>
          </a:p>
          <a:p>
            <a:pPr marL="0" lvl="0" indent="0">
              <a:buNone/>
            </a:pPr>
            <a:r>
              <a:rPr lang="ar-IQ" sz="2400" dirty="0">
                <a:solidFill>
                  <a:prstClr val="black"/>
                </a:solidFill>
              </a:rPr>
              <a:t>مظلة الشمس</a:t>
            </a:r>
            <a:r>
              <a:rPr lang="ar-IQ" sz="2400" dirty="0" smtClean="0">
                <a:solidFill>
                  <a:prstClr val="black"/>
                </a:solidFill>
              </a:rPr>
              <a:t>:</a:t>
            </a:r>
            <a:endParaRPr lang="ar-IQ" sz="2400" dirty="0">
              <a:solidFill>
                <a:prstClr val="black"/>
              </a:solidFill>
            </a:endParaRPr>
          </a:p>
          <a:p>
            <a:pPr marL="0" lvl="0" indent="0">
              <a:buNone/>
            </a:pPr>
            <a:r>
              <a:rPr lang="ar-IQ" sz="2400" dirty="0">
                <a:solidFill>
                  <a:prstClr val="black"/>
                </a:solidFill>
              </a:rPr>
              <a:t>يتم تثبيت ستارة الشمس مع العتب وهي تحمي الأبواب والنوافذ من أشعة الشمس والمطر</a:t>
            </a:r>
            <a:r>
              <a:rPr lang="ar-IQ" sz="2400" dirty="0" smtClean="0">
                <a:solidFill>
                  <a:prstClr val="black"/>
                </a:solidFill>
              </a:rPr>
              <a:t>.</a:t>
            </a:r>
            <a:endParaRPr lang="ar-IQ" sz="2400" dirty="0">
              <a:solidFill>
                <a:prstClr val="black"/>
              </a:solidFill>
            </a:endParaRPr>
          </a:p>
          <a:p>
            <a:pPr marL="0" lvl="0" indent="0">
              <a:buNone/>
            </a:pPr>
            <a:r>
              <a:rPr lang="ar-IQ" sz="2400" dirty="0">
                <a:solidFill>
                  <a:prstClr val="black"/>
                </a:solidFill>
              </a:rPr>
              <a:t>الحزم</a:t>
            </a:r>
            <a:r>
              <a:rPr lang="ar-IQ" sz="2400" dirty="0" smtClean="0">
                <a:solidFill>
                  <a:prstClr val="black"/>
                </a:solidFill>
              </a:rPr>
              <a:t>:</a:t>
            </a:r>
            <a:endParaRPr lang="ar-IQ" sz="2400" dirty="0">
              <a:solidFill>
                <a:prstClr val="black"/>
              </a:solidFill>
            </a:endParaRPr>
          </a:p>
          <a:p>
            <a:pPr marL="0" lvl="0" indent="0">
              <a:buNone/>
            </a:pPr>
            <a:r>
              <a:rPr lang="ar-IQ" sz="2400" dirty="0">
                <a:solidFill>
                  <a:prstClr val="black"/>
                </a:solidFill>
              </a:rPr>
              <a:t>الحزم عبارة عن عناصر أفقية تتحمل جميع الأحمال الرأسية. يتم دعم كل الوزن الناتج عن هذه الأحمال الرأسية عند نقاط نهاية الحزم ثم يتم نقل هذا الوزن إلى الأعمدة أو دعامات الحزمة</a:t>
            </a:r>
            <a:r>
              <a:rPr lang="ar-IQ" sz="2400" dirty="0" smtClean="0">
                <a:solidFill>
                  <a:prstClr val="black"/>
                </a:solidFill>
              </a:rPr>
              <a:t>.</a:t>
            </a:r>
            <a:endParaRPr lang="ar-IQ" sz="2400" dirty="0">
              <a:solidFill>
                <a:prstClr val="black"/>
              </a:solidFill>
            </a:endParaRPr>
          </a:p>
          <a:p>
            <a:pPr marL="0" lvl="0" indent="0">
              <a:buNone/>
            </a:pPr>
            <a:r>
              <a:rPr lang="ar-IQ" sz="2400" dirty="0">
                <a:solidFill>
                  <a:prstClr val="black"/>
                </a:solidFill>
              </a:rPr>
              <a:t>الأعمدة:</a:t>
            </a:r>
          </a:p>
          <a:p>
            <a:pPr marL="0" lvl="0" indent="0">
              <a:buNone/>
            </a:pPr>
            <a:r>
              <a:rPr lang="ar-IQ" sz="200" dirty="0">
                <a:solidFill>
                  <a:prstClr val="black"/>
                </a:solidFill>
              </a:rPr>
              <a:t> </a:t>
            </a:r>
          </a:p>
          <a:p>
            <a:pPr marL="0" lvl="0" indent="0">
              <a:buNone/>
            </a:pPr>
            <a:endParaRPr lang="ar-IQ" sz="200" dirty="0">
              <a:solidFill>
                <a:prstClr val="black"/>
              </a:solidFill>
            </a:endParaRPr>
          </a:p>
        </p:txBody>
      </p:sp>
    </p:spTree>
    <p:extLst>
      <p:ext uri="{BB962C8B-B14F-4D97-AF65-F5344CB8AC3E}">
        <p14:creationId xmlns:p14="http://schemas.microsoft.com/office/powerpoint/2010/main" val="1293367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105470"/>
            <a:ext cx="10820400" cy="5113216"/>
          </a:xfrm>
        </p:spPr>
        <p:txBody>
          <a:bodyPr>
            <a:normAutofit fontScale="92500" lnSpcReduction="20000"/>
          </a:bodyPr>
          <a:lstStyle/>
          <a:p>
            <a:pPr marL="0" lvl="0" indent="0">
              <a:buNone/>
            </a:pPr>
            <a:r>
              <a:rPr lang="ar-IQ" sz="2800" dirty="0">
                <a:solidFill>
                  <a:prstClr val="black"/>
                </a:solidFill>
              </a:rPr>
              <a:t>الأعمدة عبارة عن هياكل عمودية يمكنها تحمل الكثير من الوزن. أي أعمدة لم يتم وضعها بشكل صحيح ستنهار بمجرد وضع وزن إضافي فوقها. بالطبع، كل هذا الوزن ينتقل من الأعمدة إلى الأساس</a:t>
            </a:r>
            <a:r>
              <a:rPr lang="ar-IQ" sz="2800" dirty="0" smtClean="0">
                <a:solidFill>
                  <a:prstClr val="black"/>
                </a:solidFill>
              </a:rPr>
              <a:t>.</a:t>
            </a:r>
            <a:endParaRPr lang="ar-IQ" sz="2800" dirty="0">
              <a:solidFill>
                <a:prstClr val="black"/>
              </a:solidFill>
            </a:endParaRPr>
          </a:p>
          <a:p>
            <a:pPr marL="0" lvl="0" indent="0">
              <a:buNone/>
            </a:pPr>
            <a:r>
              <a:rPr lang="ar-IQ" sz="2800" dirty="0">
                <a:solidFill>
                  <a:prstClr val="black"/>
                </a:solidFill>
              </a:rPr>
              <a:t>الجدران</a:t>
            </a:r>
            <a:r>
              <a:rPr lang="ar-IQ" sz="2800" dirty="0" smtClean="0">
                <a:solidFill>
                  <a:prstClr val="black"/>
                </a:solidFill>
              </a:rPr>
              <a:t>:</a:t>
            </a:r>
            <a:endParaRPr lang="ar-IQ" sz="2800" dirty="0">
              <a:solidFill>
                <a:prstClr val="black"/>
              </a:solidFill>
            </a:endParaRPr>
          </a:p>
          <a:p>
            <a:pPr marL="0" lvl="0" indent="0">
              <a:buNone/>
            </a:pPr>
            <a:r>
              <a:rPr lang="ar-IQ" sz="2800" dirty="0">
                <a:solidFill>
                  <a:prstClr val="black"/>
                </a:solidFill>
              </a:rPr>
              <a:t>بدون جدران داخل مبنى أو منزل، سيكون لدينا جميعًا مساحات واسعة مفتوحة. ومع ذلك، نظرًا لأن لا أحد منا يريد غرفة نومه بجوار المطبخ مباشرةً، يتم دائمًا تثبيت الجدران لإحاطة مناطق معينة من المباني. معظم الجدران مصنوعة من الخرسانة أو البناء وتحمل الوزن من السقف والألواح وحتى الحزم</a:t>
            </a:r>
            <a:r>
              <a:rPr lang="ar-IQ" sz="2800" dirty="0" smtClean="0">
                <a:solidFill>
                  <a:prstClr val="black"/>
                </a:solidFill>
              </a:rPr>
              <a:t>.</a:t>
            </a:r>
            <a:endParaRPr lang="ar-IQ" sz="2800" dirty="0">
              <a:solidFill>
                <a:prstClr val="black"/>
              </a:solidFill>
            </a:endParaRPr>
          </a:p>
          <a:p>
            <a:pPr marL="0" lvl="0" indent="0">
              <a:buNone/>
            </a:pPr>
            <a:r>
              <a:rPr lang="ar-IQ" sz="2800" dirty="0">
                <a:solidFill>
                  <a:prstClr val="black"/>
                </a:solidFill>
              </a:rPr>
              <a:t>الأبواب والنوافذ والفتحات الأخرى</a:t>
            </a:r>
            <a:r>
              <a:rPr lang="ar-IQ" sz="2800" dirty="0" smtClean="0">
                <a:solidFill>
                  <a:prstClr val="black"/>
                </a:solidFill>
              </a:rPr>
              <a:t>:</a:t>
            </a:r>
            <a:endParaRPr lang="ar-IQ" sz="2800" dirty="0">
              <a:solidFill>
                <a:prstClr val="black"/>
              </a:solidFill>
            </a:endParaRPr>
          </a:p>
          <a:p>
            <a:pPr marL="0" lvl="0" indent="0">
              <a:buNone/>
            </a:pPr>
            <a:r>
              <a:rPr lang="ar-IQ" sz="2800" dirty="0">
                <a:solidFill>
                  <a:prstClr val="black"/>
                </a:solidFill>
              </a:rPr>
              <a:t>تعتبر جميع الأبواب </a:t>
            </a:r>
            <a:r>
              <a:rPr lang="ar-IQ" sz="2800" dirty="0" smtClean="0">
                <a:solidFill>
                  <a:prstClr val="black"/>
                </a:solidFill>
              </a:rPr>
              <a:t>والنافذ </a:t>
            </a:r>
            <a:r>
              <a:rPr lang="ar-IQ" sz="2800" dirty="0">
                <a:solidFill>
                  <a:prstClr val="black"/>
                </a:solidFill>
              </a:rPr>
              <a:t>والفتحات الأخرى في المنزل أو المبنى جزءًا من البنية الفوقية. سيعتمد عدد الأبواب والنوافذ والفتحات الأخرى على حجم المبنى أو المنزل</a:t>
            </a:r>
            <a:r>
              <a:rPr lang="ar-IQ" sz="2800" dirty="0" smtClean="0">
                <a:solidFill>
                  <a:prstClr val="black"/>
                </a:solidFill>
              </a:rPr>
              <a:t>.</a:t>
            </a:r>
            <a:endParaRPr lang="ar-IQ" sz="2800" dirty="0">
              <a:solidFill>
                <a:prstClr val="black"/>
              </a:solidFill>
            </a:endParaRPr>
          </a:p>
          <a:p>
            <a:pPr marL="0" lvl="0" indent="0">
              <a:buNone/>
            </a:pPr>
            <a:r>
              <a:rPr lang="ar-IQ" sz="2800" dirty="0">
                <a:solidFill>
                  <a:prstClr val="black"/>
                </a:solidFill>
              </a:rPr>
              <a:t>السلالم والمنحدرات والمصاعد ومنشآت النقل العمودي الأخرى</a:t>
            </a:r>
            <a:r>
              <a:rPr lang="ar-IQ" sz="2800" dirty="0" smtClean="0">
                <a:solidFill>
                  <a:prstClr val="black"/>
                </a:solidFill>
              </a:rPr>
              <a:t>:</a:t>
            </a:r>
            <a:endParaRPr lang="ar-IQ" sz="2800" dirty="0">
              <a:solidFill>
                <a:prstClr val="black"/>
              </a:solidFill>
            </a:endParaRPr>
          </a:p>
          <a:p>
            <a:pPr marL="0" lvl="0" indent="0">
              <a:buNone/>
            </a:pPr>
            <a:r>
              <a:rPr lang="ar-IQ" sz="2800" dirty="0">
                <a:solidFill>
                  <a:prstClr val="black"/>
                </a:solidFill>
              </a:rPr>
              <a:t>كل هياكل النقل العمودية التي تراها في المباني والمنازل هي جزء من البنية الفوقية. في حين أن السلالم والمنحدرات غالبًا ما تكون الأشياء الوحيدة التي يمكن رؤيتها في المنازل، فإن المباني تحتوي أيضًا على سلالم متحركة ومصاعد.</a:t>
            </a:r>
          </a:p>
          <a:p>
            <a:pPr marL="0" lvl="0" indent="0">
              <a:buNone/>
            </a:pPr>
            <a:endParaRPr lang="ar-IQ" sz="100" dirty="0">
              <a:solidFill>
                <a:prstClr val="black"/>
              </a:solidFill>
            </a:endParaRPr>
          </a:p>
          <a:p>
            <a:pPr marL="0" lvl="0" indent="0">
              <a:buNone/>
            </a:pPr>
            <a:r>
              <a:rPr lang="ar-IQ" sz="100" dirty="0">
                <a:solidFill>
                  <a:prstClr val="black"/>
                </a:solidFill>
              </a:rPr>
              <a:t> </a:t>
            </a:r>
          </a:p>
          <a:p>
            <a:pPr marL="0" lvl="0" indent="0">
              <a:buNone/>
            </a:pPr>
            <a:endParaRPr lang="ar-IQ" sz="100" dirty="0">
              <a:solidFill>
                <a:prstClr val="black"/>
              </a:solidFill>
            </a:endParaRPr>
          </a:p>
        </p:txBody>
      </p:sp>
    </p:spTree>
    <p:extLst>
      <p:ext uri="{BB962C8B-B14F-4D97-AF65-F5344CB8AC3E}">
        <p14:creationId xmlns:p14="http://schemas.microsoft.com/office/powerpoint/2010/main" val="419844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00502"/>
            <a:ext cx="10820400" cy="5618184"/>
          </a:xfrm>
        </p:spPr>
        <p:txBody>
          <a:bodyPr>
            <a:normAutofit fontScale="92500" lnSpcReduction="10000"/>
          </a:bodyPr>
          <a:lstStyle/>
          <a:p>
            <a:pPr marL="0" lvl="0" indent="0">
              <a:buNone/>
            </a:pPr>
            <a:r>
              <a:rPr lang="ar-IQ" sz="100" dirty="0">
                <a:solidFill>
                  <a:prstClr val="black"/>
                </a:solidFill>
              </a:rPr>
              <a:t>اللمسات الأخيرة:</a:t>
            </a:r>
            <a:endParaRPr lang="ar-IQ" sz="3200" dirty="0">
              <a:solidFill>
                <a:prstClr val="black"/>
              </a:solidFill>
            </a:endParaRPr>
          </a:p>
          <a:p>
            <a:pPr marL="0" lvl="0" indent="0">
              <a:buNone/>
            </a:pPr>
            <a:endParaRPr lang="ar-IQ" sz="3200" dirty="0">
              <a:solidFill>
                <a:prstClr val="black"/>
              </a:solidFill>
            </a:endParaRPr>
          </a:p>
          <a:p>
            <a:pPr marL="0" lvl="0" indent="0">
              <a:buNone/>
            </a:pPr>
            <a:r>
              <a:rPr lang="ar-IQ" sz="3200" dirty="0">
                <a:solidFill>
                  <a:prstClr val="black"/>
                </a:solidFill>
              </a:rPr>
              <a:t>ينسى معظم الناس أن جميع اللمسات الأخيرة داخل المبنى أو المنزل هي جزء من البنية الفوقية. ويشمل ذلك مواد التشذيب والأرضيات والستائر والستائر وحتى وحدات التدفئة والتبريد</a:t>
            </a:r>
            <a:r>
              <a:rPr lang="ar-IQ" sz="3200" dirty="0" smtClean="0">
                <a:solidFill>
                  <a:prstClr val="black"/>
                </a:solidFill>
              </a:rPr>
              <a:t>.</a:t>
            </a:r>
            <a:endParaRPr lang="ar-IQ" sz="3200" dirty="0">
              <a:solidFill>
                <a:prstClr val="black"/>
              </a:solidFill>
            </a:endParaRPr>
          </a:p>
          <a:p>
            <a:pPr marL="0" lvl="0" indent="0">
              <a:buNone/>
            </a:pPr>
            <a:r>
              <a:rPr lang="ar-IQ" sz="3200" dirty="0">
                <a:solidFill>
                  <a:prstClr val="black"/>
                </a:solidFill>
              </a:rPr>
              <a:t>الاختلافات بين البنية التحتية والبنية الفوقية للمبنى</a:t>
            </a:r>
            <a:r>
              <a:rPr lang="ar-IQ" sz="3200" dirty="0" smtClean="0">
                <a:solidFill>
                  <a:prstClr val="black"/>
                </a:solidFill>
              </a:rPr>
              <a:t>:</a:t>
            </a:r>
            <a:endParaRPr lang="ar-IQ" sz="3200" dirty="0">
              <a:solidFill>
                <a:prstClr val="black"/>
              </a:solidFill>
            </a:endParaRPr>
          </a:p>
          <a:p>
            <a:pPr marL="0" lvl="0" indent="0">
              <a:buNone/>
            </a:pPr>
            <a:r>
              <a:rPr lang="ar-IQ" sz="3200" dirty="0">
                <a:solidFill>
                  <a:prstClr val="black"/>
                </a:solidFill>
              </a:rPr>
              <a:t>ربما يمكنك أن ترى الفرق بين البنية التحتية والبنية الفوقية للمباني الآن، ولكن للتأكد من ذلك، قمنا بإنشاء ملخص سهل أدناه</a:t>
            </a:r>
            <a:r>
              <a:rPr lang="ar-IQ" sz="3200" dirty="0" smtClean="0">
                <a:solidFill>
                  <a:prstClr val="black"/>
                </a:solidFill>
              </a:rPr>
              <a:t>.</a:t>
            </a:r>
            <a:endParaRPr lang="ar-IQ" sz="3200" dirty="0">
              <a:solidFill>
                <a:prstClr val="black"/>
              </a:solidFill>
            </a:endParaRPr>
          </a:p>
          <a:p>
            <a:pPr marL="0" lvl="0" indent="0">
              <a:buNone/>
            </a:pPr>
            <a:r>
              <a:rPr lang="ar-IQ" sz="3200" dirty="0">
                <a:solidFill>
                  <a:prstClr val="black"/>
                </a:solidFill>
              </a:rPr>
              <a:t>البنية التحتية: </a:t>
            </a:r>
          </a:p>
          <a:p>
            <a:pPr marL="0" lvl="0" indent="0">
              <a:buNone/>
            </a:pPr>
            <a:r>
              <a:rPr lang="ar-IQ" sz="3200" dirty="0">
                <a:solidFill>
                  <a:prstClr val="black"/>
                </a:solidFill>
              </a:rPr>
              <a:t>الهيكل الذي يقع أسفل دورة مقاومة الرطوبة التي تشمل الطابق الأرضي والأساس</a:t>
            </a:r>
            <a:r>
              <a:rPr lang="ar-IQ" sz="3200" dirty="0" smtClean="0">
                <a:solidFill>
                  <a:prstClr val="black"/>
                </a:solidFill>
              </a:rPr>
              <a:t>.</a:t>
            </a:r>
            <a:endParaRPr lang="ar-IQ" sz="3200" dirty="0">
              <a:solidFill>
                <a:prstClr val="black"/>
              </a:solidFill>
            </a:endParaRPr>
          </a:p>
          <a:p>
            <a:pPr marL="0" lvl="0" indent="0">
              <a:buNone/>
            </a:pPr>
            <a:r>
              <a:rPr lang="ar-IQ" sz="3200" dirty="0">
                <a:solidFill>
                  <a:prstClr val="black"/>
                </a:solidFill>
              </a:rPr>
              <a:t>الهيكل الذي يقع أسفل القاعدة</a:t>
            </a:r>
            <a:r>
              <a:rPr lang="ar-IQ" sz="3200" dirty="0" smtClean="0">
                <a:solidFill>
                  <a:prstClr val="black"/>
                </a:solidFill>
              </a:rPr>
              <a:t>.</a:t>
            </a:r>
            <a:endParaRPr lang="ar-IQ" sz="3200" dirty="0">
              <a:solidFill>
                <a:prstClr val="black"/>
              </a:solidFill>
            </a:endParaRPr>
          </a:p>
          <a:p>
            <a:pPr marL="0" lvl="0" indent="0">
              <a:buNone/>
            </a:pPr>
            <a:r>
              <a:rPr lang="ar-IQ" sz="3200" dirty="0">
                <a:solidFill>
                  <a:prstClr val="black"/>
                </a:solidFill>
              </a:rPr>
              <a:t>ينقل هذا الهيكل الأحمال التي يتم تلقيها من البنية الفوقية وينقلها إلى الأساس.</a:t>
            </a:r>
          </a:p>
          <a:p>
            <a:pPr marL="0" lvl="0" indent="0">
              <a:buNone/>
            </a:pPr>
            <a:endParaRPr lang="ar-IQ" sz="200" dirty="0">
              <a:solidFill>
                <a:prstClr val="black"/>
              </a:solidFill>
            </a:endParaRPr>
          </a:p>
          <a:p>
            <a:pPr marL="0" indent="0">
              <a:buNone/>
            </a:pPr>
            <a:endParaRPr lang="ar-IQ" dirty="0"/>
          </a:p>
        </p:txBody>
      </p:sp>
    </p:spTree>
    <p:extLst>
      <p:ext uri="{BB962C8B-B14F-4D97-AF65-F5344CB8AC3E}">
        <p14:creationId xmlns:p14="http://schemas.microsoft.com/office/powerpoint/2010/main" val="1189162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846162"/>
            <a:ext cx="10820400" cy="5372524"/>
          </a:xfrm>
        </p:spPr>
        <p:txBody>
          <a:bodyPr/>
          <a:lstStyle/>
          <a:p>
            <a:pPr marL="0" indent="0">
              <a:buNone/>
            </a:pPr>
            <a:r>
              <a:rPr lang="ar-IQ" dirty="0"/>
              <a:t>يشمل الأساس والرصيف والدعامة.</a:t>
            </a:r>
          </a:p>
          <a:p>
            <a:pPr marL="0" indent="0" fontAlgn="base">
              <a:buNone/>
            </a:pPr>
            <a:r>
              <a:rPr lang="ar-IQ" b="1" dirty="0">
                <a:solidFill>
                  <a:srgbClr val="494949"/>
                </a:solidFill>
                <a:latin typeface="inherit"/>
              </a:rPr>
              <a:t>البنية الفوقية:</a:t>
            </a:r>
            <a:endParaRPr lang="ar-IQ" b="1" dirty="0">
              <a:solidFill>
                <a:srgbClr val="494949"/>
              </a:solidFill>
              <a:latin typeface="VERDANA, GENEVA, SANS-SERIF"/>
            </a:endParaRPr>
          </a:p>
          <a:p>
            <a:pPr marL="0" indent="0" fontAlgn="base">
              <a:buNone/>
            </a:pPr>
            <a:r>
              <a:rPr lang="ar-IQ" dirty="0">
                <a:solidFill>
                  <a:srgbClr val="494949"/>
                </a:solidFill>
                <a:latin typeface="VERDANA, GENEVA, SANS-SERIF"/>
              </a:rPr>
              <a:t> </a:t>
            </a:r>
          </a:p>
          <a:p>
            <a:pPr marL="0" indent="0" fontAlgn="base">
              <a:buNone/>
            </a:pPr>
            <a:r>
              <a:rPr lang="ar-IQ" dirty="0">
                <a:solidFill>
                  <a:srgbClr val="494949"/>
                </a:solidFill>
                <a:latin typeface="VERDANA, GENEVA, SANS-SERIF"/>
              </a:rPr>
              <a:t>العناصر الداخلية والخارجية للمبنى الذي يقع فوق البنية التحتية.</a:t>
            </a:r>
          </a:p>
          <a:p>
            <a:pPr marL="0" indent="0" fontAlgn="base">
              <a:buNone/>
            </a:pPr>
            <a:r>
              <a:rPr lang="ar-IQ" dirty="0">
                <a:solidFill>
                  <a:srgbClr val="494949"/>
                </a:solidFill>
                <a:latin typeface="VERDANA, GENEVA, SANS-SERIF"/>
              </a:rPr>
              <a:t> </a:t>
            </a:r>
          </a:p>
          <a:p>
            <a:pPr marL="0" indent="0" fontAlgn="base">
              <a:buNone/>
            </a:pPr>
            <a:r>
              <a:rPr lang="ar-IQ" dirty="0">
                <a:solidFill>
                  <a:srgbClr val="494949"/>
                </a:solidFill>
                <a:latin typeface="VERDANA, GENEVA, SANS-SERIF"/>
              </a:rPr>
              <a:t>الهيكل من أعلى القاعدة إلى أعلى المبنى.</a:t>
            </a:r>
          </a:p>
          <a:p>
            <a:pPr marL="0" indent="0" fontAlgn="base">
              <a:buNone/>
            </a:pPr>
            <a:r>
              <a:rPr lang="ar-IQ" dirty="0">
                <a:solidFill>
                  <a:srgbClr val="494949"/>
                </a:solidFill>
                <a:latin typeface="VERDANA, GENEVA, SANS-SERIF"/>
              </a:rPr>
              <a:t> </a:t>
            </a:r>
          </a:p>
          <a:p>
            <a:pPr marL="0" indent="0" fontAlgn="base">
              <a:buNone/>
            </a:pPr>
            <a:r>
              <a:rPr lang="ar-IQ" dirty="0">
                <a:solidFill>
                  <a:srgbClr val="494949"/>
                </a:solidFill>
                <a:latin typeface="VERDANA, GENEVA, SANS-SERIF"/>
              </a:rPr>
              <a:t>ينقل هذا الهيكل الأحمال من الجزء العلوي للمبنى إلى البنية التحتية.</a:t>
            </a:r>
          </a:p>
          <a:p>
            <a:pPr marL="0" indent="0" fontAlgn="base">
              <a:buNone/>
            </a:pPr>
            <a:r>
              <a:rPr lang="ar-IQ" dirty="0">
                <a:solidFill>
                  <a:srgbClr val="494949"/>
                </a:solidFill>
                <a:latin typeface="VERDANA, GENEVA, SANS-SERIF"/>
              </a:rPr>
              <a:t> </a:t>
            </a:r>
          </a:p>
          <a:p>
            <a:pPr marL="0" indent="0" fontAlgn="base">
              <a:buNone/>
            </a:pPr>
            <a:r>
              <a:rPr lang="ar-IQ" dirty="0">
                <a:solidFill>
                  <a:srgbClr val="494949"/>
                </a:solidFill>
                <a:latin typeface="VERDANA, GENEVA, SANS-SERIF"/>
              </a:rPr>
              <a:t>الهياكل فوق الحاجز وسطح التآكل يشمل الجدران والعوارض والأعمدة والنوافذ والأبواب.</a:t>
            </a:r>
          </a:p>
          <a:p>
            <a:pPr marL="0" indent="0">
              <a:buNone/>
            </a:pPr>
            <a:endParaRPr lang="ar-IQ" dirty="0"/>
          </a:p>
        </p:txBody>
      </p:sp>
    </p:spTree>
    <p:extLst>
      <p:ext uri="{BB962C8B-B14F-4D97-AF65-F5344CB8AC3E}">
        <p14:creationId xmlns:p14="http://schemas.microsoft.com/office/powerpoint/2010/main" val="150006799"/>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Vapor Trail</Template>
  <TotalTime>13</TotalTime>
  <Words>846</Words>
  <Application>Microsoft Office PowerPoint</Application>
  <PresentationFormat>Widescreen</PresentationFormat>
  <Paragraphs>62</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Aldhabi</vt:lpstr>
      <vt:lpstr>Arial</vt:lpstr>
      <vt:lpstr>Century Gothic</vt:lpstr>
      <vt:lpstr>inherit</vt:lpstr>
      <vt:lpstr>Times New Roman</vt:lpstr>
      <vt:lpstr>VERDANA, GENEVA, SANS-SERIF</vt:lpstr>
      <vt:lpstr>Vapor Trail</vt:lpstr>
      <vt:lpstr>الفرق بين البنية التحتية والفوقية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الفرق بين البنية التحتية والفوقية</dc:title>
  <dc:creator>Maher</dc:creator>
  <cp:lastModifiedBy>Maher</cp:lastModifiedBy>
  <cp:revision>3</cp:revision>
  <dcterms:created xsi:type="dcterms:W3CDTF">2023-03-02T20:42:10Z</dcterms:created>
  <dcterms:modified xsi:type="dcterms:W3CDTF">2023-03-02T20:55:37Z</dcterms:modified>
</cp:coreProperties>
</file>