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3/2/2023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75065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97698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516227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82214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3/2/2023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725885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260255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793941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394186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3/2/2023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26263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81736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87097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34307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19371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94243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90153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5065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16032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3/2/2023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9257385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IQ" dirty="0" smtClean="0">
                <a:solidFill>
                  <a:schemeClr val="accent6">
                    <a:lumMod val="60000"/>
                    <a:lumOff val="40000"/>
                  </a:schemeClr>
                </a:solidFill>
              </a:rPr>
              <a:t>مقارنة بين السياحة الداخلية والخارجية </a:t>
            </a:r>
            <a:endParaRPr lang="ar-IQ" dirty="0">
              <a:solidFill>
                <a:schemeClr val="accent6">
                  <a:lumMod val="60000"/>
                  <a:lumOff val="40000"/>
                </a:schemeClr>
              </a:solidFill>
            </a:endParaRPr>
          </a:p>
        </p:txBody>
      </p:sp>
      <p:sp>
        <p:nvSpPr>
          <p:cNvPr id="3" name="Subtitle 2"/>
          <p:cNvSpPr>
            <a:spLocks noGrp="1"/>
          </p:cNvSpPr>
          <p:nvPr>
            <p:ph type="subTitle" idx="1"/>
          </p:nvPr>
        </p:nvSpPr>
        <p:spPr/>
        <p:txBody>
          <a:bodyPr>
            <a:normAutofit fontScale="92500" lnSpcReduction="10000"/>
          </a:bodyPr>
          <a:lstStyle/>
          <a:p>
            <a:pPr algn="ctr"/>
            <a:r>
              <a:rPr lang="ar-IQ" dirty="0" smtClean="0">
                <a:solidFill>
                  <a:schemeClr val="accent2">
                    <a:lumMod val="60000"/>
                    <a:lumOff val="40000"/>
                  </a:schemeClr>
                </a:solidFill>
              </a:rPr>
              <a:t>أعداد </a:t>
            </a:r>
          </a:p>
          <a:p>
            <a:pPr algn="ctr"/>
            <a:r>
              <a:rPr lang="ar-IQ" dirty="0" smtClean="0">
                <a:solidFill>
                  <a:schemeClr val="accent2">
                    <a:lumMod val="60000"/>
                    <a:lumOff val="40000"/>
                  </a:schemeClr>
                </a:solidFill>
              </a:rPr>
              <a:t>م.د. عادل عبد الرحمن </a:t>
            </a:r>
            <a:endParaRPr lang="ar-IQ" dirty="0">
              <a:solidFill>
                <a:schemeClr val="accent2">
                  <a:lumMod val="60000"/>
                  <a:lumOff val="40000"/>
                </a:schemeClr>
              </a:solidFill>
            </a:endParaRPr>
          </a:p>
        </p:txBody>
      </p:sp>
      <p:sp>
        <p:nvSpPr>
          <p:cNvPr id="4" name="TextBox 3"/>
          <p:cNvSpPr txBox="1"/>
          <p:nvPr/>
        </p:nvSpPr>
        <p:spPr>
          <a:xfrm rot="20243538">
            <a:off x="1733266" y="3975101"/>
            <a:ext cx="2447725" cy="369332"/>
          </a:xfrm>
          <a:prstGeom prst="rect">
            <a:avLst/>
          </a:prstGeom>
          <a:noFill/>
        </p:spPr>
        <p:txBody>
          <a:bodyPr wrap="square" rtlCol="1">
            <a:spAutoFit/>
          </a:bodyPr>
          <a:lstStyle/>
          <a:p>
            <a:pPr algn="ctr" rtl="1"/>
            <a:r>
              <a:rPr lang="ar-IQ" b="1" dirty="0" smtClean="0">
                <a:solidFill>
                  <a:schemeClr val="accent4">
                    <a:lumMod val="75000"/>
                  </a:schemeClr>
                </a:solidFill>
              </a:rPr>
              <a:t>المحاضرة الرابعة عشر</a:t>
            </a:r>
            <a:endParaRPr lang="ar-IQ" b="1" dirty="0">
              <a:solidFill>
                <a:schemeClr val="accent4">
                  <a:lumMod val="75000"/>
                </a:schemeClr>
              </a:solidFill>
            </a:endParaRPr>
          </a:p>
        </p:txBody>
      </p:sp>
    </p:spTree>
    <p:extLst>
      <p:ext uri="{BB962C8B-B14F-4D97-AF65-F5344CB8AC3E}">
        <p14:creationId xmlns:p14="http://schemas.microsoft.com/office/powerpoint/2010/main" val="2773646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المقدمــــــــــــــة</a:t>
            </a:r>
            <a:endParaRPr lang="ar-IQ" dirty="0"/>
          </a:p>
        </p:txBody>
      </p:sp>
      <p:sp>
        <p:nvSpPr>
          <p:cNvPr id="3" name="Content Placeholder 2"/>
          <p:cNvSpPr>
            <a:spLocks noGrp="1"/>
          </p:cNvSpPr>
          <p:nvPr>
            <p:ph idx="1"/>
          </p:nvPr>
        </p:nvSpPr>
        <p:spPr/>
        <p:txBody>
          <a:bodyPr>
            <a:normAutofit/>
          </a:bodyPr>
          <a:lstStyle/>
          <a:p>
            <a:pPr marL="0" indent="0" algn="just" fontAlgn="base">
              <a:lnSpc>
                <a:spcPct val="200000"/>
              </a:lnSpc>
              <a:buNone/>
            </a:pPr>
            <a:r>
              <a:rPr lang="ar-IQ" sz="2800" dirty="0">
                <a:latin typeface="Heebo"/>
              </a:rPr>
              <a:t>مكن تصنيف السياحة إلى أنواع مختلفة حسب عدة عوامل. السياحة المحلية والدولية نوعان من هذا القبيل ، والفرق الرئيسي بينهما هو نوع السياح. تشمل السياحة الداخلية سكان بلد واحد يسافرون داخل هذا البلد بينما تشمل السياحة الدولية السياح الذين يسافرون إلى بلدان مختلفة. هذا ال الفرق الرئيسي بين السياحة المحلية والدولية</a:t>
            </a:r>
            <a:r>
              <a:rPr lang="ar-IQ" sz="2800" dirty="0" smtClean="0">
                <a:latin typeface="Heebo"/>
              </a:rPr>
              <a:t>.</a:t>
            </a:r>
            <a:endParaRPr lang="ar-IQ" sz="2800" dirty="0">
              <a:latin typeface="Heebo"/>
            </a:endParaRPr>
          </a:p>
        </p:txBody>
      </p:sp>
    </p:spTree>
    <p:extLst>
      <p:ext uri="{BB962C8B-B14F-4D97-AF65-F5344CB8AC3E}">
        <p14:creationId xmlns:p14="http://schemas.microsoft.com/office/powerpoint/2010/main" val="2820244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9373" y="450376"/>
            <a:ext cx="8610600" cy="842750"/>
          </a:xfrm>
        </p:spPr>
        <p:txBody>
          <a:bodyPr/>
          <a:lstStyle/>
          <a:p>
            <a:r>
              <a:rPr lang="ar-IQ" dirty="0" smtClean="0"/>
              <a:t>ماهي السياحة الداخلية</a:t>
            </a:r>
            <a:endParaRPr lang="ar-IQ" dirty="0"/>
          </a:p>
        </p:txBody>
      </p:sp>
      <p:sp>
        <p:nvSpPr>
          <p:cNvPr id="3" name="Content Placeholder 2"/>
          <p:cNvSpPr>
            <a:spLocks noGrp="1"/>
          </p:cNvSpPr>
          <p:nvPr>
            <p:ph idx="1"/>
          </p:nvPr>
        </p:nvSpPr>
        <p:spPr>
          <a:xfrm>
            <a:off x="685800" y="1419368"/>
            <a:ext cx="11215048" cy="4799318"/>
          </a:xfrm>
        </p:spPr>
        <p:txBody>
          <a:bodyPr>
            <a:normAutofit fontScale="92500" lnSpcReduction="20000"/>
          </a:bodyPr>
          <a:lstStyle/>
          <a:p>
            <a:pPr marL="0" indent="0" fontAlgn="base">
              <a:lnSpc>
                <a:spcPct val="250000"/>
              </a:lnSpc>
              <a:buNone/>
            </a:pPr>
            <a:r>
              <a:rPr lang="ar-IQ" sz="2300" dirty="0">
                <a:latin typeface="Heebo"/>
                <a:cs typeface="+mj-cs"/>
              </a:rPr>
              <a:t>تشمل السياحة الداخلية سكان بلد واحد يسافرون داخل البلد. ومن الأمثلة على السياحة الداخلية زيارة هنود الجنوب لتاج محل أو زيارة الصينيين لسور الصين العظيم. نظرًا لأن السياح المحليين لا يعبرون أي حدود دولية ، فهم لا يحتاجون إلى تأشيرة أو جواز سفر ؛ ولا يحتاجون أيضًا إلى تحويل أموالهم إلى عملة مختلفة.</a:t>
            </a:r>
          </a:p>
          <a:p>
            <a:pPr marL="0" indent="0" fontAlgn="base">
              <a:lnSpc>
                <a:spcPct val="250000"/>
              </a:lnSpc>
              <a:buNone/>
            </a:pPr>
            <a:r>
              <a:rPr lang="ar-IQ" sz="2300" dirty="0">
                <a:latin typeface="Heebo"/>
                <a:cs typeface="+mj-cs"/>
              </a:rPr>
              <a:t>كثير من الناس يزورون أجزاء مختلفة من بلادهم خلال العطلات. السياحة الداخلية لها نطاق أكبر في البلدان ذات الأبعاد الكبيرة مثل الهند والولايات المتحدة مقارنة بالدول الأصغر. قد تختلف مدة الجولات أيضًا ، ولكن قد يقضي السائحون المحليون يومًا واحدًا أو بضعة أيام فقط في الجولة.</a:t>
            </a:r>
          </a:p>
          <a:p>
            <a:pPr marL="0" indent="0">
              <a:buNone/>
            </a:pPr>
            <a:endParaRPr lang="ar-IQ" dirty="0"/>
          </a:p>
        </p:txBody>
      </p:sp>
    </p:spTree>
    <p:extLst>
      <p:ext uri="{BB962C8B-B14F-4D97-AF65-F5344CB8AC3E}">
        <p14:creationId xmlns:p14="http://schemas.microsoft.com/office/powerpoint/2010/main" val="1238976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fontAlgn="base">
              <a:buNone/>
            </a:pPr>
            <a:r>
              <a:rPr lang="ar-IQ" sz="3600" dirty="0">
                <a:latin typeface="Heebo"/>
                <a:cs typeface="+mj-cs"/>
              </a:rPr>
              <a:t>لا تولد السياحة المحلية دخلاً إضافيًا للبلد ، لكنها تعزز الأعمال والاقتصادات المحلية وتعيد توزيع الأموال على منطقة جديدة. كما أنه يخلق فرص عمل جديدة ويمنح السائحين فرصة لمعرفة المزيد عن ثقافتهم وتاريخهم.</a:t>
            </a:r>
          </a:p>
          <a:p>
            <a:pPr marL="0" indent="0" fontAlgn="base">
              <a:buNone/>
            </a:pPr>
            <a:r>
              <a:rPr lang="ar-IQ" sz="3600" dirty="0">
                <a:latin typeface="Heebo"/>
                <a:cs typeface="+mj-cs"/>
              </a:rPr>
              <a:t>قد يجد السائحون المحليون أماكن السفر والزيارة أسهل لأنهم أكثر وعياً بالتقاليد والعادات والقواعد والآداب وما إلى ذلك في البلد.</a:t>
            </a:r>
          </a:p>
          <a:p>
            <a:pPr marL="0" indent="0">
              <a:buNone/>
            </a:pPr>
            <a:r>
              <a:rPr lang="ar-IQ" dirty="0"/>
              <a:t/>
            </a:r>
            <a:br>
              <a:rPr lang="ar-IQ" dirty="0"/>
            </a:br>
            <a:endParaRPr lang="ar-IQ" dirty="0"/>
          </a:p>
        </p:txBody>
      </p:sp>
    </p:spTree>
    <p:extLst>
      <p:ext uri="{BB962C8B-B14F-4D97-AF65-F5344CB8AC3E}">
        <p14:creationId xmlns:p14="http://schemas.microsoft.com/office/powerpoint/2010/main" val="4146996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50628"/>
            <a:ext cx="10820400" cy="5468058"/>
          </a:xfrm>
        </p:spPr>
        <p:txBody>
          <a:bodyPr/>
          <a:lstStyle/>
          <a:p>
            <a:pPr marL="0" indent="0">
              <a:buNone/>
            </a:pPr>
            <a:r>
              <a:rPr lang="ar-IQ" sz="3600" dirty="0"/>
              <a:t>ما هي السياحة الدولية؟</a:t>
            </a:r>
          </a:p>
          <a:p>
            <a:pPr marL="0" indent="0">
              <a:buNone/>
            </a:pPr>
            <a:r>
              <a:rPr lang="ar-IQ" sz="3600" dirty="0"/>
              <a:t>تشمل السياحة الدولية السياح الذين يسافرون إلى دول أجنبية. ومن الأمثلة على السياحة الدولية سائح صيني يزور ريو دي جانيرو. نظرًا لأن هؤلاء السياح يعبرون الحدود الدولية ، يتعين عليهم حمل جواز سفر وتأشيرة وتحويل أموالهم إلى العملة المحلية</a:t>
            </a:r>
            <a:r>
              <a:rPr lang="ar-IQ" sz="3600" dirty="0" smtClean="0"/>
              <a:t>.</a:t>
            </a:r>
          </a:p>
          <a:p>
            <a:pPr marL="0" indent="0">
              <a:buNone/>
            </a:pPr>
            <a:endParaRPr lang="ar-IQ" sz="3600" dirty="0" smtClean="0"/>
          </a:p>
          <a:p>
            <a:pPr marL="0" indent="0">
              <a:buNone/>
            </a:pPr>
            <a:endParaRPr lang="ar-IQ" dirty="0"/>
          </a:p>
          <a:p>
            <a:pPr marL="0" indent="0">
              <a:buNone/>
            </a:pPr>
            <a:endParaRPr lang="ar-IQ" dirty="0"/>
          </a:p>
        </p:txBody>
      </p:sp>
    </p:spTree>
    <p:extLst>
      <p:ext uri="{BB962C8B-B14F-4D97-AF65-F5344CB8AC3E}">
        <p14:creationId xmlns:p14="http://schemas.microsoft.com/office/powerpoint/2010/main" val="4058961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4276"/>
            <a:ext cx="10820400" cy="5454410"/>
          </a:xfrm>
        </p:spPr>
        <p:txBody>
          <a:bodyPr>
            <a:normAutofit/>
          </a:bodyPr>
          <a:lstStyle/>
          <a:p>
            <a:pPr marL="0" indent="0">
              <a:lnSpc>
                <a:spcPct val="200000"/>
              </a:lnSpc>
              <a:buNone/>
            </a:pPr>
            <a:r>
              <a:rPr lang="ar-IQ" sz="3200" dirty="0">
                <a:latin typeface="Heebo"/>
              </a:rPr>
              <a:t>قد يجد السائح الدولي الثقافة المحلية غريبة وجديدة لأنه ليس لديه سوى فكرة أساسية عن تقاليد وآداب وقواعد الدولة. على سبيل المثال ، يمكن اعتبار بعض الإيماءات وقحًا في منطقة معينة أو قد تعتبر طريقة معينة في ارتداء الملابس غير محتشمة في ثقافة معينة. لذلك ، قد يواجه السياح الدوليون بعض المواقف غير المريحة.</a:t>
            </a:r>
            <a:endParaRPr lang="ar-IQ" sz="3200" dirty="0"/>
          </a:p>
        </p:txBody>
      </p:sp>
    </p:spTree>
    <p:extLst>
      <p:ext uri="{BB962C8B-B14F-4D97-AF65-F5344CB8AC3E}">
        <p14:creationId xmlns:p14="http://schemas.microsoft.com/office/powerpoint/2010/main" val="3681398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ar-IQ" b="1" dirty="0">
                <a:solidFill>
                  <a:srgbClr val="333333"/>
                </a:solidFill>
                <a:latin typeface="Neuton"/>
              </a:rPr>
              <a:t>السياحة الداخلية مقابل السياحة الخارجية</a:t>
            </a:r>
            <a:br>
              <a:rPr lang="ar-IQ" b="1" dirty="0">
                <a:solidFill>
                  <a:srgbClr val="333333"/>
                </a:solidFill>
                <a:latin typeface="Neuton"/>
              </a:rPr>
            </a:br>
            <a:endParaRPr lang="ar-IQ" dirty="0"/>
          </a:p>
        </p:txBody>
      </p:sp>
      <p:sp>
        <p:nvSpPr>
          <p:cNvPr id="3" name="Content Placeholder 2"/>
          <p:cNvSpPr>
            <a:spLocks noGrp="1"/>
          </p:cNvSpPr>
          <p:nvPr>
            <p:ph idx="1"/>
          </p:nvPr>
        </p:nvSpPr>
        <p:spPr/>
        <p:txBody>
          <a:bodyPr/>
          <a:lstStyle/>
          <a:p>
            <a:pPr marL="0" indent="0" fontAlgn="base">
              <a:buNone/>
            </a:pPr>
            <a:r>
              <a:rPr lang="ar-IQ" sz="3200" dirty="0" smtClean="0"/>
              <a:t>يمكن </a:t>
            </a:r>
            <a:r>
              <a:rPr lang="ar-IQ" sz="3200" dirty="0"/>
              <a:t>تصنيف السياحة الدولية كذلك إلى نوعين يعرفان بالسياحة الداخلية والسياحة الخارجية. السياحة الداخلية هي عندما يزور أجنبي بلدًا معينًا ، وتكون السياحة الخارجية عندما يقوم مقيم في بلد معين بزيارة بلد أجنبي. على سبيل المثال ، يمكن اعتبار زيارة هندية لفرنسا كسياحة داخلية من منظور فرنسا ، لكنها تعتبر سياحة خارجية من منظور هندي. يمكن أن تؤثر السياحة الوافدة على ثروة الدولة لأنها تجلب دخلاً إضافيًا للبلاد.</a:t>
            </a:r>
          </a:p>
          <a:p>
            <a:pPr marL="0" indent="0">
              <a:buNone/>
            </a:pPr>
            <a:r>
              <a:rPr lang="ar-IQ" dirty="0"/>
              <a:t/>
            </a:r>
            <a:br>
              <a:rPr lang="ar-IQ" dirty="0"/>
            </a:br>
            <a:endParaRPr lang="ar-IQ" dirty="0"/>
          </a:p>
        </p:txBody>
      </p:sp>
    </p:spTree>
    <p:extLst>
      <p:ext uri="{BB962C8B-B14F-4D97-AF65-F5344CB8AC3E}">
        <p14:creationId xmlns:p14="http://schemas.microsoft.com/office/powerpoint/2010/main" val="2113502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7546" y="0"/>
            <a:ext cx="11864454" cy="6858000"/>
          </a:xfrm>
        </p:spPr>
        <p:txBody>
          <a:bodyPr>
            <a:normAutofit lnSpcReduction="10000"/>
          </a:bodyPr>
          <a:lstStyle/>
          <a:p>
            <a:pPr marL="0" indent="0" fontAlgn="base">
              <a:buNone/>
            </a:pPr>
            <a:r>
              <a:rPr lang="ar-IQ" b="1" dirty="0"/>
              <a:t>ما الفرق بين السياحة المحلية والدولية</a:t>
            </a:r>
          </a:p>
          <a:p>
            <a:pPr marL="0" indent="0" fontAlgn="base">
              <a:buNone/>
            </a:pPr>
            <a:r>
              <a:rPr lang="ar-IQ" b="1" dirty="0" smtClean="0">
                <a:latin typeface="Neuton"/>
              </a:rPr>
              <a:t>المعنى</a:t>
            </a:r>
            <a:r>
              <a:rPr lang="ar-IQ" b="1" dirty="0">
                <a:latin typeface="Neuton"/>
              </a:rPr>
              <a:t>:</a:t>
            </a:r>
          </a:p>
          <a:p>
            <a:pPr marL="0" indent="0" fontAlgn="base">
              <a:buNone/>
            </a:pPr>
            <a:r>
              <a:rPr lang="ar-IQ" b="1" dirty="0">
                <a:latin typeface="Heebo"/>
              </a:rPr>
              <a:t>السياحة الداخلية: تشمل السياحة الداخلية سكان بلد واحد يسافرون داخل البلد.</a:t>
            </a:r>
          </a:p>
          <a:p>
            <a:pPr marL="0" indent="0" fontAlgn="base">
              <a:buNone/>
            </a:pPr>
            <a:r>
              <a:rPr lang="ar-IQ" b="1" dirty="0">
                <a:latin typeface="Heebo"/>
              </a:rPr>
              <a:t>السياحة الدولية: تشمل السياحة الدولية السياح الذين يسافرون إلى دول أجنبية.</a:t>
            </a:r>
          </a:p>
          <a:p>
            <a:pPr marL="0" indent="0" fontAlgn="base">
              <a:buNone/>
            </a:pPr>
            <a:r>
              <a:rPr lang="ar-IQ" b="1" dirty="0">
                <a:latin typeface="Neuton"/>
              </a:rPr>
              <a:t>التأشيرة وجواز السفر:</a:t>
            </a:r>
          </a:p>
          <a:p>
            <a:pPr marL="0" indent="0" fontAlgn="base">
              <a:buNone/>
            </a:pPr>
            <a:r>
              <a:rPr lang="ar-IQ" b="1" dirty="0">
                <a:latin typeface="Heebo"/>
              </a:rPr>
              <a:t>السياحة الداخلية: لا يحتاج السائحون المحليون إلى تأشيرة أو جواز سفر.</a:t>
            </a:r>
          </a:p>
          <a:p>
            <a:pPr marL="0" indent="0" fontAlgn="base">
              <a:buNone/>
            </a:pPr>
            <a:r>
              <a:rPr lang="ar-IQ" b="1" dirty="0">
                <a:latin typeface="Heebo"/>
              </a:rPr>
              <a:t>السياحة الدولية: يحتاج السياح الأجانب إلى تأشيرة وجواز سفر.</a:t>
            </a:r>
          </a:p>
          <a:p>
            <a:pPr marL="0" indent="0" fontAlgn="base">
              <a:buNone/>
            </a:pPr>
            <a:r>
              <a:rPr lang="ar-IQ" b="1" dirty="0">
                <a:latin typeface="Neuton"/>
              </a:rPr>
              <a:t>تحويل العملات:</a:t>
            </a:r>
          </a:p>
          <a:p>
            <a:pPr marL="0" indent="0" fontAlgn="base">
              <a:buNone/>
            </a:pPr>
            <a:r>
              <a:rPr lang="ar-IQ" b="1" dirty="0">
                <a:latin typeface="Heebo"/>
              </a:rPr>
              <a:t>السياحة الداخلية: لا يتعين على السياح المحليين تبادل العملات.</a:t>
            </a:r>
          </a:p>
          <a:p>
            <a:pPr marL="0" indent="0" fontAlgn="base">
              <a:buNone/>
            </a:pPr>
            <a:r>
              <a:rPr lang="ar-IQ" b="1" dirty="0">
                <a:latin typeface="Heebo"/>
              </a:rPr>
              <a:t>السياحة الدولية: يجب على السياح الدوليين تبادل العملات.</a:t>
            </a:r>
          </a:p>
          <a:p>
            <a:pPr marL="0" indent="0" fontAlgn="base">
              <a:buNone/>
            </a:pPr>
            <a:r>
              <a:rPr lang="ar-IQ" b="1" dirty="0">
                <a:latin typeface="Neuton"/>
              </a:rPr>
              <a:t>ثروة البلاد</a:t>
            </a:r>
          </a:p>
          <a:p>
            <a:pPr marL="0" indent="0" fontAlgn="base">
              <a:buNone/>
            </a:pPr>
            <a:r>
              <a:rPr lang="en-US" b="1" dirty="0">
                <a:latin typeface="Arial" panose="020B0604020202020204" pitchFamily="34" charset="0"/>
              </a:rPr>
              <a:t>ad</a:t>
            </a:r>
          </a:p>
          <a:p>
            <a:pPr marL="0" indent="0" fontAlgn="base">
              <a:buNone/>
            </a:pPr>
            <a:r>
              <a:rPr lang="ar-IQ" b="1" dirty="0">
                <a:latin typeface="Heebo"/>
              </a:rPr>
              <a:t>السياحة الداخلية: السياحة الداخلية تعيد توزيع أموال البلد.</a:t>
            </a:r>
          </a:p>
          <a:p>
            <a:pPr marL="0" indent="0" fontAlgn="base">
              <a:buNone/>
            </a:pPr>
            <a:r>
              <a:rPr lang="ar-IQ" b="1" dirty="0">
                <a:latin typeface="Heebo"/>
              </a:rPr>
              <a:t>السياحة الدولية: السياحة الدولية تزيد من ثروة البلاد.</a:t>
            </a:r>
          </a:p>
          <a:p>
            <a:pPr marL="0" indent="0" fontAlgn="base">
              <a:buNone/>
            </a:pPr>
            <a:r>
              <a:rPr lang="ar-IQ" b="1" dirty="0">
                <a:latin typeface="Neuton"/>
              </a:rPr>
              <a:t>معرفة الثقافة:</a:t>
            </a:r>
          </a:p>
          <a:p>
            <a:pPr marL="0" indent="0" fontAlgn="base">
              <a:buNone/>
            </a:pPr>
            <a:r>
              <a:rPr lang="ar-IQ" b="1" dirty="0">
                <a:latin typeface="Heebo"/>
              </a:rPr>
              <a:t>السياحة الداخلية: يعرف السياح المحليون المزيد عن تقاليد وقواعد وآداب البلد.</a:t>
            </a:r>
          </a:p>
          <a:p>
            <a:pPr marL="0" indent="0" fontAlgn="base">
              <a:buNone/>
            </a:pPr>
            <a:r>
              <a:rPr lang="ar-IQ" b="1" dirty="0">
                <a:latin typeface="Heebo"/>
              </a:rPr>
              <a:t>السياحة الدولية: السائحون الدوليون لديهم معرفة قليلة أو معدومة بقواعد الدولة أو آدابها أو تقاليده</a:t>
            </a:r>
          </a:p>
          <a:p>
            <a:pPr marL="0" indent="0">
              <a:buNone/>
            </a:pPr>
            <a:endParaRPr lang="ar-IQ" dirty="0"/>
          </a:p>
        </p:txBody>
      </p:sp>
    </p:spTree>
    <p:extLst>
      <p:ext uri="{BB962C8B-B14F-4D97-AF65-F5344CB8AC3E}">
        <p14:creationId xmlns:p14="http://schemas.microsoft.com/office/powerpoint/2010/main" val="3714960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7055893"/>
          </a:xfrm>
        </p:spPr>
      </p:pic>
      <p:sp>
        <p:nvSpPr>
          <p:cNvPr id="5" name="TextBox 4"/>
          <p:cNvSpPr txBox="1"/>
          <p:nvPr/>
        </p:nvSpPr>
        <p:spPr>
          <a:xfrm rot="20230112">
            <a:off x="655145" y="2415354"/>
            <a:ext cx="5588115" cy="769441"/>
          </a:xfrm>
          <a:prstGeom prst="rect">
            <a:avLst/>
          </a:prstGeom>
          <a:noFill/>
        </p:spPr>
        <p:txBody>
          <a:bodyPr wrap="square" rtlCol="1">
            <a:spAutoFit/>
          </a:bodyPr>
          <a:lstStyle/>
          <a:p>
            <a:pPr algn="ctr"/>
            <a:r>
              <a:rPr lang="ar-IQ" sz="4400" dirty="0" smtClean="0">
                <a:solidFill>
                  <a:schemeClr val="bg1"/>
                </a:solidFill>
                <a:latin typeface="Aldhabi" panose="01000000000000000000" pitchFamily="2" charset="-78"/>
                <a:cs typeface="Aldhabi" panose="01000000000000000000" pitchFamily="2" charset="-78"/>
              </a:rPr>
              <a:t>الى</a:t>
            </a:r>
            <a:r>
              <a:rPr lang="ar-IQ" sz="4400" dirty="0" smtClean="0">
                <a:latin typeface="Aldhabi" panose="01000000000000000000" pitchFamily="2" charset="-78"/>
                <a:cs typeface="Aldhabi" panose="01000000000000000000" pitchFamily="2" charset="-78"/>
              </a:rPr>
              <a:t> </a:t>
            </a:r>
            <a:r>
              <a:rPr lang="ar-IQ" sz="4400" dirty="0" smtClean="0">
                <a:solidFill>
                  <a:schemeClr val="bg1"/>
                </a:solidFill>
                <a:latin typeface="Aldhabi" panose="01000000000000000000" pitchFamily="2" charset="-78"/>
                <a:cs typeface="Aldhabi" panose="01000000000000000000" pitchFamily="2" charset="-78"/>
              </a:rPr>
              <a:t>اللقاء في المحاضرة القادمة </a:t>
            </a:r>
            <a:endParaRPr lang="ar-IQ" sz="4400" dirty="0">
              <a:solidFill>
                <a:schemeClr val="bg1"/>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1866935598"/>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33</TotalTime>
  <Words>577</Words>
  <Application>Microsoft Office PowerPoint</Application>
  <PresentationFormat>Widescreen</PresentationFormat>
  <Paragraphs>37</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Aldhabi</vt:lpstr>
      <vt:lpstr>Arial</vt:lpstr>
      <vt:lpstr>Century Gothic</vt:lpstr>
      <vt:lpstr>Heebo</vt:lpstr>
      <vt:lpstr>Neuton</vt:lpstr>
      <vt:lpstr>Times New Roman</vt:lpstr>
      <vt:lpstr>Vapor Trail</vt:lpstr>
      <vt:lpstr>مقارنة بين السياحة الداخلية والخارجية </vt:lpstr>
      <vt:lpstr>المقدمــــــــــــــة</vt:lpstr>
      <vt:lpstr>ماهي السياحة الداخلية</vt:lpstr>
      <vt:lpstr>PowerPoint Presentation</vt:lpstr>
      <vt:lpstr>PowerPoint Presentation</vt:lpstr>
      <vt:lpstr>PowerPoint Presentation</vt:lpstr>
      <vt:lpstr>السياحة الداخلية مقابل السياحة الخارجية </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مقارنة بين السياحة الداخلية والخارجية</dc:title>
  <dc:creator>Maher</dc:creator>
  <cp:lastModifiedBy>Maher</cp:lastModifiedBy>
  <cp:revision>4</cp:revision>
  <dcterms:created xsi:type="dcterms:W3CDTF">2023-03-02T16:18:33Z</dcterms:created>
  <dcterms:modified xsi:type="dcterms:W3CDTF">2023-03-02T16:52:24Z</dcterms:modified>
</cp:coreProperties>
</file>