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732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764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6501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63491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9800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883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7855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5858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766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361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139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6202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4980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873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115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674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684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26234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tharwatna.com/%D8%B3%D9%85%D9%8A%D8%AD_%D8%AF%D8%B1%D9%88%D8%B2%D8%A9" TargetMode="External"/><Relationship Id="rId2" Type="http://schemas.openxmlformats.org/officeDocument/2006/relationships/hyperlink" Target="http://tharwatna.com/%D8%AD%D9%85%D8%A7%D9%85%D8%A7%D8%AA_%D8%B9%D9%81%D8%B1%D8%A7_%D8%A7%D9%84%D9%85%D8%B9%D8%AF%D9%86%D9%8A%D8%A9_%D9%81%D9%8A_%D8%A7%D9%84%D8%A3%D8%B1%D8%AF%D9%86" TargetMode="External"/><Relationship Id="rId1" Type="http://schemas.openxmlformats.org/officeDocument/2006/relationships/slideLayout" Target="../slideLayouts/slideLayout2.xml"/><Relationship Id="rId4" Type="http://schemas.openxmlformats.org/officeDocument/2006/relationships/hyperlink" Target="http://tharwatna.com/%D8%A3%D9%83%D8%A7%D8%AF%D9%8A%D9%85%D9%8A%D8%A9_%D8%A7%D9%84%D8%B7%D9%8A%D8%B1%D8%A7%D9%86_%D8%A7%D9%84%D9%85%D9%84%D9%83%D9%8A%D8%A9_%D8%A7%D9%84%D8%A3%D8%B1%D8%AF%D9%86%D9%8A%D8%A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harwatna.com/%D8%A7%D9%84%D9%85%D8%B4%D8%A7%D8%B1%D9%8A%D8%B9_%D8%A7%D9%84%D8%A3%D9%83%D8%AB%D8%B1_%D9%86%D8%AC%D8%A7%D8%AD%D8%A7%D9%8B_%D9%81%D9%8A_%D8%A7%D9%84%D8%B3%D9%86%D9%88%D8%A7%D8%AA_%D8%A7%D9%84%D9%82%D8%A7%D8%AF%D9%85%D8%A9" TargetMode="External"/><Relationship Id="rId2" Type="http://schemas.openxmlformats.org/officeDocument/2006/relationships/hyperlink" Target="http://tharwatna.com/%D8%A7%D9%84%D9%85%D8%A4%D8%B3%D8%B3%D8%A7%D8%AA_%D8%A7%D9%84%D9%86%D8%A7%D8%AC%D8%AD%D8%A9_%D8%AA%D8%AA%D8%AD%D9%85%D9%84_%D9%85%D8%B3%D8%A4%D9%88%D9%84%D9%8A%D8%A7%D8%AA%D9%87%D8%A7_%D8%A7%D9%84%D8%A7%D8%AC%D8%AA%D9%85%D8%A7%D8%B9%D9%8A%D8%A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tharwatna.com/%D8%A7%D9%84%D8%A3%D9%81%D9%83%D8%A7%D8%B1_%D8%A7%D9%84%D9%86%D8%A7%D8%AC%D8%AD%D8%A9_%D9%88%D8%A7%D9%84%D8%A3%D9%81%D9%83%D8%A7%D8%B1_%D8%A7%D9%84%D8%B3%D9%8A%D8%A6%D8%A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257" y="1803405"/>
            <a:ext cx="10051143" cy="1825096"/>
          </a:xfrm>
        </p:spPr>
        <p:txBody>
          <a:bodyPr/>
          <a:lstStyle/>
          <a:p>
            <a:pPr algn="ctr"/>
            <a:r>
              <a:rPr lang="ar-IQ" dirty="0" smtClean="0">
                <a:solidFill>
                  <a:srgbClr val="00B0F0"/>
                </a:solidFill>
              </a:rPr>
              <a:t>السياحة الخارجية ( ايجابياته , سلبياته )</a:t>
            </a:r>
            <a:endParaRPr lang="ar-IQ" dirty="0">
              <a:solidFill>
                <a:srgbClr val="00B0F0"/>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إعداد </a:t>
            </a:r>
          </a:p>
          <a:p>
            <a:pPr algn="ctr"/>
            <a:r>
              <a:rPr lang="ar-IQ" b="1" dirty="0" smtClean="0">
                <a:solidFill>
                  <a:schemeClr val="accent2">
                    <a:lumMod val="60000"/>
                    <a:lumOff val="40000"/>
                  </a:schemeClr>
                </a:solidFill>
              </a:rPr>
              <a:t>م.د. </a:t>
            </a:r>
            <a:r>
              <a:rPr lang="ar-IQ" b="1" smtClean="0">
                <a:solidFill>
                  <a:schemeClr val="accent2">
                    <a:lumMod val="60000"/>
                    <a:lumOff val="40000"/>
                  </a:schemeClr>
                </a:solidFill>
              </a:rPr>
              <a:t>عادل عبد الرحمن  </a:t>
            </a:r>
            <a:endParaRPr lang="ar-IQ" b="1" dirty="0">
              <a:solidFill>
                <a:schemeClr val="accent2">
                  <a:lumMod val="60000"/>
                  <a:lumOff val="40000"/>
                </a:schemeClr>
              </a:solidFill>
            </a:endParaRPr>
          </a:p>
        </p:txBody>
      </p:sp>
    </p:spTree>
    <p:extLst>
      <p:ext uri="{BB962C8B-B14F-4D97-AF65-F5344CB8AC3E}">
        <p14:creationId xmlns:p14="http://schemas.microsoft.com/office/powerpoint/2010/main" val="365943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المقدمــــــة</a:t>
            </a:r>
            <a:endParaRPr lang="ar-IQ" dirty="0"/>
          </a:p>
        </p:txBody>
      </p:sp>
      <p:sp>
        <p:nvSpPr>
          <p:cNvPr id="3" name="Content Placeholder 2"/>
          <p:cNvSpPr>
            <a:spLocks noGrp="1"/>
          </p:cNvSpPr>
          <p:nvPr>
            <p:ph idx="1"/>
          </p:nvPr>
        </p:nvSpPr>
        <p:spPr>
          <a:xfrm>
            <a:off x="685800" y="1669144"/>
            <a:ext cx="10820400" cy="4549542"/>
          </a:xfrm>
        </p:spPr>
        <p:txBody>
          <a:bodyPr>
            <a:noAutofit/>
          </a:bodyPr>
          <a:lstStyle/>
          <a:p>
            <a:pPr marL="0" indent="0" algn="just">
              <a:buNone/>
            </a:pPr>
            <a:r>
              <a:rPr lang="ar-IQ" sz="3600" dirty="0">
                <a:solidFill>
                  <a:srgbClr val="000000"/>
                </a:solidFill>
                <a:latin typeface="Tahoma" panose="020B0604030504040204" pitchFamily="34" charset="0"/>
              </a:rPr>
              <a:t>شكل </a:t>
            </a:r>
            <a:r>
              <a:rPr lang="ar-IQ" sz="3600" dirty="0">
                <a:solidFill>
                  <a:srgbClr val="0000FF"/>
                </a:solidFill>
                <a:latin typeface="Tahoma" panose="020B0604030504040204" pitchFamily="34" charset="0"/>
                <a:hlinkClick r:id="rId2"/>
              </a:rPr>
              <a:t>السياحة</a:t>
            </a:r>
            <a:r>
              <a:rPr lang="ar-IQ" sz="3600" dirty="0">
                <a:solidFill>
                  <a:srgbClr val="000000"/>
                </a:solidFill>
                <a:latin typeface="Tahoma" panose="020B0604030504040204" pitchFamily="34" charset="0"/>
              </a:rPr>
              <a:t> العمود الفقري للعديد من نواحي الإقتصاد، بل هي في الواقع أحد أكبر الصناعات في العالم، مما يضعها على قدم المساواة مع الصناعات الأخرى. تساعد السياحة الداخلية في دعم </a:t>
            </a:r>
            <a:r>
              <a:rPr lang="ar-IQ" sz="3600" dirty="0">
                <a:solidFill>
                  <a:srgbClr val="0000FF"/>
                </a:solidFill>
                <a:latin typeface="Tahoma" panose="020B0604030504040204" pitchFamily="34" charset="0"/>
                <a:hlinkClick r:id="rId3"/>
              </a:rPr>
              <a:t>اقتصاد</a:t>
            </a:r>
            <a:r>
              <a:rPr lang="ar-IQ" sz="3600" dirty="0">
                <a:solidFill>
                  <a:srgbClr val="000000"/>
                </a:solidFill>
                <a:latin typeface="Tahoma" panose="020B0604030504040204" pitchFamily="34" charset="0"/>
              </a:rPr>
              <a:t> البلد المضيف، لأنها توفر الكثير من فرص العمل للسكان المحليين، بالإضافة إلى أنه يمكن للحكومة الاستفادة من العملة الأجنبية التي ينفقها السياح في تجميل الأماكن السياحية، وتأمين ما يلزم من الوسائل و</a:t>
            </a:r>
            <a:r>
              <a:rPr lang="ar-IQ" sz="3600" dirty="0">
                <a:solidFill>
                  <a:srgbClr val="0000FF"/>
                </a:solidFill>
                <a:latin typeface="Tahoma" panose="020B0604030504040204" pitchFamily="34" charset="0"/>
                <a:hlinkClick r:id="rId4"/>
              </a:rPr>
              <a:t>التدريب</a:t>
            </a:r>
            <a:r>
              <a:rPr lang="ar-IQ" sz="3600" dirty="0">
                <a:solidFill>
                  <a:srgbClr val="000000"/>
                </a:solidFill>
                <a:latin typeface="Tahoma" panose="020B0604030504040204" pitchFamily="34" charset="0"/>
              </a:rPr>
              <a:t> للسكان كي يصبح بمقدورهم تقديم خدمات جيدة للزبائن، بل والمساعدة في تسويق مواقعهم السياحية للآخرين بشكل أكثر كفاءة عما قبل. إلا أن للسياحة آثار ايجابية وسلبية وهي:</a:t>
            </a:r>
            <a:endParaRPr lang="ar-IQ" sz="3600" dirty="0"/>
          </a:p>
        </p:txBody>
      </p:sp>
    </p:spTree>
    <p:extLst>
      <p:ext uri="{BB962C8B-B14F-4D97-AF65-F5344CB8AC3E}">
        <p14:creationId xmlns:p14="http://schemas.microsoft.com/office/powerpoint/2010/main" val="181749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ts val="1000"/>
              </a:spcBef>
            </a:pPr>
            <a:r>
              <a:rPr lang="ar-IQ" sz="5400" cap="none" dirty="0">
                <a:solidFill>
                  <a:srgbClr val="000000"/>
                </a:solidFill>
                <a:latin typeface="Aldhabi" panose="01000000000000000000" pitchFamily="2" charset="-78"/>
                <a:ea typeface="+mn-ea"/>
                <a:cs typeface="Aldhabi" panose="01000000000000000000" pitchFamily="2" charset="-78"/>
              </a:rPr>
              <a:t>الآثار الايجابية </a:t>
            </a:r>
            <a:r>
              <a:rPr lang="ar-IQ" sz="5400" cap="none" dirty="0" smtClean="0">
                <a:solidFill>
                  <a:srgbClr val="000000"/>
                </a:solidFill>
                <a:latin typeface="Aldhabi" panose="01000000000000000000" pitchFamily="2" charset="-78"/>
                <a:ea typeface="+mn-ea"/>
                <a:cs typeface="Aldhabi" panose="01000000000000000000" pitchFamily="2" charset="-78"/>
              </a:rPr>
              <a:t>:</a:t>
            </a:r>
            <a:endParaRPr lang="ar-IQ" sz="8800" dirty="0">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p:txBody>
          <a:bodyPr>
            <a:normAutofit lnSpcReduction="10000"/>
          </a:bodyPr>
          <a:lstStyle/>
          <a:p>
            <a:pPr marL="0" indent="0">
              <a:buNone/>
            </a:pPr>
            <a:r>
              <a:rPr lang="ar-IQ" dirty="0" smtClean="0">
                <a:solidFill>
                  <a:srgbClr val="000000"/>
                </a:solidFill>
                <a:latin typeface="tahoma" panose="020B0604030504040204" pitchFamily="34" charset="0"/>
              </a:rPr>
              <a:t>- </a:t>
            </a:r>
            <a:r>
              <a:rPr lang="ar-IQ" dirty="0">
                <a:solidFill>
                  <a:srgbClr val="000000"/>
                </a:solidFill>
                <a:latin typeface="tahoma" panose="020B0604030504040204" pitchFamily="34" charset="0"/>
              </a:rPr>
              <a:t>خلق فرص العمل: يمكن للسياحة أن تساهم في إيجاد العديد من الوظائف للسكان المحليين حيث أن معظم </a:t>
            </a:r>
            <a:r>
              <a:rPr lang="ar-IQ" dirty="0">
                <a:solidFill>
                  <a:srgbClr val="0000FF"/>
                </a:solidFill>
                <a:latin typeface="tahoma" panose="020B0604030504040204" pitchFamily="34" charset="0"/>
                <a:hlinkClick r:id="rId2"/>
              </a:rPr>
              <a:t>الشركات</a:t>
            </a:r>
            <a:r>
              <a:rPr lang="ar-IQ" dirty="0">
                <a:solidFill>
                  <a:srgbClr val="000000"/>
                </a:solidFill>
                <a:latin typeface="tahoma" panose="020B0604030504040204" pitchFamily="34" charset="0"/>
              </a:rPr>
              <a:t> السياحية تطلب خدمات متخصصة لزبائنها ويمكن لهذا الأمر أن يساعد في تطوير </a:t>
            </a:r>
            <a:r>
              <a:rPr lang="ar-IQ" dirty="0">
                <a:solidFill>
                  <a:srgbClr val="0000FF"/>
                </a:solidFill>
                <a:latin typeface="tahoma" panose="020B0604030504040204" pitchFamily="34" charset="0"/>
                <a:hlinkClick r:id="rId3"/>
              </a:rPr>
              <a:t>صناعة</a:t>
            </a:r>
            <a:r>
              <a:rPr lang="ar-IQ" dirty="0">
                <a:solidFill>
                  <a:srgbClr val="000000"/>
                </a:solidFill>
                <a:latin typeface="tahoma" panose="020B0604030504040204" pitchFamily="34" charset="0"/>
              </a:rPr>
              <a:t> جديدة لتأمين تلك الاحتياجات. ووفقاً للأمم المتحدة، فإن واحدة من كل عشر وظائف في العالم هي في مجال صناعة السياحة، ومن الطبيعي أن تتطلب خدمات متخصصة معينة تساعد السائح على الاسترخاء والاستمتاع بهذه التجربة، وهنا يبرز الدعم المحلي، إذ يمكن لل</a:t>
            </a:r>
            <a:r>
              <a:rPr lang="ar-IQ" dirty="0">
                <a:solidFill>
                  <a:srgbClr val="0000FF"/>
                </a:solidFill>
                <a:latin typeface="tahoma" panose="020B0604030504040204" pitchFamily="34" charset="0"/>
                <a:hlinkClick r:id="rId2"/>
              </a:rPr>
              <a:t>موظفين</a:t>
            </a:r>
            <a:r>
              <a:rPr lang="ar-IQ" dirty="0">
                <a:solidFill>
                  <a:srgbClr val="000000"/>
                </a:solidFill>
                <a:latin typeface="tahoma" panose="020B0604030504040204" pitchFamily="34" charset="0"/>
              </a:rPr>
              <a:t> المحليين المدربين جيداً أن يقدموا خدمات متخصصة لتلبية معظم احتياجات السائح.</a:t>
            </a:r>
          </a:p>
          <a:p>
            <a:pPr marL="0" indent="0">
              <a:buNone/>
            </a:pPr>
            <a:r>
              <a:rPr lang="ar-IQ" dirty="0">
                <a:solidFill>
                  <a:srgbClr val="000000"/>
                </a:solidFill>
                <a:latin typeface="tahoma" panose="020B0604030504040204" pitchFamily="34" charset="0"/>
              </a:rPr>
              <a:t>- مصدر للدخل: حالما ينطلق السياح إلى البلد المضيف ومواقعها السياحية، تحصد المنطقة عائدات ضخمة نتيجة لهذا التدفق،مما يساعد سكان هذه المنطقة على تحسين مستوى حياتهم بسبب التوظيف الدائم في قطاع السياحة، كما أن تلك العائدات الإضافية يمكن أن تستخدم من قبل البلد المضيف لتأمين البنى التحتية الأفضل للسكان فيما يتعلق بالطرق، والمدارس والجامعات ووسائل النقل وغيرها الكثير.</a:t>
            </a:r>
          </a:p>
          <a:p>
            <a:pPr marL="0" indent="0">
              <a:buNone/>
            </a:pPr>
            <a:r>
              <a:rPr lang="ar-IQ" dirty="0">
                <a:solidFill>
                  <a:srgbClr val="000000"/>
                </a:solidFill>
                <a:latin typeface="tahoma" panose="020B0604030504040204" pitchFamily="34" charset="0"/>
              </a:rPr>
              <a:t>- الاقتصاد: إن العائدات الضخمة الناتجة عن تدفق السياح يمكن أن تساعد في ضخ الأموال إلى الاقتصاد المحلي، وهذا بدوره يمكن أن يساعد على جذب المزيد من السياح بل وتحسين صورة البلد أمام العالم كمقصد للاستثمار. لقد بدأت بعض الحكومات وبغرض جذب عدد أكبر من السياح، بعرض صفقات شاملة خيالية للسفر نتج عنها المزيد من تدفق السياح وبالتالي ضخ المزيد من المال للاقتصاد المحلي.</a:t>
            </a:r>
          </a:p>
          <a:p>
            <a:pPr marL="0" indent="0">
              <a:buNone/>
            </a:pPr>
            <a:endParaRPr lang="ar-IQ" dirty="0"/>
          </a:p>
        </p:txBody>
      </p:sp>
    </p:spTree>
    <p:extLst>
      <p:ext uri="{BB962C8B-B14F-4D97-AF65-F5344CB8AC3E}">
        <p14:creationId xmlns:p14="http://schemas.microsoft.com/office/powerpoint/2010/main" val="202542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600" lvl="0" indent="-228600">
              <a:spcBef>
                <a:spcPts val="1000"/>
              </a:spcBef>
            </a:pPr>
            <a:r>
              <a:rPr lang="ar-IQ" b="1" cap="none" dirty="0">
                <a:solidFill>
                  <a:srgbClr val="000000"/>
                </a:solidFill>
                <a:latin typeface="Aldhabi" panose="01000000000000000000" pitchFamily="2" charset="-78"/>
                <a:ea typeface="+mn-ea"/>
                <a:cs typeface="Aldhabi" panose="01000000000000000000" pitchFamily="2" charset="-78"/>
              </a:rPr>
              <a:t>الآثار السلبية</a:t>
            </a:r>
            <a:r>
              <a:rPr lang="ar-IQ" b="1" cap="none" dirty="0" smtClean="0">
                <a:solidFill>
                  <a:srgbClr val="000000"/>
                </a:solidFill>
                <a:latin typeface="Aldhabi" panose="01000000000000000000" pitchFamily="2" charset="-78"/>
                <a:ea typeface="+mn-ea"/>
                <a:cs typeface="Aldhabi" panose="01000000000000000000" pitchFamily="2" charset="-78"/>
              </a:rPr>
              <a:t>:</a:t>
            </a:r>
            <a:endParaRPr lang="ar-IQ" b="1" dirty="0">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p:txBody>
          <a:bodyPr/>
          <a:lstStyle/>
          <a:p>
            <a:pPr marL="0" indent="0" algn="just">
              <a:buNone/>
            </a:pPr>
            <a:r>
              <a:rPr lang="ar-IQ" dirty="0" smtClean="0">
                <a:solidFill>
                  <a:srgbClr val="000000"/>
                </a:solidFill>
                <a:latin typeface="tahoma" panose="020B0604030504040204" pitchFamily="34" charset="0"/>
              </a:rPr>
              <a:t>- </a:t>
            </a:r>
            <a:r>
              <a:rPr lang="ar-IQ" dirty="0">
                <a:solidFill>
                  <a:srgbClr val="000000"/>
                </a:solidFill>
                <a:latin typeface="tahoma" panose="020B0604030504040204" pitchFamily="34" charset="0"/>
              </a:rPr>
              <a:t>الموسمية: تبقى الحقيقة أن معظم </a:t>
            </a:r>
            <a:r>
              <a:rPr lang="ar-IQ" dirty="0">
                <a:solidFill>
                  <a:srgbClr val="0000FF"/>
                </a:solidFill>
                <a:latin typeface="tahoma" panose="020B0604030504040204" pitchFamily="34" charset="0"/>
                <a:hlinkClick r:id="rId2"/>
              </a:rPr>
              <a:t>الناس</a:t>
            </a:r>
            <a:r>
              <a:rPr lang="ar-IQ" dirty="0">
                <a:solidFill>
                  <a:srgbClr val="000000"/>
                </a:solidFill>
                <a:latin typeface="tahoma" panose="020B0604030504040204" pitchFamily="34" charset="0"/>
              </a:rPr>
              <a:t> يميلون للسفر إلى أماكن محددة وفي أوقات محددة لذلك تبدو صناعة السياحة أقرب إلى النمط الدوري، حيث تبلغ الذروة خلال تلك الفترات الزمنية أي خلال المواسم السياحية المعروفة عالمياً، وغالباً ما يكون لذلك أثر سلبي على الاقتصاد المحلي .</a:t>
            </a:r>
          </a:p>
          <a:p>
            <a:pPr marL="0" indent="0" algn="just">
              <a:buNone/>
            </a:pPr>
            <a:r>
              <a:rPr lang="ar-IQ" dirty="0">
                <a:solidFill>
                  <a:srgbClr val="000000"/>
                </a:solidFill>
                <a:latin typeface="tahoma" panose="020B0604030504040204" pitchFamily="34" charset="0"/>
              </a:rPr>
              <a:t>- البيئة: في حين أن تدفق السياح الدائم يعني عائدات أكثر للبلد المضيف، إلا أنه غالباً ما يكون له الأثر السلبي على البيئة، إذ أن معظم السياح لا يعيرون اهتماماً لقاعدة "لا ترم القمامة" حتى أن قمة افريست لم تكن بمنأى عن القمامة إلى حد أنها احتاجت لتنظيف شامل قبل عدة سنوات.</a:t>
            </a:r>
          </a:p>
          <a:p>
            <a:pPr marL="0" indent="0" algn="just">
              <a:buNone/>
            </a:pPr>
            <a:r>
              <a:rPr lang="ar-IQ" dirty="0">
                <a:solidFill>
                  <a:srgbClr val="000000"/>
                </a:solidFill>
                <a:latin typeface="tahoma" panose="020B0604030504040204" pitchFamily="34" charset="0"/>
              </a:rPr>
              <a:t>- العادات والتقاليد المحلية: لابد للسياح أن يحترموا العادات والتقاليد المحلية لأي بلد مضيف يقومون بزيارته، إلا أن الحقيقة المؤسفة أن القلة من السياح يعيرون الاهتمام لهذا الأمر مما قد يسبب الكثير من الإزعاج.</a:t>
            </a:r>
          </a:p>
          <a:p>
            <a:pPr marL="0" indent="0">
              <a:buNone/>
            </a:pPr>
            <a:endParaRPr lang="ar-IQ" dirty="0"/>
          </a:p>
        </p:txBody>
      </p:sp>
    </p:spTree>
    <p:extLst>
      <p:ext uri="{BB962C8B-B14F-4D97-AF65-F5344CB8AC3E}">
        <p14:creationId xmlns:p14="http://schemas.microsoft.com/office/powerpoint/2010/main" val="2866188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395200" cy="6966857"/>
          </a:xfrm>
        </p:spPr>
      </p:pic>
      <p:sp>
        <p:nvSpPr>
          <p:cNvPr id="7" name="Rectangle 6"/>
          <p:cNvSpPr/>
          <p:nvPr/>
        </p:nvSpPr>
        <p:spPr>
          <a:xfrm rot="20348172">
            <a:off x="4068223" y="2576186"/>
            <a:ext cx="5448928" cy="718658"/>
          </a:xfrm>
          <a:prstGeom prst="rect">
            <a:avLst/>
          </a:prstGeom>
        </p:spPr>
        <p:txBody>
          <a:bodyPr wrap="none">
            <a:spAutoFit/>
          </a:bodyPr>
          <a:lstStyle/>
          <a:p>
            <a:pPr lvl="0" algn="r" defTabSz="914400" rtl="1">
              <a:lnSpc>
                <a:spcPct val="90000"/>
              </a:lnSpc>
              <a:spcBef>
                <a:spcPts val="1000"/>
              </a:spcBef>
            </a:pPr>
            <a:r>
              <a:rPr lang="ar-IQ" sz="4400" b="1" dirty="0">
                <a:solidFill>
                  <a:prstClr val="black"/>
                </a:solidFill>
                <a:latin typeface="Andalus" panose="02020603050405020304" pitchFamily="18" charset="-78"/>
                <a:cs typeface="Andalus" panose="02020603050405020304" pitchFamily="18" charset="-78"/>
              </a:rPr>
              <a:t>الى اللقاء في المحاضرة القادمة </a:t>
            </a:r>
          </a:p>
        </p:txBody>
      </p:sp>
    </p:spTree>
    <p:extLst>
      <p:ext uri="{BB962C8B-B14F-4D97-AF65-F5344CB8AC3E}">
        <p14:creationId xmlns:p14="http://schemas.microsoft.com/office/powerpoint/2010/main" val="324386984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13</TotalTime>
  <Words>503</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Aldhabi</vt:lpstr>
      <vt:lpstr>Andalus</vt:lpstr>
      <vt:lpstr>Arial</vt:lpstr>
      <vt:lpstr>Century Gothic</vt:lpstr>
      <vt:lpstr>Tahoma</vt:lpstr>
      <vt:lpstr>Tahoma</vt:lpstr>
      <vt:lpstr>Times New Roman</vt:lpstr>
      <vt:lpstr>Vapor Trail</vt:lpstr>
      <vt:lpstr>السياحة الخارجية ( ايجابياته , سلبياته )</vt:lpstr>
      <vt:lpstr>المقدمــــــة</vt:lpstr>
      <vt:lpstr>الآثار الايجابية :</vt:lpstr>
      <vt:lpstr>الآثار السلبية:</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السياحة الخارجية ( ايجابياته , سلبياته )</dc:title>
  <dc:creator>Maher</dc:creator>
  <cp:lastModifiedBy>Maher</cp:lastModifiedBy>
  <cp:revision>3</cp:revision>
  <dcterms:created xsi:type="dcterms:W3CDTF">2023-03-02T15:41:45Z</dcterms:created>
  <dcterms:modified xsi:type="dcterms:W3CDTF">2023-03-02T16:20:31Z</dcterms:modified>
</cp:coreProperties>
</file>