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2/28/2023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2/28/2023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2/28/2023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2/28/2023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2/28/2023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2/28/2023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2/28/2023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IQ" sz="7200" dirty="0" smtClean="0">
                <a:latin typeface="Aldhabi" panose="01000000000000000000" pitchFamily="2" charset="-78"/>
                <a:cs typeface="Aldhabi" panose="01000000000000000000" pitchFamily="2" charset="-78"/>
              </a:rPr>
              <a:t>الانماط السياحية </a:t>
            </a:r>
            <a:endParaRPr lang="ar-IQ" sz="7200" dirty="0">
              <a:latin typeface="Aldhabi" panose="01000000000000000000" pitchFamily="2" charset="-78"/>
              <a:cs typeface="Aldhabi" panose="01000000000000000000" pitchFamily="2" charset="-78"/>
            </a:endParaRPr>
          </a:p>
        </p:txBody>
      </p:sp>
      <p:sp>
        <p:nvSpPr>
          <p:cNvPr id="3" name="Subtitle 2"/>
          <p:cNvSpPr>
            <a:spLocks noGrp="1"/>
          </p:cNvSpPr>
          <p:nvPr>
            <p:ph type="subTitle" idx="1"/>
          </p:nvPr>
        </p:nvSpPr>
        <p:spPr/>
        <p:txBody>
          <a:bodyPr>
            <a:normAutofit fontScale="92500" lnSpcReduction="10000"/>
          </a:bodyPr>
          <a:lstStyle/>
          <a:p>
            <a:pPr algn="ctr"/>
            <a:r>
              <a:rPr lang="ar-IQ" dirty="0" smtClean="0"/>
              <a:t>اعداد </a:t>
            </a:r>
          </a:p>
          <a:p>
            <a:pPr algn="ctr"/>
            <a:r>
              <a:rPr lang="ar-IQ" dirty="0" smtClean="0"/>
              <a:t>م.د عادل عبد الرحمن مزعل</a:t>
            </a:r>
            <a:endParaRPr lang="ar-IQ" dirty="0"/>
          </a:p>
        </p:txBody>
      </p:sp>
      <p:sp>
        <p:nvSpPr>
          <p:cNvPr id="4" name="TextBox 3"/>
          <p:cNvSpPr txBox="1"/>
          <p:nvPr/>
        </p:nvSpPr>
        <p:spPr>
          <a:xfrm rot="20132814" flipH="1">
            <a:off x="1689268" y="3908255"/>
            <a:ext cx="2351954" cy="369332"/>
          </a:xfrm>
          <a:prstGeom prst="rect">
            <a:avLst/>
          </a:prstGeom>
          <a:noFill/>
        </p:spPr>
        <p:txBody>
          <a:bodyPr wrap="square" rtlCol="1">
            <a:spAutoFit/>
          </a:bodyPr>
          <a:lstStyle/>
          <a:p>
            <a:r>
              <a:rPr lang="ar-IQ" dirty="0" smtClean="0"/>
              <a:t>المحاضرة الحادي عشر</a:t>
            </a:r>
            <a:endParaRPr lang="ar-IQ" dirty="0"/>
          </a:p>
        </p:txBody>
      </p:sp>
    </p:spTree>
    <p:extLst>
      <p:ext uri="{BB962C8B-B14F-4D97-AF65-F5344CB8AC3E}">
        <p14:creationId xmlns:p14="http://schemas.microsoft.com/office/powerpoint/2010/main" val="113957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المقدمة</a:t>
            </a:r>
            <a:endParaRPr lang="ar-IQ" dirty="0"/>
          </a:p>
        </p:txBody>
      </p:sp>
      <p:sp>
        <p:nvSpPr>
          <p:cNvPr id="3" name="Content Placeholder 2"/>
          <p:cNvSpPr>
            <a:spLocks noGrp="1"/>
          </p:cNvSpPr>
          <p:nvPr>
            <p:ph idx="1"/>
          </p:nvPr>
        </p:nvSpPr>
        <p:spPr/>
        <p:txBody>
          <a:bodyPr>
            <a:normAutofit/>
          </a:bodyPr>
          <a:lstStyle/>
          <a:p>
            <a:pPr marL="0" indent="0">
              <a:buNone/>
            </a:pPr>
            <a:r>
              <a:rPr lang="ar-IQ" dirty="0"/>
              <a:t>السياحة أو صناعة السياحة لا تقف على تعريف واحد بذاته لأن لها أنواعا مختلفة، وتعريف كل نوع يعتمد على الغرض الذي تقوم من أجله، بحسب موقع(لأفضل صحة).لكن تتفق جميع أنواع السياحة في العناصر السياحية الثلاثة الرئيسية الآتية والتي تكون مفهوم السياحة لدى أي شعب من الشعوب</a:t>
            </a:r>
            <a:r>
              <a:rPr lang="ar-IQ" dirty="0" smtClean="0"/>
              <a:t>:</a:t>
            </a:r>
          </a:p>
          <a:p>
            <a:pPr marL="0" indent="0">
              <a:buNone/>
            </a:pPr>
            <a:r>
              <a:rPr lang="ar-IQ" dirty="0" smtClean="0"/>
              <a:t>1- </a:t>
            </a:r>
            <a:r>
              <a:rPr lang="ar-IQ" dirty="0"/>
              <a:t>السائحون: وهي الطاقة البشرية التي تستوعبها الدولة المضيفة صاحبة المعالم السياحية وفقاً لمتطلبات كل </a:t>
            </a:r>
            <a:r>
              <a:rPr lang="ar-IQ" dirty="0" smtClean="0"/>
              <a:t>سائح.</a:t>
            </a:r>
          </a:p>
          <a:p>
            <a:pPr marL="0" indent="0">
              <a:buNone/>
            </a:pPr>
            <a:r>
              <a:rPr lang="ar-IQ" dirty="0" smtClean="0"/>
              <a:t> 2- </a:t>
            </a:r>
            <a:r>
              <a:rPr lang="ar-IQ" dirty="0"/>
              <a:t>المعرضون: وهي الدول التي تقدم خدمة السياحة لسائحيها بعرض كل ما لديهم من إمكانات في هذا المجال تتناسب مع طلبات السائحين من أجل خلق بيئة سياحية </a:t>
            </a:r>
            <a:r>
              <a:rPr lang="ar-IQ" dirty="0" smtClean="0"/>
              <a:t>ناجحة.</a:t>
            </a:r>
          </a:p>
          <a:p>
            <a:pPr marL="0" indent="0">
              <a:buNone/>
            </a:pPr>
            <a:r>
              <a:rPr lang="ar-IQ" dirty="0"/>
              <a:t>3</a:t>
            </a:r>
            <a:r>
              <a:rPr lang="ar-IQ" dirty="0" smtClean="0"/>
              <a:t>- </a:t>
            </a:r>
            <a:r>
              <a:rPr lang="ar-IQ" dirty="0"/>
              <a:t>الموارد الثقافية(المعالم السياحية): باختلاف أنواعها والتي تتمثل في أنواع السياحة وتقديم التعريفات المختلفة لها فنجد منها: السياحة البيئية، السياحة العلاجية، السياحة الرياضية، السياحة الاجتماعية، سياحة التسوق، سياحة المغامرات، سياحة الشواطئ، السياحة الفضائية، سياحة الآثار … الخ.بالإضافة إلى الثلاثة عناصر السابقة التي تتكون منها السياحة، </a:t>
            </a:r>
          </a:p>
        </p:txBody>
      </p:sp>
    </p:spTree>
    <p:extLst>
      <p:ext uri="{BB962C8B-B14F-4D97-AF65-F5344CB8AC3E}">
        <p14:creationId xmlns:p14="http://schemas.microsoft.com/office/powerpoint/2010/main" val="4029913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ar-IQ" dirty="0"/>
              <a:t>إلا ان هناك نمطين أساسيين من الأنماط السياحية:– السياحة الدولية، وهو النشاط السياحي الذي يتم تبادله ما بين الدول والسفر من حدود دولة لأخرى.– السياحة الداخلية، وهو النشاط السياحي الذي يتم من مواطني الدولة لمدنها المختلفة التي يوجد بها جذب سياحي أو معالم سياحية تستحق الزيارة .. أي أن السياحة الداخلية هي صناعة تكون داخل حدود الدولة ولا تخرج عن نطاقها.لكن هذا المفهوم(مفهوم السياحة الداخلية) يختلف عند بعض الدول، فنجد أميركا وكندا تعرف السياحة الداخلية حسب مسافة الرحلة التي يقطعها المسافر فإذا كان المسافر100 كم أو أكثر بعيداً عن مقر إقامته يعتبر سائحاً داخلياً أما في بلغاريا وألمانيا فيعرفون السائح الداخلي على أنه المواطن الذي يقضي خمسة أيام بعيداً عن محل إقامته .. ونجد عند البلجيك والبريطانيين يكون السائح الداخلي هو ذلك الشخص الذي يقضي أربع ليالٍ أو أكثر بعيداً عن سكنه لغير أغراض العمل.ونستخلص من ذلك التعريف العام للسياحة “الركوب براً وبحراً وجواً</a:t>
            </a:r>
            <a:r>
              <a:rPr lang="ar-IQ" dirty="0" smtClean="0"/>
              <a:t>”.</a:t>
            </a:r>
            <a:endParaRPr lang="ar-IQ" dirty="0"/>
          </a:p>
        </p:txBody>
      </p:sp>
    </p:spTree>
    <p:extLst>
      <p:ext uri="{BB962C8B-B14F-4D97-AF65-F5344CB8AC3E}">
        <p14:creationId xmlns:p14="http://schemas.microsoft.com/office/powerpoint/2010/main" val="3767003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82639"/>
            <a:ext cx="11310582" cy="5236046"/>
          </a:xfrm>
        </p:spPr>
        <p:txBody>
          <a:bodyPr>
            <a:normAutofit/>
          </a:bodyPr>
          <a:lstStyle/>
          <a:p>
            <a:pPr marL="0" lvl="0" indent="0" algn="just">
              <a:lnSpc>
                <a:spcPct val="100000"/>
              </a:lnSpc>
              <a:buNone/>
            </a:pPr>
            <a:r>
              <a:rPr lang="ar-IQ" sz="2400" dirty="0" smtClean="0">
                <a:solidFill>
                  <a:prstClr val="white"/>
                </a:solidFill>
              </a:rPr>
              <a:t>السياحة الدينية هي </a:t>
            </a:r>
            <a:r>
              <a:rPr lang="ar-IQ" sz="2400" dirty="0">
                <a:solidFill>
                  <a:prstClr val="white"/>
                </a:solidFill>
              </a:rPr>
              <a:t>السفر من دولة لأخرى أو الانتقال داخل حدود دولة بعينها لزيارة الأماكن المقدسة لأنها سياحة تهتم بالجانب الروحي للإنسان فهي مزيج من التأمل الديني والثقافي، أو السفر من أجل الدعوة أو من أجل القيام بعمل خيري.مثال السياحة الدينية: سيناء في مصر، وهي أرض زاخرة بالمعالم الدينية الساحرة للديانة الإسلامية والمسيحية ويمكن لأي سائح زيارة المواقع السياحية في سانت كاترين ومنها:جبل موسى، توجد في أعلى قمته كنيسة صغيرة وجامع. يقوم السائحون بتسلق الجبل ثم750 درجاً من الصخر بعد منتصف الليل ليروا شروق الشمس.زيارة دير سانت كاترين ومكوناته السياحية الكنيسة الكبرى والكنيسة العليقة والمسجد الفاطمي وكتبة الدير.قبر النبي صال وهارون عند مدخل مدينة سانت كاترين.دير البنات ويقع في وادي فيران وقد بني في نفس توقيت بناء دير سانت كاترين.السياحة العلاجيةويتضح التعريف من اسم هذا النوع من السياحة، فالسياحة العلاجية هي سياحة لإمتاع النفس والجسد معاً بالعلاج أو هي سياحة العلاج من أمراض الجسد مع الترويح عن النفس وتنقسم إلى قسمين</a:t>
            </a:r>
            <a:r>
              <a:rPr lang="ar-IQ" sz="2400" dirty="0" smtClean="0">
                <a:solidFill>
                  <a:prstClr val="white"/>
                </a:solidFill>
              </a:rPr>
              <a:t>:</a:t>
            </a:r>
          </a:p>
        </p:txBody>
      </p:sp>
    </p:spTree>
    <p:extLst>
      <p:ext uri="{BB962C8B-B14F-4D97-AF65-F5344CB8AC3E}">
        <p14:creationId xmlns:p14="http://schemas.microsoft.com/office/powerpoint/2010/main" val="3605879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68490"/>
            <a:ext cx="10820400" cy="5850195"/>
          </a:xfrm>
        </p:spPr>
        <p:txBody>
          <a:bodyPr>
            <a:normAutofit lnSpcReduction="10000"/>
          </a:bodyPr>
          <a:lstStyle/>
          <a:p>
            <a:pPr marL="0" lvl="0" indent="0" algn="just">
              <a:lnSpc>
                <a:spcPct val="100000"/>
              </a:lnSpc>
              <a:buNone/>
            </a:pPr>
            <a:r>
              <a:rPr lang="ar-IQ" sz="2800" dirty="0">
                <a:solidFill>
                  <a:prstClr val="white"/>
                </a:solidFill>
              </a:rPr>
              <a:t>أ- السياحة العلاجية وتعتمد السياحة العلاجية على استخدام المراكز والمستشفيات الحديثة بما فيها من تجهيزات طبية وكوادر بشرية لديها من الكفاءة تساهم في علاج الأفراد الذين يلجأون إلى هذه المراكز.ب- السياحة الاستشفائيةتعتمد السياحة الاستشفائية على العناصر الطبيعية في علاج المرضى وشفائهم مثل الينابيع المعدنية والكبريتية والرمال والشمس بغرض الاستشفاء من بعض الأمراض الجلدية والروماتيزمية، وتطلق السياحة العلاجية على كلا النوعين.أمثلة على السياحة العلاجية: تتضمن عناصر السياحة العلاجية على حمامات المياه المعدنية ومياه البحر والمصحات العلاجية.تعد الأردن مشهورة بمناطق السياحة العلاجية والاستشفائية فمن مواقع العلاج الطبيعي التي تهم السواح أكثر من المستشفيات والمراكز الصحية البحر الميت.وكذلك حمامات عفرا التي تقع على بعد26 كم من مدينة الطفيلة في جنوب الأردن ويوجد فيها أكثر من خمسة عشر ينبوعاً. وتحتوي هذه الينابيع على المعادن التي تساهم في علاج العقم وتصلب الشرايين وفقر الدم والروماتيزم.ايضاً البحر الميت النطقة المشمسة طوال العام لكن أشعة الشمس غير ضارة هناك ويمتاز البحر الميت بالطين الأسود الغني بالأملاح والمعادن.لبنان أيضا من الدول المتقدمة في المصحات العلاجية لمرضى التدرن الرئوي ومواقعها في الجبال </a:t>
            </a:r>
            <a:r>
              <a:rPr lang="ar-IQ" sz="2800" dirty="0" smtClean="0">
                <a:solidFill>
                  <a:prstClr val="white"/>
                </a:solidFill>
              </a:rPr>
              <a:t>ونباتات </a:t>
            </a:r>
            <a:r>
              <a:rPr lang="ar-IQ" sz="2800" dirty="0">
                <a:solidFill>
                  <a:prstClr val="white"/>
                </a:solidFill>
              </a:rPr>
              <a:t>برية نادرة وطيور أيضاً.</a:t>
            </a:r>
          </a:p>
          <a:p>
            <a:pPr marL="0" lvl="0" indent="0">
              <a:buNone/>
            </a:pPr>
            <a:endParaRPr lang="ar-IQ" dirty="0">
              <a:solidFill>
                <a:prstClr val="white"/>
              </a:solidFill>
            </a:endParaRPr>
          </a:p>
          <a:p>
            <a:pPr marL="0" indent="0">
              <a:buNone/>
            </a:pPr>
            <a:endParaRPr lang="ar-IQ" dirty="0"/>
          </a:p>
        </p:txBody>
      </p:sp>
    </p:spTree>
    <p:extLst>
      <p:ext uri="{BB962C8B-B14F-4D97-AF65-F5344CB8AC3E}">
        <p14:creationId xmlns:p14="http://schemas.microsoft.com/office/powerpoint/2010/main" val="2406966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785" y="232012"/>
            <a:ext cx="11436824" cy="5986673"/>
          </a:xfrm>
        </p:spPr>
        <p:txBody>
          <a:bodyPr>
            <a:noAutofit/>
          </a:bodyPr>
          <a:lstStyle/>
          <a:p>
            <a:pPr marL="0" indent="0">
              <a:buNone/>
            </a:pPr>
            <a:r>
              <a:rPr lang="ar-IQ" sz="2800" dirty="0">
                <a:solidFill>
                  <a:prstClr val="white"/>
                </a:solidFill>
              </a:rPr>
              <a:t>ومنها مصح بحنس ومصح حمانا حيث يقطنها المرضى لفترات طويلة قد تصل إلى العامين.مصحات الإدمان والأمراض النفسية في إنجلترا “</a:t>
            </a:r>
            <a:r>
              <a:rPr lang="en-US" sz="2800" dirty="0">
                <a:solidFill>
                  <a:prstClr val="white"/>
                </a:solidFill>
              </a:rPr>
              <a:t>Priory Hospital”، </a:t>
            </a:r>
            <a:r>
              <a:rPr lang="ar-IQ" sz="2800" dirty="0">
                <a:solidFill>
                  <a:prstClr val="white"/>
                </a:solidFill>
              </a:rPr>
              <a:t>لمعالجة الأمراض النفسية والإدمان ويوجد فيها مرضى من جميع أنحاء العالم لقضاء فترات علاجية طويلة تمتد إلى أشهر.السياحة الاجتماعيةويطلق عليها أيضاً السياحة الشعبية أو سياحة الإجازات، والسبب في تواجد مثل هذا النوع أن السياحة كانت مقتصرة في القدم على الطبقات الثرية فقط وبما أن التطورات العالمية توجب التغير في كل ما يوجد من حولنا فكان لابد من هذه التغيرات أن تحدث أيضاً مع السياحة لتواكب التطورات والمستحدثات العالمية لكي تضم السياحة أو تشرك معها الطبقات التي تمثل الغالبية العظمى من المجتمعات ذوي الإمكانيات المحدودة بإعداد رحلات سياحية لهذه الطبقات غير الطبقات الثرية.سياحة المعارضوهي سياحة تشمل جميع أنواع المعارض وأنشطتها المختلفة مثل، المعارض الصناعية والتجارية والفنية التشكيلية ومعارض الكتاب. فمن خلالها يستطيع الزائرون التعرف على آخر الإنجازات التكنولوجية والعلمية للبلدان المختلفة والتى تعتبر من عوامل الجذب السياحي وتنشيطه. وقد ارتبط هذا النوع من السياحة بالتطور الصناعي الكبير الذي حدث في مختلف بلدان العالم.سياحة المؤتمراتارتبط هذا النوع بالتطورات الكبيرة في العلاقات الاقتصادية والسياسية والثقافية والاجتماعية بين معظم دول العالم ونجدها ترتبط ارتباطاً وثيقاً بسياحة المعارض. ويعتمد النهوض السياحي في هذا القطاع على توافر عوامل عدة مثل اعتدال المناخ، توافر المرافق ووسائل الاتصالات، وجود الفنادق، القاعات المجهزة لعقد الاجتماعات، المطارات الدولية، موقع المدينة كمنتجع سياحي يوفر مناخاً ملائماً لمثل هذه المؤتمرات.مثال: سياحة المؤتمرات </a:t>
            </a:r>
            <a:r>
              <a:rPr lang="ar-IQ" sz="2800" dirty="0" smtClean="0">
                <a:solidFill>
                  <a:prstClr val="white"/>
                </a:solidFill>
              </a:rPr>
              <a:t>بمدينة</a:t>
            </a:r>
            <a:endParaRPr lang="ar-IQ" sz="2800" dirty="0"/>
          </a:p>
        </p:txBody>
      </p:sp>
    </p:spTree>
    <p:extLst>
      <p:ext uri="{BB962C8B-B14F-4D97-AF65-F5344CB8AC3E}">
        <p14:creationId xmlns:p14="http://schemas.microsoft.com/office/powerpoint/2010/main" val="2148441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04968"/>
            <a:ext cx="10820400" cy="5713718"/>
          </a:xfrm>
        </p:spPr>
        <p:txBody>
          <a:bodyPr>
            <a:normAutofit fontScale="92500" lnSpcReduction="20000"/>
          </a:bodyPr>
          <a:lstStyle/>
          <a:p>
            <a:pPr marL="0" lvl="0" indent="0" algn="just">
              <a:buNone/>
            </a:pPr>
            <a:r>
              <a:rPr lang="ar-IQ" sz="2800" dirty="0">
                <a:solidFill>
                  <a:prstClr val="white"/>
                </a:solidFill>
              </a:rPr>
              <a:t>شرم الشيخ المصرية ومن أبرز المؤتمرات التي عقدت هناك المؤتمر الدولى لصانعي السلام الذي حضره 29 من زعماء أكبر دول العالم في13 اذار عام1996.السياحة البيئيةالسياحة العلميةأو السياحة البحثية وهي التي تشمل دراسات البيئة النباتية والحيوانية (الفلورا والفونا) وكذلك دراسة حركة الطيور وهجراتها العالمية، مثال على ذلك محافظة الفيوم بمصر حيث تتميز محميات الفيوم الطبيعية في بحيرتي قارون ووادي الريان بوجود أنواع من الطيور المهاجرة خاصة خلال فصل الشتاء وتتوافر آنذاك سياحة صيد الطيور. وأهم أنواع الطيور المهاجرة في الفيوم(الخضراوي – الكوركي – البجع – الصقور النادرة … الخ).سياحة السباقات والمهرجاناتوتنطبق على سباقات السيارات والدراجات والمهرجانات السينمائية .. بالإضافة إلى سباقات الهجن حيث تعتبر رياضة بدوية خالصة تشهد إقبالاً هائلاً من المشاركين والسياح كما يرتبط بها كرنفالات واسعة للأزياء والفنون الشعبية مثال: السباق العالمي للهجن في شمال سيناء بمصر وجنوبها خاصة في فصل الربيع.سياحة السفاري والمغامراتوهي تلك السياحة التي تتم عبر الصحارى وتتنوع أنواعها وأهدافها فبعضها يتجه إلى السلاسل الجبلية ومغامرة تسلقها، والبعض الآخر يتجه إلى زيارة الوديان وعيون الماء، وآخرها تلك التي تكون من أجل الصيد البري في المناطق المسموح فيها بالصيد.السياحة الرياضيةوهي السفر من مكان لآخر داخل الدولة أو خارجها من أجل المشاركة في بعض الدورات والبطولات أو من أجل الاستمتاع بالأنشطة الرياضية المختلفة والاستمتاع بمشاهدتها.وعن الاستمتاع بالأنشطة الرياضية المختلفة فنجدها متمثلة في ممارسة رياضة الغوص والانزلاق على الماء والصيد، ويشترط في ممارستها توافر المقومات الخاصة بها من الشواطئ الساحرة، بالإضافة إلى الملاعب والصالات وحمامات السباحة إذا كان الغرض إقامة الدورات والمسابقات الدولية.سياحة التجوالهي من أنواع </a:t>
            </a:r>
            <a:r>
              <a:rPr lang="ar-IQ" sz="2800" dirty="0" smtClean="0">
                <a:solidFill>
                  <a:prstClr val="white"/>
                </a:solidFill>
              </a:rPr>
              <a:t>السياحة</a:t>
            </a:r>
            <a:endParaRPr lang="ar-IQ" dirty="0"/>
          </a:p>
        </p:txBody>
      </p:sp>
    </p:spTree>
    <p:extLst>
      <p:ext uri="{BB962C8B-B14F-4D97-AF65-F5344CB8AC3E}">
        <p14:creationId xmlns:p14="http://schemas.microsoft.com/office/powerpoint/2010/main" val="2398078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27546"/>
            <a:ext cx="10820400" cy="5891139"/>
          </a:xfrm>
        </p:spPr>
        <p:txBody>
          <a:bodyPr/>
          <a:lstStyle/>
          <a:p>
            <a:pPr marL="0" lvl="0" indent="0">
              <a:buNone/>
            </a:pPr>
            <a:r>
              <a:rPr lang="ar-IQ" sz="1800" dirty="0">
                <a:solidFill>
                  <a:prstClr val="white"/>
                </a:solidFill>
              </a:rPr>
              <a:t>المستحدثة وتتمثل في القيام بجولات منظمة سيراً على الأقدام إلى مناطق نائية تشتهر بجمال مناظرها الطبيعية وتكون الإقامة في مخيمات في البر والتعايش مع الطبيعة.سياحة التسوقوهي سياحة حديثة أيضاً تكون بغرض التسوق وشراء منتجات بلد ما تسري عليها التخفيضات من أجل الجذب السياحي مثل مهرجان السياحة والتسوق بدبي من كل عام.السياحة الترفيهيةمن أقدم الأنماط السياحية وأكثرها انتشاراً، حيث وصلت نسبة السياحة الدولية إلى80%. تعتبر دول حوض البحر الأبيض المتوسط من أكثر المناطق اجتذاباً لحركة السياحة الترفيهية لما تتمتع به من مقومات كثيرة كاعتدال المناخ بالإضافة إلى الشواطئ الخلابة والتي تفرعت منها الأنواع الأخرى كالسياحة الرياضية والعلاجية … وغيرها. وتكون السياحة الترفيهية بغرض الاستمتاع والترفيه عن النفس وليس لغرض آخر وتتم ممارسة الأنواع الأخرى من السياحة معها ويطلق عليها هنا الهوايات مثل صيد السمك والغوص تحت الماء والانزلاق والذهاب إلى المناطق الصحراوية والجبلية والزراعية.السياحة الثقافية(السياحة الأثرية والتاريخية)يهتم بهذا النوع من السياحة شريحة معينة من السائحين على مستويات مختلفة من الثقافة والتعليم حيث يتم التركيز على زيارة الدول التي تتمتع بمقومات تاريخية وحضارية كثيرة. ويمثل هذا النوع نسبة10% من حركة السياحة العالمية. ونجد هذا النوع من السياحة متمثلا في الاستمتاع بالحضارات القديمة وأشهرها الحضارة الفرعونية المصرية القديمة والحضارات الإغريقية والرومانية والحضارات الإسلامية والمسيحية على مر التاريخ والعصور.السياحة الشاطئيةتنتشر هذه السياحة فى البلدان التي تتوافر لها مناطق ساحلية جذابة وبها شواطئ رملية ناعمة ومياه صافية خالية من الصخور. وتوجد في الكثير من بلدان العالم مثل دول حوض البحر المتوسط ودول البحر الكاريبي.سياحة الغوصوهي سياحة لها علاقة مباشرة بالسياحة الشاطئية في المناطق الساحلية، ويشترط قيام مثل هذا النوع من السياحة توافر كنوز رائعة بهذه المناطق الساحلية وتوافر مقومات الغوص بها مثل: الشعب المرجانية، الأسماك الملونة، المياه الدافئة طوال العام، يابس ساحر، خلجان ينابيع، حيوانات وطيور</a:t>
            </a:r>
          </a:p>
          <a:p>
            <a:pPr marL="0" indent="0">
              <a:buNone/>
            </a:pPr>
            <a:endParaRPr lang="ar-IQ" dirty="0"/>
          </a:p>
        </p:txBody>
      </p:sp>
    </p:spTree>
    <p:extLst>
      <p:ext uri="{BB962C8B-B14F-4D97-AF65-F5344CB8AC3E}">
        <p14:creationId xmlns:p14="http://schemas.microsoft.com/office/powerpoint/2010/main" val="570739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rot="20719216">
            <a:off x="603913" y="1962549"/>
            <a:ext cx="10820400" cy="657822"/>
          </a:xfrm>
        </p:spPr>
        <p:txBody>
          <a:bodyPr>
            <a:noAutofit/>
          </a:bodyPr>
          <a:lstStyle/>
          <a:p>
            <a:pPr marL="0" indent="0" algn="ctr">
              <a:buNone/>
            </a:pPr>
            <a:r>
              <a:rPr lang="ar-IQ" sz="8000" dirty="0" smtClean="0">
                <a:latin typeface="Aldhabi" panose="01000000000000000000" pitchFamily="2" charset="-78"/>
                <a:cs typeface="Aldhabi" panose="01000000000000000000" pitchFamily="2" charset="-78"/>
              </a:rPr>
              <a:t>الى اللقاء في المحاضرة القادمة</a:t>
            </a:r>
            <a:endParaRPr lang="ar-IQ" sz="80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3806593146"/>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249</TotalTime>
  <Words>1424</Words>
  <Application>Microsoft Office PowerPoint</Application>
  <PresentationFormat>Widescreen</PresentationFormat>
  <Paragraphs>16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Aldhabi</vt:lpstr>
      <vt:lpstr>Arial</vt:lpstr>
      <vt:lpstr>Century Gothic</vt:lpstr>
      <vt:lpstr>Times New Roman</vt:lpstr>
      <vt:lpstr>Vapor Trail</vt:lpstr>
      <vt:lpstr>الانماط السياحية </vt:lpstr>
      <vt:lpstr>المقدمة</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الانماط السياحية</dc:title>
  <dc:creator>Maher</dc:creator>
  <cp:lastModifiedBy>Maher</cp:lastModifiedBy>
  <cp:revision>4</cp:revision>
  <dcterms:created xsi:type="dcterms:W3CDTF">2023-02-28T16:52:06Z</dcterms:created>
  <dcterms:modified xsi:type="dcterms:W3CDTF">2023-02-28T21:01:09Z</dcterms:modified>
</cp:coreProperties>
</file>