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66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52FD807-F752-4E75-844A-FF93B3AF5950}" type="datetimeFigureOut">
              <a:rPr lang="ar-IQ" smtClean="0"/>
              <a:t>04/07/1444</a:t>
            </a:fld>
            <a:endParaRPr lang="ar-IQ"/>
          </a:p>
        </p:txBody>
      </p:sp>
      <p:sp>
        <p:nvSpPr>
          <p:cNvPr id="5" name="Footer Placeholder 4"/>
          <p:cNvSpPr>
            <a:spLocks noGrp="1"/>
          </p:cNvSpPr>
          <p:nvPr>
            <p:ph type="ftr" sz="quarter" idx="11"/>
          </p:nvPr>
        </p:nvSpPr>
        <p:spPr>
          <a:xfrm>
            <a:off x="5332412" y="5883275"/>
            <a:ext cx="4324044" cy="365125"/>
          </a:xfrm>
        </p:spPr>
        <p:txBody>
          <a:bodyPr/>
          <a:lstStyle/>
          <a:p>
            <a:endParaRPr lang="ar-IQ"/>
          </a:p>
        </p:txBody>
      </p:sp>
      <p:sp>
        <p:nvSpPr>
          <p:cNvPr id="6" name="Slide Number Placeholder 5"/>
          <p:cNvSpPr>
            <a:spLocks noGrp="1"/>
          </p:cNvSpPr>
          <p:nvPr>
            <p:ph type="sldNum" sz="quarter" idx="12"/>
          </p:nvPr>
        </p:nvSpPr>
        <p:spPr/>
        <p:txBody>
          <a:bodyPr/>
          <a:lstStyle/>
          <a:p>
            <a:fld id="{CF8E7BB7-D820-4A8F-86A4-1379CDEF239C}" type="slidenum">
              <a:rPr lang="ar-IQ" smtClean="0"/>
              <a:t>‹#›</a:t>
            </a:fld>
            <a:endParaRPr lang="ar-IQ"/>
          </a:p>
        </p:txBody>
      </p:sp>
    </p:spTree>
    <p:extLst>
      <p:ext uri="{BB962C8B-B14F-4D97-AF65-F5344CB8AC3E}">
        <p14:creationId xmlns:p14="http://schemas.microsoft.com/office/powerpoint/2010/main" val="1562170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52FD807-F752-4E75-844A-FF93B3AF5950}" type="datetimeFigureOut">
              <a:rPr lang="ar-IQ" smtClean="0"/>
              <a:t>04/07/1444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F8E7BB7-D820-4A8F-86A4-1379CDEF239C}" type="slidenum">
              <a:rPr lang="ar-IQ" smtClean="0"/>
              <a:t>‹#›</a:t>
            </a:fld>
            <a:endParaRPr lang="ar-IQ"/>
          </a:p>
        </p:txBody>
      </p:sp>
    </p:spTree>
    <p:extLst>
      <p:ext uri="{BB962C8B-B14F-4D97-AF65-F5344CB8AC3E}">
        <p14:creationId xmlns:p14="http://schemas.microsoft.com/office/powerpoint/2010/main" val="2561076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52FD807-F752-4E75-844A-FF93B3AF5950}" type="datetimeFigureOut">
              <a:rPr lang="ar-IQ" smtClean="0"/>
              <a:t>04/07/1444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F8E7BB7-D820-4A8F-86A4-1379CDEF239C}" type="slidenum">
              <a:rPr lang="ar-IQ" smtClean="0"/>
              <a:t>‹#›</a:t>
            </a:fld>
            <a:endParaRPr lang="ar-IQ"/>
          </a:p>
        </p:txBody>
      </p:sp>
    </p:spTree>
    <p:extLst>
      <p:ext uri="{BB962C8B-B14F-4D97-AF65-F5344CB8AC3E}">
        <p14:creationId xmlns:p14="http://schemas.microsoft.com/office/powerpoint/2010/main" val="21670350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52FD807-F752-4E75-844A-FF93B3AF5950}" type="datetimeFigureOut">
              <a:rPr lang="ar-IQ" smtClean="0"/>
              <a:t>04/07/1444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F8E7BB7-D820-4A8F-86A4-1379CDEF239C}" type="slidenum">
              <a:rPr lang="ar-IQ" smtClean="0"/>
              <a:t>‹#›</a:t>
            </a:fld>
            <a:endParaRPr lang="ar-IQ"/>
          </a:p>
        </p:txBody>
      </p:sp>
    </p:spTree>
    <p:extLst>
      <p:ext uri="{BB962C8B-B14F-4D97-AF65-F5344CB8AC3E}">
        <p14:creationId xmlns:p14="http://schemas.microsoft.com/office/powerpoint/2010/main" val="29464875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52FD807-F752-4E75-844A-FF93B3AF5950}" type="datetimeFigureOut">
              <a:rPr lang="ar-IQ" smtClean="0"/>
              <a:t>04/07/1444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F8E7BB7-D820-4A8F-86A4-1379CDEF239C}" type="slidenum">
              <a:rPr lang="ar-IQ" smtClean="0"/>
              <a:t>‹#›</a:t>
            </a:fld>
            <a:endParaRPr lang="ar-IQ"/>
          </a:p>
        </p:txBody>
      </p:sp>
    </p:spTree>
    <p:extLst>
      <p:ext uri="{BB962C8B-B14F-4D97-AF65-F5344CB8AC3E}">
        <p14:creationId xmlns:p14="http://schemas.microsoft.com/office/powerpoint/2010/main" val="21253597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52FD807-F752-4E75-844A-FF93B3AF5950}" type="datetimeFigureOut">
              <a:rPr lang="ar-IQ" smtClean="0"/>
              <a:t>04/07/1444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F8E7BB7-D820-4A8F-86A4-1379CDEF239C}" type="slidenum">
              <a:rPr lang="ar-IQ" smtClean="0"/>
              <a:t>‹#›</a:t>
            </a:fld>
            <a:endParaRPr lang="ar-IQ"/>
          </a:p>
        </p:txBody>
      </p:sp>
    </p:spTree>
    <p:extLst>
      <p:ext uri="{BB962C8B-B14F-4D97-AF65-F5344CB8AC3E}">
        <p14:creationId xmlns:p14="http://schemas.microsoft.com/office/powerpoint/2010/main" val="9833504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52FD807-F752-4E75-844A-FF93B3AF5950}" type="datetimeFigureOut">
              <a:rPr lang="ar-IQ" smtClean="0"/>
              <a:t>04/07/1444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F8E7BB7-D820-4A8F-86A4-1379CDEF239C}" type="slidenum">
              <a:rPr lang="ar-IQ" smtClean="0"/>
              <a:t>‹#›</a:t>
            </a:fld>
            <a:endParaRPr lang="ar-IQ"/>
          </a:p>
        </p:txBody>
      </p:sp>
    </p:spTree>
    <p:extLst>
      <p:ext uri="{BB962C8B-B14F-4D97-AF65-F5344CB8AC3E}">
        <p14:creationId xmlns:p14="http://schemas.microsoft.com/office/powerpoint/2010/main" val="19323436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2FD807-F752-4E75-844A-FF93B3AF5950}" type="datetimeFigureOut">
              <a:rPr lang="ar-IQ" smtClean="0"/>
              <a:t>04/07/1444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F8E7BB7-D820-4A8F-86A4-1379CDEF239C}" type="slidenum">
              <a:rPr lang="ar-IQ" smtClean="0"/>
              <a:t>‹#›</a:t>
            </a:fld>
            <a:endParaRPr lang="ar-IQ"/>
          </a:p>
        </p:txBody>
      </p:sp>
    </p:spTree>
    <p:extLst>
      <p:ext uri="{BB962C8B-B14F-4D97-AF65-F5344CB8AC3E}">
        <p14:creationId xmlns:p14="http://schemas.microsoft.com/office/powerpoint/2010/main" val="8276613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2FD807-F752-4E75-844A-FF93B3AF5950}" type="datetimeFigureOut">
              <a:rPr lang="ar-IQ" smtClean="0"/>
              <a:t>04/07/1444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F8E7BB7-D820-4A8F-86A4-1379CDEF239C}" type="slidenum">
              <a:rPr lang="ar-IQ" smtClean="0"/>
              <a:t>‹#›</a:t>
            </a:fld>
            <a:endParaRPr lang="ar-IQ"/>
          </a:p>
        </p:txBody>
      </p:sp>
    </p:spTree>
    <p:extLst>
      <p:ext uri="{BB962C8B-B14F-4D97-AF65-F5344CB8AC3E}">
        <p14:creationId xmlns:p14="http://schemas.microsoft.com/office/powerpoint/2010/main" val="1254139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2FD807-F752-4E75-844A-FF93B3AF5950}" type="datetimeFigureOut">
              <a:rPr lang="ar-IQ" smtClean="0"/>
              <a:t>04/07/1444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a:xfrm>
            <a:off x="10951856" y="5867131"/>
            <a:ext cx="551167" cy="365125"/>
          </a:xfrm>
        </p:spPr>
        <p:txBody>
          <a:bodyPr/>
          <a:lstStyle/>
          <a:p>
            <a:fld id="{CF8E7BB7-D820-4A8F-86A4-1379CDEF239C}" type="slidenum">
              <a:rPr lang="ar-IQ" smtClean="0"/>
              <a:t>‹#›</a:t>
            </a:fld>
            <a:endParaRPr lang="ar-IQ"/>
          </a:p>
        </p:txBody>
      </p:sp>
    </p:spTree>
    <p:extLst>
      <p:ext uri="{BB962C8B-B14F-4D97-AF65-F5344CB8AC3E}">
        <p14:creationId xmlns:p14="http://schemas.microsoft.com/office/powerpoint/2010/main" val="4190644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52FD807-F752-4E75-844A-FF93B3AF5950}" type="datetimeFigureOut">
              <a:rPr lang="ar-IQ" smtClean="0"/>
              <a:t>04/07/1444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F8E7BB7-D820-4A8F-86A4-1379CDEF239C}" type="slidenum">
              <a:rPr lang="ar-IQ" smtClean="0"/>
              <a:t>‹#›</a:t>
            </a:fld>
            <a:endParaRPr lang="ar-IQ"/>
          </a:p>
        </p:txBody>
      </p:sp>
    </p:spTree>
    <p:extLst>
      <p:ext uri="{BB962C8B-B14F-4D97-AF65-F5344CB8AC3E}">
        <p14:creationId xmlns:p14="http://schemas.microsoft.com/office/powerpoint/2010/main" val="3722152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52FD807-F752-4E75-844A-FF93B3AF5950}" type="datetimeFigureOut">
              <a:rPr lang="ar-IQ" smtClean="0"/>
              <a:t>04/07/1444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F8E7BB7-D820-4A8F-86A4-1379CDEF239C}" type="slidenum">
              <a:rPr lang="ar-IQ" smtClean="0"/>
              <a:t>‹#›</a:t>
            </a:fld>
            <a:endParaRPr lang="ar-IQ"/>
          </a:p>
        </p:txBody>
      </p:sp>
    </p:spTree>
    <p:extLst>
      <p:ext uri="{BB962C8B-B14F-4D97-AF65-F5344CB8AC3E}">
        <p14:creationId xmlns:p14="http://schemas.microsoft.com/office/powerpoint/2010/main" val="487093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52FD807-F752-4E75-844A-FF93B3AF5950}" type="datetimeFigureOut">
              <a:rPr lang="ar-IQ" smtClean="0"/>
              <a:t>04/07/1444</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CF8E7BB7-D820-4A8F-86A4-1379CDEF239C}" type="slidenum">
              <a:rPr lang="ar-IQ" smtClean="0"/>
              <a:t>‹#›</a:t>
            </a:fld>
            <a:endParaRPr lang="ar-IQ"/>
          </a:p>
        </p:txBody>
      </p:sp>
    </p:spTree>
    <p:extLst>
      <p:ext uri="{BB962C8B-B14F-4D97-AF65-F5344CB8AC3E}">
        <p14:creationId xmlns:p14="http://schemas.microsoft.com/office/powerpoint/2010/main" val="1182208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52FD807-F752-4E75-844A-FF93B3AF5950}" type="datetimeFigureOut">
              <a:rPr lang="ar-IQ" smtClean="0"/>
              <a:t>04/07/1444</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F8E7BB7-D820-4A8F-86A4-1379CDEF239C}" type="slidenum">
              <a:rPr lang="ar-IQ" smtClean="0"/>
              <a:t>‹#›</a:t>
            </a:fld>
            <a:endParaRPr lang="ar-IQ"/>
          </a:p>
        </p:txBody>
      </p:sp>
    </p:spTree>
    <p:extLst>
      <p:ext uri="{BB962C8B-B14F-4D97-AF65-F5344CB8AC3E}">
        <p14:creationId xmlns:p14="http://schemas.microsoft.com/office/powerpoint/2010/main" val="3543902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2FD807-F752-4E75-844A-FF93B3AF5950}" type="datetimeFigureOut">
              <a:rPr lang="ar-IQ" smtClean="0"/>
              <a:t>04/07/1444</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CF8E7BB7-D820-4A8F-86A4-1379CDEF239C}" type="slidenum">
              <a:rPr lang="ar-IQ" smtClean="0"/>
              <a:t>‹#›</a:t>
            </a:fld>
            <a:endParaRPr lang="ar-IQ"/>
          </a:p>
        </p:txBody>
      </p:sp>
    </p:spTree>
    <p:extLst>
      <p:ext uri="{BB962C8B-B14F-4D97-AF65-F5344CB8AC3E}">
        <p14:creationId xmlns:p14="http://schemas.microsoft.com/office/powerpoint/2010/main" val="4380697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52FD807-F752-4E75-844A-FF93B3AF5950}" type="datetimeFigureOut">
              <a:rPr lang="ar-IQ" smtClean="0"/>
              <a:t>04/07/1444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F8E7BB7-D820-4A8F-86A4-1379CDEF239C}" type="slidenum">
              <a:rPr lang="ar-IQ" smtClean="0"/>
              <a:t>‹#›</a:t>
            </a:fld>
            <a:endParaRPr lang="ar-IQ"/>
          </a:p>
        </p:txBody>
      </p:sp>
    </p:spTree>
    <p:extLst>
      <p:ext uri="{BB962C8B-B14F-4D97-AF65-F5344CB8AC3E}">
        <p14:creationId xmlns:p14="http://schemas.microsoft.com/office/powerpoint/2010/main" val="3266990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52FD807-F752-4E75-844A-FF93B3AF5950}" type="datetimeFigureOut">
              <a:rPr lang="ar-IQ" smtClean="0"/>
              <a:t>04/07/1444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F8E7BB7-D820-4A8F-86A4-1379CDEF239C}" type="slidenum">
              <a:rPr lang="ar-IQ" smtClean="0"/>
              <a:t>‹#›</a:t>
            </a:fld>
            <a:endParaRPr lang="ar-IQ"/>
          </a:p>
        </p:txBody>
      </p:sp>
    </p:spTree>
    <p:extLst>
      <p:ext uri="{BB962C8B-B14F-4D97-AF65-F5344CB8AC3E}">
        <p14:creationId xmlns:p14="http://schemas.microsoft.com/office/powerpoint/2010/main" val="702415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52FD807-F752-4E75-844A-FF93B3AF5950}" type="datetimeFigureOut">
              <a:rPr lang="ar-IQ" smtClean="0"/>
              <a:t>04/07/1444</a:t>
            </a:fld>
            <a:endParaRPr lang="ar-IQ"/>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ar-IQ"/>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CF8E7BB7-D820-4A8F-86A4-1379CDEF239C}" type="slidenum">
              <a:rPr lang="ar-IQ" smtClean="0"/>
              <a:t>‹#›</a:t>
            </a:fld>
            <a:endParaRPr lang="ar-IQ"/>
          </a:p>
        </p:txBody>
      </p:sp>
    </p:spTree>
    <p:extLst>
      <p:ext uri="{BB962C8B-B14F-4D97-AF65-F5344CB8AC3E}">
        <p14:creationId xmlns:p14="http://schemas.microsoft.com/office/powerpoint/2010/main" val="2227833366"/>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 id="2147483763" r:id="rId13"/>
    <p:sldLayoutId id="2147483764" r:id="rId14"/>
    <p:sldLayoutId id="2147483765" r:id="rId15"/>
    <p:sldLayoutId id="2147483766" r:id="rId16"/>
    <p:sldLayoutId id="2147483767" r:id="rId17"/>
  </p:sldLayoutIdLst>
  <p:txStyles>
    <p:titleStyle>
      <a:lvl1pPr algn="ctr" defTabSz="457200" rtl="1" eaLnBrk="1" latinLnBrk="0" hangingPunct="1">
        <a:spcBef>
          <a:spcPct val="0"/>
        </a:spcBef>
        <a:buNone/>
        <a:defRPr sz="4000" kern="1200" cap="none">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r" defTabSz="457200" rtl="1"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r" defTabSz="457200" rtl="1"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r" defTabSz="457200" rtl="1"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ar-IQ" dirty="0" smtClean="0">
                <a:solidFill>
                  <a:srgbClr val="C00000"/>
                </a:solidFill>
                <a:latin typeface="Aldhabi" panose="01000000000000000000" pitchFamily="2" charset="-78"/>
                <a:cs typeface="Aldhabi" panose="01000000000000000000" pitchFamily="2" charset="-78"/>
              </a:rPr>
              <a:t>مبادئ السياحة </a:t>
            </a:r>
            <a:br>
              <a:rPr lang="ar-IQ" dirty="0" smtClean="0">
                <a:solidFill>
                  <a:srgbClr val="C00000"/>
                </a:solidFill>
                <a:latin typeface="Aldhabi" panose="01000000000000000000" pitchFamily="2" charset="-78"/>
                <a:cs typeface="Aldhabi" panose="01000000000000000000" pitchFamily="2" charset="-78"/>
              </a:rPr>
            </a:br>
            <a:r>
              <a:rPr lang="ar-IQ" smtClean="0">
                <a:solidFill>
                  <a:srgbClr val="C00000"/>
                </a:solidFill>
                <a:latin typeface="Aldhabi" panose="01000000000000000000" pitchFamily="2" charset="-78"/>
                <a:cs typeface="Aldhabi" panose="01000000000000000000" pitchFamily="2" charset="-78"/>
              </a:rPr>
              <a:t>المرحلة الاولى </a:t>
            </a:r>
            <a:r>
              <a:rPr lang="ar-IQ" dirty="0" smtClean="0">
                <a:solidFill>
                  <a:srgbClr val="C00000"/>
                </a:solidFill>
                <a:latin typeface="Aldhabi" panose="01000000000000000000" pitchFamily="2" charset="-78"/>
                <a:cs typeface="Aldhabi" panose="01000000000000000000" pitchFamily="2" charset="-78"/>
              </a:rPr>
              <a:t>– المحاضرة التاسعةعشر</a:t>
            </a:r>
            <a:endParaRPr lang="ar-IQ" dirty="0">
              <a:solidFill>
                <a:srgbClr val="C00000"/>
              </a:solidFill>
              <a:latin typeface="Aldhabi" panose="01000000000000000000" pitchFamily="2" charset="-78"/>
              <a:cs typeface="Aldhabi" panose="01000000000000000000" pitchFamily="2" charset="-78"/>
            </a:endParaRPr>
          </a:p>
        </p:txBody>
      </p:sp>
      <p:sp>
        <p:nvSpPr>
          <p:cNvPr id="3" name="Subtitle 2"/>
          <p:cNvSpPr>
            <a:spLocks noGrp="1"/>
          </p:cNvSpPr>
          <p:nvPr>
            <p:ph type="subTitle" idx="1"/>
          </p:nvPr>
        </p:nvSpPr>
        <p:spPr/>
        <p:txBody>
          <a:bodyPr/>
          <a:lstStyle/>
          <a:p>
            <a:pPr algn="ctr"/>
            <a:endParaRPr lang="ar-IQ" dirty="0" smtClean="0"/>
          </a:p>
          <a:p>
            <a:pPr lvl="0" defTabSz="914400" rtl="0">
              <a:spcBef>
                <a:spcPts val="800"/>
              </a:spcBef>
              <a:spcAft>
                <a:spcPts val="0"/>
              </a:spcAft>
              <a:buClrTx/>
              <a:buSzTx/>
            </a:pPr>
            <a:r>
              <a:rPr lang="ar-IQ" sz="4800" b="1" cap="all" spc="400" dirty="0">
                <a:solidFill>
                  <a:prstClr val="black"/>
                </a:solidFill>
                <a:latin typeface="Aldhabi" pitchFamily="2" charset="-78"/>
                <a:ea typeface="+mj-ea"/>
                <a:cs typeface="Aldhabi" pitchFamily="2" charset="-78"/>
              </a:rPr>
              <a:t>م.د . عادل عبد الرحمن مزعل</a:t>
            </a:r>
            <a:endParaRPr lang="ar-IQ" sz="4800" b="1" cap="all" spc="400" dirty="0">
              <a:solidFill>
                <a:prstClr val="black"/>
              </a:solidFill>
              <a:latin typeface="Aldhabi" pitchFamily="2" charset="-78"/>
              <a:ea typeface="+mj-ea"/>
              <a:cs typeface="Aldhabi" pitchFamily="2" charset="-78"/>
            </a:endParaRPr>
          </a:p>
        </p:txBody>
      </p:sp>
    </p:spTree>
    <p:extLst>
      <p:ext uri="{BB962C8B-B14F-4D97-AF65-F5344CB8AC3E}">
        <p14:creationId xmlns:p14="http://schemas.microsoft.com/office/powerpoint/2010/main" val="2557883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719919"/>
          </a:xfrm>
        </p:spPr>
        <p:txBody>
          <a:bodyPr>
            <a:normAutofit fontScale="90000"/>
          </a:bodyPr>
          <a:lstStyle/>
          <a:p>
            <a:pPr algn="r"/>
            <a:r>
              <a:rPr lang="ar-IQ" sz="4400" dirty="0" smtClean="0">
                <a:ln>
                  <a:noFill/>
                </a:ln>
                <a:solidFill>
                  <a:srgbClr val="C00000"/>
                </a:solidFill>
                <a:latin typeface="Aldhabi" panose="01000000000000000000" pitchFamily="2" charset="-78"/>
                <a:ea typeface="+mn-ea"/>
                <a:cs typeface="Aldhabi" panose="01000000000000000000" pitchFamily="2" charset="-78"/>
              </a:rPr>
              <a:t>3.فتح </a:t>
            </a:r>
            <a:r>
              <a:rPr lang="ar-IQ" sz="4400" dirty="0">
                <a:ln>
                  <a:noFill/>
                </a:ln>
                <a:solidFill>
                  <a:srgbClr val="C00000"/>
                </a:solidFill>
                <a:latin typeface="Aldhabi" panose="01000000000000000000" pitchFamily="2" charset="-78"/>
                <a:ea typeface="+mn-ea"/>
                <a:cs typeface="Aldhabi" panose="01000000000000000000" pitchFamily="2" charset="-78"/>
              </a:rPr>
              <a:t>الحدود والغاء الفيزا :</a:t>
            </a:r>
            <a:endParaRPr lang="ar-IQ" sz="4400" dirty="0">
              <a:solidFill>
                <a:srgbClr val="C00000"/>
              </a:solidFill>
              <a:latin typeface="Aldhabi" panose="01000000000000000000" pitchFamily="2" charset="-78"/>
              <a:cs typeface="Aldhabi" panose="01000000000000000000" pitchFamily="2" charset="-78"/>
            </a:endParaRPr>
          </a:p>
        </p:txBody>
      </p:sp>
      <p:sp>
        <p:nvSpPr>
          <p:cNvPr id="3" name="Content Placeholder 2"/>
          <p:cNvSpPr>
            <a:spLocks noGrp="1"/>
          </p:cNvSpPr>
          <p:nvPr>
            <p:ph idx="1"/>
          </p:nvPr>
        </p:nvSpPr>
        <p:spPr>
          <a:xfrm>
            <a:off x="1484310" y="1501255"/>
            <a:ext cx="10707690" cy="4289946"/>
          </a:xfrm>
        </p:spPr>
        <p:txBody>
          <a:bodyPr>
            <a:normAutofit lnSpcReduction="10000"/>
          </a:bodyPr>
          <a:lstStyle/>
          <a:p>
            <a:pPr marL="0" indent="0" algn="just">
              <a:buNone/>
            </a:pPr>
            <a:r>
              <a:rPr lang="ar-IQ" dirty="0" smtClean="0"/>
              <a:t>في </a:t>
            </a:r>
            <a:r>
              <a:rPr lang="ar-IQ" dirty="0"/>
              <a:t>دول الاتحاد الأوروبي والبالغ عددها ( 27 ) دولة لا توجد فيزا ( سمة الدخول ) ولا توجد أي نوع أو آخر من قيود الدخول والحركة بين هذه الدولة . باستثناء الهوية الشخصية </a:t>
            </a:r>
            <a:r>
              <a:rPr lang="ar-IQ" dirty="0" smtClean="0"/>
              <a:t>للتعريف</a:t>
            </a:r>
          </a:p>
          <a:p>
            <a:pPr marL="0" indent="0" algn="just">
              <a:buNone/>
            </a:pPr>
            <a:r>
              <a:rPr lang="ar-IQ" dirty="0" smtClean="0"/>
              <a:t> </a:t>
            </a:r>
            <a:r>
              <a:rPr lang="ar-IQ" sz="4300" dirty="0">
                <a:solidFill>
                  <a:srgbClr val="C00000"/>
                </a:solidFill>
                <a:latin typeface="Aldhabi" panose="01000000000000000000" pitchFamily="2" charset="-78"/>
                <a:cs typeface="Aldhabi" panose="01000000000000000000" pitchFamily="2" charset="-78"/>
              </a:rPr>
              <a:t>4. ظهور الاتحاد الأوروبي ك ككتلة اقتصادية وزوال هيمنة الاتحاد السوفيتي سابقة على شرق أوروبا . </a:t>
            </a:r>
            <a:r>
              <a:rPr lang="ar-IQ" dirty="0"/>
              <a:t>ونتيجة لهذه العوامل فقد جاءت كل من فرنسا وإسبانيا في طليعة دول القصد السياحية في العالم . والجدول رقم ( 6 ) يوضح أعلى دول قصد سياحي في العالم </a:t>
            </a:r>
            <a:r>
              <a:rPr lang="en-US" dirty="0"/>
              <a:t>The World's Top Tourism Destinations </a:t>
            </a:r>
            <a:r>
              <a:rPr lang="ar-IQ" dirty="0"/>
              <a:t>ومن الجدول ، نجد أن فرنسا احتلت المركز الأول تليها إسبانيا وإيطاليا في المركز الخامس والمملكة المتحدة في المركز السادس ثم ألمانيا في المركز السابع واحتلت النمسا المركز التاسع في العالم ، أو بعبارة أخرى إن من بين أعلى عشرة دول قصد سياحي في العالم ، كان منها ستة دول أوروبية منها دولتين في المركز الأول </a:t>
            </a:r>
            <a:r>
              <a:rPr lang="ar-IQ" dirty="0" smtClean="0"/>
              <a:t>والثاني</a:t>
            </a:r>
            <a:endParaRPr lang="ar-IQ" dirty="0"/>
          </a:p>
        </p:txBody>
      </p:sp>
    </p:spTree>
    <p:extLst>
      <p:ext uri="{BB962C8B-B14F-4D97-AF65-F5344CB8AC3E}">
        <p14:creationId xmlns:p14="http://schemas.microsoft.com/office/powerpoint/2010/main" val="3168617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7669" y="194482"/>
            <a:ext cx="10018713" cy="774510"/>
          </a:xfrm>
        </p:spPr>
        <p:txBody>
          <a:bodyPr>
            <a:normAutofit/>
          </a:bodyPr>
          <a:lstStyle/>
          <a:p>
            <a:pPr algn="r"/>
            <a:r>
              <a:rPr lang="ar-IQ" dirty="0">
                <a:ln>
                  <a:noFill/>
                </a:ln>
                <a:solidFill>
                  <a:srgbClr val="C00000"/>
                </a:solidFill>
                <a:latin typeface="Aldhabi" panose="01000000000000000000" pitchFamily="2" charset="-78"/>
                <a:ea typeface="+mn-ea"/>
                <a:cs typeface="Aldhabi" panose="01000000000000000000" pitchFamily="2" charset="-78"/>
              </a:rPr>
              <a:t>ثانيا : إقليم جنوب شرق آسيا والمحيط الهادي</a:t>
            </a:r>
            <a:endParaRPr lang="ar-IQ" dirty="0">
              <a:solidFill>
                <a:srgbClr val="C00000"/>
              </a:solidFill>
              <a:latin typeface="Aldhabi" panose="01000000000000000000" pitchFamily="2" charset="-78"/>
              <a:cs typeface="Aldhabi" panose="01000000000000000000" pitchFamily="2" charset="-78"/>
            </a:endParaRPr>
          </a:p>
        </p:txBody>
      </p:sp>
      <p:sp>
        <p:nvSpPr>
          <p:cNvPr id="3" name="Content Placeholder 2"/>
          <p:cNvSpPr>
            <a:spLocks noGrp="1"/>
          </p:cNvSpPr>
          <p:nvPr>
            <p:ph idx="1"/>
          </p:nvPr>
        </p:nvSpPr>
        <p:spPr>
          <a:xfrm>
            <a:off x="1484310" y="968992"/>
            <a:ext cx="10512072" cy="5677467"/>
          </a:xfrm>
        </p:spPr>
        <p:txBody>
          <a:bodyPr>
            <a:normAutofit/>
          </a:bodyPr>
          <a:lstStyle/>
          <a:p>
            <a:pPr marL="0" indent="0" algn="just">
              <a:buNone/>
            </a:pPr>
            <a:r>
              <a:rPr lang="ar-IQ" dirty="0" smtClean="0"/>
              <a:t>پشغل </a:t>
            </a:r>
            <a:r>
              <a:rPr lang="ar-IQ" dirty="0"/>
              <a:t>هذا الإقليم الجزء الشرقي لقارة آسيا متمثلا في الصين واليابان والفلبين والجزء الجنوبي ليشغل دولا مثل أندونيسيا وكوريا و </a:t>
            </a:r>
            <a:r>
              <a:rPr lang="ar-IQ" dirty="0" smtClean="0"/>
              <a:t>الفلبين وماليزيا وسنغافورة </a:t>
            </a:r>
            <a:r>
              <a:rPr lang="ar-IQ" dirty="0"/>
              <a:t>، كما يشمل </a:t>
            </a:r>
            <a:r>
              <a:rPr lang="ar-IQ" dirty="0" smtClean="0"/>
              <a:t>جزء </a:t>
            </a:r>
            <a:r>
              <a:rPr lang="ar-IQ" dirty="0"/>
              <a:t>المحيط الهادي </a:t>
            </a:r>
            <a:r>
              <a:rPr lang="ar-IQ" dirty="0" smtClean="0"/>
              <a:t>وهي </a:t>
            </a:r>
            <a:r>
              <a:rPr lang="ar-IQ" dirty="0"/>
              <a:t>دول الأقيانوس </a:t>
            </a:r>
            <a:r>
              <a:rPr lang="ar-IQ" dirty="0" smtClean="0"/>
              <a:t>وهي </a:t>
            </a:r>
            <a:r>
              <a:rPr lang="ar-IQ" dirty="0"/>
              <a:t>كل من أستراليا ونيوزلندا أما دول جنوب </a:t>
            </a:r>
            <a:r>
              <a:rPr lang="ar-IQ" dirty="0" smtClean="0"/>
              <a:t>اسيا </a:t>
            </a:r>
            <a:r>
              <a:rPr lang="ar-IQ" dirty="0"/>
              <a:t>المتمثلة </a:t>
            </a:r>
            <a:r>
              <a:rPr lang="ar-IQ" dirty="0" smtClean="0"/>
              <a:t>في الهند وباكستان و وبنغلادش </a:t>
            </a:r>
            <a:r>
              <a:rPr lang="ar-IQ" dirty="0"/>
              <a:t>وإيران ، فإن معظم الإحصائيات الصادرة عن منظمة السياحة الدولية تفرد </a:t>
            </a:r>
            <a:r>
              <a:rPr lang="ar-IQ" dirty="0" smtClean="0"/>
              <a:t>لها </a:t>
            </a:r>
            <a:r>
              <a:rPr lang="ar-IQ" dirty="0"/>
              <a:t>معلومات مستقلة عن تسمية </a:t>
            </a:r>
            <a:r>
              <a:rPr lang="ar-IQ" dirty="0" smtClean="0"/>
              <a:t>الاقليم </a:t>
            </a:r>
            <a:r>
              <a:rPr lang="ar-IQ" dirty="0"/>
              <a:t>وربما يعود السبب إلى </a:t>
            </a:r>
            <a:r>
              <a:rPr lang="ar-IQ" dirty="0" smtClean="0"/>
              <a:t>تدني حصته </a:t>
            </a:r>
            <a:r>
              <a:rPr lang="ar-IQ" dirty="0"/>
              <a:t>السوقية إلى </a:t>
            </a:r>
            <a:r>
              <a:rPr lang="ar-IQ" dirty="0" smtClean="0"/>
              <a:t>5% </a:t>
            </a:r>
            <a:r>
              <a:rPr lang="ar-IQ" dirty="0"/>
              <a:t>فقط مقابل </a:t>
            </a:r>
            <a:r>
              <a:rPr lang="ar-IQ" dirty="0" smtClean="0"/>
              <a:t>95% </a:t>
            </a:r>
            <a:r>
              <a:rPr lang="ar-IQ" dirty="0"/>
              <a:t>لبقية الاقليم ، وسوف نشير إلى ذلك بشي ، </a:t>
            </a:r>
            <a:r>
              <a:rPr lang="ar-IQ" dirty="0" smtClean="0"/>
              <a:t>من التفصيل.</a:t>
            </a:r>
          </a:p>
          <a:p>
            <a:pPr marL="0" indent="0" algn="just">
              <a:buNone/>
            </a:pPr>
            <a:r>
              <a:rPr lang="ar-IQ" dirty="0" smtClean="0"/>
              <a:t> </a:t>
            </a:r>
            <a:r>
              <a:rPr lang="ar-IQ" dirty="0"/>
              <a:t>شهد الإقليم تطورا كبيرا في السياحة الدولية ، وباستثناء عام 2003 ، </a:t>
            </a:r>
            <a:r>
              <a:rPr lang="ar-IQ" dirty="0" smtClean="0"/>
              <a:t>فان </a:t>
            </a:r>
            <a:r>
              <a:rPr lang="ar-IQ" dirty="0"/>
              <a:t>نمو عدد السياح الدوليين للإقليم كان كبيرا وسريعا حتى أنه ومن عام </a:t>
            </a:r>
            <a:r>
              <a:rPr lang="ar-IQ" dirty="0" smtClean="0"/>
              <a:t>2000 </a:t>
            </a:r>
            <a:r>
              <a:rPr lang="ar-IQ" dirty="0"/>
              <a:t>أخذ ينافس الإقليم الأمريكي في حصته السوقية ليشغل مكانته وياتي بالمرتبة الثانية في العالم في عام 1950 لم يتجاوز عدد السياح في هذا الإقليم ( </a:t>
            </a:r>
            <a:r>
              <a:rPr lang="ar-IQ" dirty="0" smtClean="0"/>
              <a:t>0.2 </a:t>
            </a:r>
            <a:r>
              <a:rPr lang="ar-IQ" dirty="0"/>
              <a:t>) مليون سائح وبحصة سوقية بلغت ( </a:t>
            </a:r>
            <a:r>
              <a:rPr lang="ar-IQ" dirty="0" smtClean="0"/>
              <a:t>0.8% </a:t>
            </a:r>
            <a:r>
              <a:rPr lang="ar-IQ" dirty="0"/>
              <a:t>) من مجموع السياحة الدولية ، مقارنة مع الإقليم الأمريكي والذي بلغت حصته السوقية ( </a:t>
            </a:r>
            <a:r>
              <a:rPr lang="ar-IQ" dirty="0" smtClean="0"/>
              <a:t>30.0 %) </a:t>
            </a:r>
            <a:r>
              <a:rPr lang="ar-IQ" dirty="0"/>
              <a:t>وبعدد بلغ ( </a:t>
            </a:r>
            <a:r>
              <a:rPr lang="ar-IQ" dirty="0" smtClean="0"/>
              <a:t>7.5 </a:t>
            </a:r>
            <a:r>
              <a:rPr lang="ar-IQ" dirty="0"/>
              <a:t>) مليون سائح للعام </a:t>
            </a:r>
            <a:r>
              <a:rPr lang="ar-IQ" dirty="0" smtClean="0"/>
              <a:t>نفسه.</a:t>
            </a:r>
          </a:p>
        </p:txBody>
      </p:sp>
    </p:spTree>
    <p:extLst>
      <p:ext uri="{BB962C8B-B14F-4D97-AF65-F5344CB8AC3E}">
        <p14:creationId xmlns:p14="http://schemas.microsoft.com/office/powerpoint/2010/main" val="16593475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0" y="232013"/>
            <a:ext cx="10484777" cy="5559188"/>
          </a:xfrm>
        </p:spPr>
        <p:txBody>
          <a:bodyPr>
            <a:normAutofit fontScale="92500"/>
          </a:bodyPr>
          <a:lstStyle/>
          <a:p>
            <a:pPr marL="0" lvl="0" indent="0" algn="just">
              <a:lnSpc>
                <a:spcPct val="110000"/>
              </a:lnSpc>
              <a:buClr>
                <a:srgbClr val="BC1C1C">
                  <a:lumMod val="75000"/>
                </a:srgbClr>
              </a:buClr>
              <a:buNone/>
            </a:pPr>
            <a:r>
              <a:rPr lang="ar-IQ" sz="2000" dirty="0">
                <a:solidFill>
                  <a:prstClr val="black"/>
                </a:solidFill>
              </a:rPr>
              <a:t> وقد تسارع النمو السياحي في هذا الإقليم بشكل كبير حتى أنه وبحلول عام 2002 تخطى الإقليم الأمريكي بعدد السياح وبالحصة السوقية ، حيث بلغ عدد السياح الدوليين في هذا الإقليم عام 2002 ما مقداره ( 126.1 ) مليون سائح مقابل ( 116.6 ) مليون سائح للإقليم الأمريكي ، وبلغت حصة الإقليم من السياحة الدولية للعام نفسه ( 17.8 %) مقابل (16.6 %) للإقليم الأمريكي ، واستمرت هذه الصورة التنافسية لإقليم جنوب شرق آسيا والمحيط الهادي ففي عام 2007 وصل عدد السياح الدوليين لهذا الإقليم إلى ( 184.9% ) مليون سائح وبحصة سوقية قدرها ( 20.6% ) أو بزيادة أكثر من ( 42 ) مليون سائح ونسبة حوالي ( 5.0% ) عن الإقليم الأمريكي وإذا ما اخذنا بالاعتبار أن أحداث الحادي عشر من أيلول عام 2001</a:t>
            </a:r>
          </a:p>
          <a:p>
            <a:pPr marL="0" indent="0" algn="just">
              <a:lnSpc>
                <a:spcPct val="110000"/>
              </a:lnSpc>
              <a:buNone/>
            </a:pPr>
            <a:r>
              <a:rPr lang="ar-IQ" dirty="0" smtClean="0"/>
              <a:t>قد </a:t>
            </a:r>
            <a:r>
              <a:rPr lang="ar-IQ" dirty="0"/>
              <a:t>أثرت على السياحة الدولية </a:t>
            </a:r>
            <a:r>
              <a:rPr lang="ar-IQ" dirty="0" smtClean="0"/>
              <a:t>وسببت نقص في عدد السياح الدوليين في كل دول </a:t>
            </a:r>
            <a:r>
              <a:rPr lang="ar-IQ" dirty="0"/>
              <a:t>العالم </a:t>
            </a:r>
            <a:r>
              <a:rPr lang="ar-IQ" dirty="0" smtClean="0"/>
              <a:t>فان </a:t>
            </a:r>
            <a:r>
              <a:rPr lang="ar-IQ" dirty="0"/>
              <a:t>مرض الالتهاب </a:t>
            </a:r>
            <a:r>
              <a:rPr lang="ar-IQ" dirty="0" smtClean="0"/>
              <a:t>الرئوي الحادي غير النمطي والذي انتشر في بعض </a:t>
            </a:r>
            <a:r>
              <a:rPr lang="ar-IQ" dirty="0"/>
              <a:t>من هذه </a:t>
            </a:r>
            <a:r>
              <a:rPr lang="ar-IQ" dirty="0" smtClean="0"/>
              <a:t>الدول </a:t>
            </a:r>
            <a:r>
              <a:rPr lang="ar-IQ" dirty="0"/>
              <a:t>خاصة </a:t>
            </a:r>
            <a:r>
              <a:rPr lang="ar-IQ" dirty="0" smtClean="0"/>
              <a:t>الصين </a:t>
            </a:r>
            <a:r>
              <a:rPr lang="ar-IQ" dirty="0"/>
              <a:t>، </a:t>
            </a:r>
            <a:r>
              <a:rPr lang="ar-IQ" dirty="0" smtClean="0"/>
              <a:t>كانت له تاثيرات كبيرة على الاقليم نفسه </a:t>
            </a:r>
            <a:r>
              <a:rPr lang="ar-IQ" dirty="0"/>
              <a:t>حيث </a:t>
            </a:r>
            <a:r>
              <a:rPr lang="ar-IQ" dirty="0" smtClean="0"/>
              <a:t>انخفض عدد السياح بنسبة9.2%   وبنسبة 1.2% على المستوى العالمي لكن التطور السياحي في هذا الاقليم حتى ان تقديرات المنظمة العالمية للسياحة تشير الى ان الصين كاحد ابرز دول الاقليم تطورا في السياحة سوف تشغل المرتبة الاولى كمنطقة قصد سياحية  متخطية دول كان ولازال لها اليد الطولى في السياحة كفرنسا واسبانيا مثلا. </a:t>
            </a:r>
          </a:p>
        </p:txBody>
      </p:sp>
    </p:spTree>
    <p:extLst>
      <p:ext uri="{BB962C8B-B14F-4D97-AF65-F5344CB8AC3E}">
        <p14:creationId xmlns:p14="http://schemas.microsoft.com/office/powerpoint/2010/main" val="585769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10018713" cy="801806"/>
          </a:xfrm>
        </p:spPr>
        <p:txBody>
          <a:bodyPr>
            <a:normAutofit/>
          </a:bodyPr>
          <a:lstStyle/>
          <a:p>
            <a:pPr algn="r"/>
            <a:r>
              <a:rPr lang="ar-IQ" sz="3200" dirty="0">
                <a:ln>
                  <a:noFill/>
                </a:ln>
                <a:solidFill>
                  <a:srgbClr val="C00000"/>
                </a:solidFill>
                <a:latin typeface="Aldhabi" panose="01000000000000000000" pitchFamily="2" charset="-78"/>
                <a:ea typeface="+mn-ea"/>
                <a:cs typeface="Aldhabi" panose="01000000000000000000" pitchFamily="2" charset="-78"/>
              </a:rPr>
              <a:t>عوامل التطور </a:t>
            </a:r>
            <a:r>
              <a:rPr lang="ar-IQ" sz="3200" dirty="0" smtClean="0">
                <a:ln>
                  <a:noFill/>
                </a:ln>
                <a:solidFill>
                  <a:srgbClr val="C00000"/>
                </a:solidFill>
                <a:latin typeface="Aldhabi" panose="01000000000000000000" pitchFamily="2" charset="-78"/>
                <a:ea typeface="+mn-ea"/>
                <a:cs typeface="Aldhabi" panose="01000000000000000000" pitchFamily="2" charset="-78"/>
              </a:rPr>
              <a:t>السياحي في </a:t>
            </a:r>
            <a:r>
              <a:rPr lang="ar-IQ" sz="3200" dirty="0">
                <a:ln>
                  <a:noFill/>
                </a:ln>
                <a:solidFill>
                  <a:srgbClr val="C00000"/>
                </a:solidFill>
                <a:latin typeface="Aldhabi" panose="01000000000000000000" pitchFamily="2" charset="-78"/>
                <a:ea typeface="+mn-ea"/>
                <a:cs typeface="Aldhabi" panose="01000000000000000000" pitchFamily="2" charset="-78"/>
              </a:rPr>
              <a:t>الإقليم</a:t>
            </a:r>
            <a:endParaRPr lang="ar-IQ" sz="5400" dirty="0">
              <a:solidFill>
                <a:srgbClr val="C00000"/>
              </a:solidFill>
              <a:latin typeface="Aldhabi" panose="01000000000000000000" pitchFamily="2" charset="-78"/>
              <a:cs typeface="Aldhabi" panose="01000000000000000000" pitchFamily="2" charset="-78"/>
            </a:endParaRPr>
          </a:p>
        </p:txBody>
      </p:sp>
      <p:sp>
        <p:nvSpPr>
          <p:cNvPr id="3" name="Content Placeholder 2"/>
          <p:cNvSpPr>
            <a:spLocks noGrp="1"/>
          </p:cNvSpPr>
          <p:nvPr>
            <p:ph idx="1"/>
          </p:nvPr>
        </p:nvSpPr>
        <p:spPr>
          <a:xfrm>
            <a:off x="1484310" y="1487606"/>
            <a:ext cx="10348299" cy="5370393"/>
          </a:xfrm>
        </p:spPr>
        <p:txBody>
          <a:bodyPr>
            <a:normAutofit/>
          </a:bodyPr>
          <a:lstStyle/>
          <a:p>
            <a:pPr marL="457200" lvl="0" indent="-457200" algn="just">
              <a:buClr>
                <a:srgbClr val="BC1C1C">
                  <a:lumMod val="75000"/>
                </a:srgbClr>
              </a:buClr>
              <a:buFont typeface="+mj-lt"/>
              <a:buAutoNum type="arabicPeriod"/>
            </a:pPr>
            <a:r>
              <a:rPr lang="ar-IQ" sz="2200" b="1" u="sng" dirty="0" smtClean="0">
                <a:solidFill>
                  <a:prstClr val="black"/>
                </a:solidFill>
              </a:rPr>
              <a:t>تسارع </a:t>
            </a:r>
            <a:r>
              <a:rPr lang="ar-IQ" sz="2200" b="1" u="sng" dirty="0">
                <a:solidFill>
                  <a:prstClr val="black"/>
                </a:solidFill>
              </a:rPr>
              <a:t>النمو </a:t>
            </a:r>
            <a:r>
              <a:rPr lang="ar-IQ" sz="2200" b="1" u="sng" dirty="0" smtClean="0">
                <a:solidFill>
                  <a:prstClr val="black"/>
                </a:solidFill>
              </a:rPr>
              <a:t>الاقتصادي: </a:t>
            </a:r>
            <a:r>
              <a:rPr lang="ar-IQ" sz="2200" dirty="0">
                <a:solidFill>
                  <a:prstClr val="black"/>
                </a:solidFill>
              </a:rPr>
              <a:t>شهدت عدد من دول </a:t>
            </a:r>
            <a:r>
              <a:rPr lang="ar-IQ" sz="2200" dirty="0" smtClean="0">
                <a:solidFill>
                  <a:prstClr val="black"/>
                </a:solidFill>
              </a:rPr>
              <a:t>الاقليم خاصة الصين وماليزيا </a:t>
            </a:r>
            <a:r>
              <a:rPr lang="ar-IQ" sz="2200" dirty="0">
                <a:solidFill>
                  <a:prstClr val="black"/>
                </a:solidFill>
              </a:rPr>
              <a:t>واندونيسيا وسنغافورة وكوريا الجنوبية ، نموا </a:t>
            </a:r>
            <a:r>
              <a:rPr lang="ar-IQ" sz="2200" dirty="0" smtClean="0">
                <a:solidFill>
                  <a:prstClr val="black"/>
                </a:solidFill>
              </a:rPr>
              <a:t>اقتصاديا كبيرا حيث تراوحت </a:t>
            </a:r>
            <a:r>
              <a:rPr lang="ar-IQ" sz="2200" dirty="0">
                <a:solidFill>
                  <a:prstClr val="black"/>
                </a:solidFill>
              </a:rPr>
              <a:t>نسبة النمو الاقتصادي بين </a:t>
            </a:r>
            <a:r>
              <a:rPr lang="ar-IQ" sz="2200" dirty="0" smtClean="0">
                <a:solidFill>
                  <a:prstClr val="black"/>
                </a:solidFill>
              </a:rPr>
              <a:t>6-9%في </a:t>
            </a:r>
            <a:r>
              <a:rPr lang="ar-IQ" sz="2200" dirty="0">
                <a:solidFill>
                  <a:prstClr val="black"/>
                </a:solidFill>
              </a:rPr>
              <a:t>بداية </a:t>
            </a:r>
            <a:r>
              <a:rPr lang="ar-IQ" sz="2200" dirty="0" smtClean="0">
                <a:solidFill>
                  <a:prstClr val="black"/>
                </a:solidFill>
              </a:rPr>
              <a:t>التسعينات مقارنة </a:t>
            </a:r>
            <a:r>
              <a:rPr lang="ar-IQ" sz="2200" dirty="0">
                <a:solidFill>
                  <a:prstClr val="black"/>
                </a:solidFill>
              </a:rPr>
              <a:t>مع بقية دول العالم والتي كانت </a:t>
            </a:r>
            <a:r>
              <a:rPr lang="ar-IQ" sz="2200" dirty="0" smtClean="0">
                <a:solidFill>
                  <a:prstClr val="black"/>
                </a:solidFill>
              </a:rPr>
              <a:t>بين  3-4% </a:t>
            </a:r>
            <a:r>
              <a:rPr lang="ar-IQ" sz="2200" dirty="0">
                <a:solidFill>
                  <a:prstClr val="black"/>
                </a:solidFill>
              </a:rPr>
              <a:t>وقد </a:t>
            </a:r>
            <a:r>
              <a:rPr lang="ar-IQ" sz="2200" dirty="0" smtClean="0">
                <a:solidFill>
                  <a:prstClr val="black"/>
                </a:solidFill>
              </a:rPr>
              <a:t>انعكس </a:t>
            </a:r>
            <a:r>
              <a:rPr lang="ar-IQ" sz="2200" dirty="0">
                <a:solidFill>
                  <a:prstClr val="black"/>
                </a:solidFill>
              </a:rPr>
              <a:t>بعض من </a:t>
            </a:r>
            <a:r>
              <a:rPr lang="ar-IQ" sz="2200" dirty="0" smtClean="0">
                <a:solidFill>
                  <a:prstClr val="black"/>
                </a:solidFill>
              </a:rPr>
              <a:t>هذا النمو </a:t>
            </a:r>
            <a:r>
              <a:rPr lang="ar-IQ" sz="2200" dirty="0">
                <a:solidFill>
                  <a:prstClr val="black"/>
                </a:solidFill>
              </a:rPr>
              <a:t>على الدخل الفردي في </a:t>
            </a:r>
            <a:r>
              <a:rPr lang="ar-IQ" sz="2200" dirty="0" smtClean="0">
                <a:solidFill>
                  <a:prstClr val="black"/>
                </a:solidFill>
              </a:rPr>
              <a:t>سنغافورة </a:t>
            </a:r>
            <a:r>
              <a:rPr lang="ar-IQ" sz="2200" dirty="0">
                <a:solidFill>
                  <a:prstClr val="black"/>
                </a:solidFill>
              </a:rPr>
              <a:t>مثلا . </a:t>
            </a:r>
            <a:r>
              <a:rPr lang="ar-IQ" sz="2200" dirty="0" smtClean="0">
                <a:solidFill>
                  <a:prstClr val="black"/>
                </a:solidFill>
              </a:rPr>
              <a:t>ارتفع بمقدار 7.3%و 6.8% في تايلاند </a:t>
            </a:r>
            <a:r>
              <a:rPr lang="ar-IQ" sz="2200" dirty="0">
                <a:solidFill>
                  <a:prstClr val="black"/>
                </a:solidFill>
              </a:rPr>
              <a:t>و </a:t>
            </a:r>
            <a:r>
              <a:rPr lang="ar-IQ" sz="2200" dirty="0" smtClean="0">
                <a:solidFill>
                  <a:prstClr val="black"/>
                </a:solidFill>
              </a:rPr>
              <a:t>10.3% </a:t>
            </a:r>
            <a:r>
              <a:rPr lang="ar-IQ" sz="2200" dirty="0">
                <a:solidFill>
                  <a:prstClr val="black"/>
                </a:solidFill>
              </a:rPr>
              <a:t>في </a:t>
            </a:r>
            <a:r>
              <a:rPr lang="ar-IQ" sz="2200" dirty="0" smtClean="0">
                <a:solidFill>
                  <a:prstClr val="black"/>
                </a:solidFill>
              </a:rPr>
              <a:t>الصين.</a:t>
            </a:r>
          </a:p>
          <a:p>
            <a:pPr marL="457200" lvl="0" indent="-457200" algn="just">
              <a:buClr>
                <a:srgbClr val="BC1C1C">
                  <a:lumMod val="75000"/>
                </a:srgbClr>
              </a:buClr>
              <a:buFont typeface="+mj-lt"/>
              <a:buAutoNum type="arabicPeriod"/>
            </a:pPr>
            <a:r>
              <a:rPr lang="ar-IQ" sz="2200" b="1" u="sng" dirty="0" smtClean="0">
                <a:solidFill>
                  <a:prstClr val="black"/>
                </a:solidFill>
              </a:rPr>
              <a:t>الاستراتيجية </a:t>
            </a:r>
            <a:r>
              <a:rPr lang="ar-IQ" sz="2200" b="1" u="sng" dirty="0">
                <a:solidFill>
                  <a:prstClr val="black"/>
                </a:solidFill>
              </a:rPr>
              <a:t>التسويقية </a:t>
            </a:r>
            <a:r>
              <a:rPr lang="ar-IQ" sz="2200" b="1" u="sng" dirty="0" smtClean="0">
                <a:solidFill>
                  <a:prstClr val="black"/>
                </a:solidFill>
              </a:rPr>
              <a:t>للسياحة: </a:t>
            </a:r>
            <a:r>
              <a:rPr lang="ar-IQ" sz="2200" dirty="0" smtClean="0">
                <a:solidFill>
                  <a:prstClr val="black"/>
                </a:solidFill>
              </a:rPr>
              <a:t>ركزت </a:t>
            </a:r>
            <a:r>
              <a:rPr lang="ar-IQ" sz="2200" dirty="0">
                <a:solidFill>
                  <a:prstClr val="black"/>
                </a:solidFill>
              </a:rPr>
              <a:t>دول </a:t>
            </a:r>
            <a:r>
              <a:rPr lang="ar-IQ" sz="2200" dirty="0" smtClean="0">
                <a:solidFill>
                  <a:prstClr val="black"/>
                </a:solidFill>
              </a:rPr>
              <a:t>الإقليم </a:t>
            </a:r>
            <a:r>
              <a:rPr lang="ar-IQ" sz="2200" dirty="0">
                <a:solidFill>
                  <a:prstClr val="black"/>
                </a:solidFill>
              </a:rPr>
              <a:t>، تسويقية متميزة للسياحة فقد </a:t>
            </a:r>
            <a:r>
              <a:rPr lang="ar-IQ" sz="2200" dirty="0" smtClean="0">
                <a:solidFill>
                  <a:prstClr val="black"/>
                </a:solidFill>
              </a:rPr>
              <a:t>ركزت </a:t>
            </a:r>
            <a:r>
              <a:rPr lang="ar-IQ" sz="2200" dirty="0">
                <a:solidFill>
                  <a:prstClr val="black"/>
                </a:solidFill>
              </a:rPr>
              <a:t>على الهدف السوقي </a:t>
            </a:r>
            <a:r>
              <a:rPr lang="ar-IQ" sz="2200" dirty="0" smtClean="0">
                <a:solidFill>
                  <a:prstClr val="black"/>
                </a:solidFill>
              </a:rPr>
              <a:t>وعلى </a:t>
            </a:r>
            <a:r>
              <a:rPr lang="ar-IQ" sz="2200" dirty="0">
                <a:solidFill>
                  <a:prstClr val="black"/>
                </a:solidFill>
              </a:rPr>
              <a:t>المنتجات السياحية ، وعلى الحملات الدعائية والإعلامية الهادفة لدول الإقليم والعالم </a:t>
            </a:r>
            <a:r>
              <a:rPr lang="ar-IQ" sz="2200" dirty="0" smtClean="0">
                <a:solidFill>
                  <a:prstClr val="black"/>
                </a:solidFill>
              </a:rPr>
              <a:t>.</a:t>
            </a:r>
          </a:p>
          <a:p>
            <a:pPr marL="0" lvl="0" indent="0" algn="just">
              <a:buClr>
                <a:srgbClr val="BC1C1C">
                  <a:lumMod val="75000"/>
                </a:srgbClr>
              </a:buClr>
              <a:buNone/>
            </a:pPr>
            <a:r>
              <a:rPr lang="ar-IQ" sz="2200" dirty="0" smtClean="0">
                <a:solidFill>
                  <a:prstClr val="black"/>
                </a:solidFill>
              </a:rPr>
              <a:t>ففي </a:t>
            </a:r>
            <a:r>
              <a:rPr lang="ar-IQ" sz="2200" dirty="0">
                <a:solidFill>
                  <a:prstClr val="black"/>
                </a:solidFill>
              </a:rPr>
              <a:t>تايلاند وضعت الخطط الاستراتيجية لتطوير السياحة نحت مسمى </a:t>
            </a:r>
            <a:r>
              <a:rPr lang="en-US" sz="2200" dirty="0" smtClean="0">
                <a:solidFill>
                  <a:prstClr val="black"/>
                </a:solidFill>
              </a:rPr>
              <a:t>(Visit </a:t>
            </a:r>
            <a:r>
              <a:rPr lang="en-US" sz="2200" dirty="0">
                <a:solidFill>
                  <a:prstClr val="black"/>
                </a:solidFill>
              </a:rPr>
              <a:t>Thai Land ) </a:t>
            </a:r>
            <a:r>
              <a:rPr lang="ar-IQ" sz="2200" dirty="0">
                <a:solidFill>
                  <a:prstClr val="black"/>
                </a:solidFill>
              </a:rPr>
              <a:t>وكذلك فعلت الصين وكوريا ( </a:t>
            </a:r>
            <a:r>
              <a:rPr lang="en-US" sz="2200" dirty="0" err="1">
                <a:solidFill>
                  <a:prstClr val="black"/>
                </a:solidFill>
              </a:rPr>
              <a:t>Daner</a:t>
            </a:r>
            <a:r>
              <a:rPr lang="en-US" sz="2200" dirty="0">
                <a:solidFill>
                  <a:prstClr val="black"/>
                </a:solidFill>
              </a:rPr>
              <a:t> </a:t>
            </a:r>
            <a:r>
              <a:rPr lang="en-US" sz="2200" dirty="0" err="1">
                <a:solidFill>
                  <a:prstClr val="black"/>
                </a:solidFill>
              </a:rPr>
              <a:t>Ricerca</a:t>
            </a:r>
            <a:r>
              <a:rPr lang="en-US" sz="2200" dirty="0">
                <a:solidFill>
                  <a:prstClr val="black"/>
                </a:solidFill>
              </a:rPr>
              <a:t> ) </a:t>
            </a:r>
            <a:r>
              <a:rPr lang="ar-IQ" sz="2200" dirty="0" smtClean="0">
                <a:solidFill>
                  <a:prstClr val="black"/>
                </a:solidFill>
              </a:rPr>
              <a:t>) وهدا </a:t>
            </a:r>
            <a:r>
              <a:rPr lang="ar-IQ" sz="2200" dirty="0">
                <a:solidFill>
                  <a:prstClr val="black"/>
                </a:solidFill>
              </a:rPr>
              <a:t>أدى إلى ارتفاع عدد السياح </a:t>
            </a:r>
            <a:r>
              <a:rPr lang="ar-IQ" sz="2200" dirty="0" smtClean="0">
                <a:solidFill>
                  <a:prstClr val="black"/>
                </a:solidFill>
              </a:rPr>
              <a:t>في </a:t>
            </a:r>
            <a:r>
              <a:rPr lang="ar-IQ" sz="2200" dirty="0">
                <a:solidFill>
                  <a:prstClr val="black"/>
                </a:solidFill>
              </a:rPr>
              <a:t>دول الإقليم بنسبة وصلت إلى أكثر من </a:t>
            </a:r>
            <a:r>
              <a:rPr lang="ar-IQ" sz="2200" dirty="0" smtClean="0">
                <a:solidFill>
                  <a:prstClr val="black"/>
                </a:solidFill>
              </a:rPr>
              <a:t>27 % وارتفاع </a:t>
            </a:r>
            <a:r>
              <a:rPr lang="ar-IQ" sz="2200" dirty="0">
                <a:solidFill>
                  <a:prstClr val="black"/>
                </a:solidFill>
              </a:rPr>
              <a:t>عوائد السياحة بصورة كبيرة وصلت إلى </a:t>
            </a:r>
            <a:r>
              <a:rPr lang="ar-IQ" sz="2200" dirty="0" smtClean="0">
                <a:solidFill>
                  <a:prstClr val="black"/>
                </a:solidFill>
              </a:rPr>
              <a:t>46.6 %</a:t>
            </a:r>
            <a:endParaRPr lang="ar-IQ" sz="2200" dirty="0">
              <a:solidFill>
                <a:prstClr val="black"/>
              </a:solidFill>
            </a:endParaRPr>
          </a:p>
          <a:p>
            <a:pPr marL="0" indent="0">
              <a:buNone/>
            </a:pPr>
            <a:endParaRPr lang="ar-IQ" dirty="0"/>
          </a:p>
        </p:txBody>
      </p:sp>
    </p:spTree>
    <p:extLst>
      <p:ext uri="{BB962C8B-B14F-4D97-AF65-F5344CB8AC3E}">
        <p14:creationId xmlns:p14="http://schemas.microsoft.com/office/powerpoint/2010/main" val="36514277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98948"/>
            <a:ext cx="10018713" cy="692624"/>
          </a:xfrm>
        </p:spPr>
        <p:txBody>
          <a:bodyPr>
            <a:noAutofit/>
          </a:bodyPr>
          <a:lstStyle/>
          <a:p>
            <a:pPr algn="r"/>
            <a:r>
              <a:rPr lang="ar-IQ" dirty="0" smtClean="0">
                <a:ln>
                  <a:noFill/>
                </a:ln>
                <a:solidFill>
                  <a:srgbClr val="C00000"/>
                </a:solidFill>
                <a:latin typeface="Aldhabi" panose="01000000000000000000" pitchFamily="2" charset="-78"/>
                <a:ea typeface="+mn-ea"/>
                <a:cs typeface="Aldhabi" panose="01000000000000000000" pitchFamily="2" charset="-78"/>
              </a:rPr>
              <a:t>3.الاستقرار </a:t>
            </a:r>
            <a:r>
              <a:rPr lang="ar-IQ" dirty="0">
                <a:ln>
                  <a:noFill/>
                </a:ln>
                <a:solidFill>
                  <a:srgbClr val="C00000"/>
                </a:solidFill>
                <a:latin typeface="Aldhabi" panose="01000000000000000000" pitchFamily="2" charset="-78"/>
                <a:ea typeface="+mn-ea"/>
                <a:cs typeface="Aldhabi" panose="01000000000000000000" pitchFamily="2" charset="-78"/>
              </a:rPr>
              <a:t>والانفتاح نحو العالم :</a:t>
            </a:r>
            <a:endParaRPr lang="ar-IQ" dirty="0">
              <a:solidFill>
                <a:srgbClr val="C00000"/>
              </a:solidFill>
              <a:latin typeface="Aldhabi" panose="01000000000000000000" pitchFamily="2" charset="-78"/>
              <a:cs typeface="Aldhabi" panose="01000000000000000000" pitchFamily="2" charset="-78"/>
            </a:endParaRPr>
          </a:p>
        </p:txBody>
      </p:sp>
      <p:sp>
        <p:nvSpPr>
          <p:cNvPr id="3" name="Content Placeholder 2"/>
          <p:cNvSpPr>
            <a:spLocks noGrp="1"/>
          </p:cNvSpPr>
          <p:nvPr>
            <p:ph idx="1"/>
          </p:nvPr>
        </p:nvSpPr>
        <p:spPr>
          <a:xfrm>
            <a:off x="1484310" y="791572"/>
            <a:ext cx="10471129" cy="5936775"/>
          </a:xfrm>
        </p:spPr>
        <p:txBody>
          <a:bodyPr>
            <a:normAutofit fontScale="85000" lnSpcReduction="10000"/>
          </a:bodyPr>
          <a:lstStyle/>
          <a:p>
            <a:pPr marL="0" indent="0" algn="just">
              <a:buNone/>
            </a:pPr>
            <a:r>
              <a:rPr lang="ar-IQ" dirty="0" smtClean="0"/>
              <a:t>شهدت </a:t>
            </a:r>
            <a:r>
              <a:rPr lang="ar-IQ" dirty="0"/>
              <a:t>دول الإقليم استقرارا سياسيا </a:t>
            </a:r>
            <a:r>
              <a:rPr lang="ar-IQ" dirty="0" smtClean="0"/>
              <a:t>أكثر </a:t>
            </a:r>
            <a:r>
              <a:rPr lang="ar-IQ" dirty="0"/>
              <a:t>مما مضي خاصة في السنوات العشر الماضية ، كما شهدت </a:t>
            </a:r>
            <a:r>
              <a:rPr lang="ar-IQ" dirty="0" smtClean="0"/>
              <a:t>انفتاحاً اكثر مما مضى خاصة في السنوات العشر الماضية كما شهدت انفتاحا اكبر </a:t>
            </a:r>
            <a:r>
              <a:rPr lang="ar-IQ" dirty="0"/>
              <a:t>فيما بينها من جهة وبين العالم ، فقد قامت تایوان </a:t>
            </a:r>
            <a:r>
              <a:rPr lang="ar-IQ" dirty="0" smtClean="0"/>
              <a:t>بالغاء سمه الدخول </a:t>
            </a:r>
            <a:r>
              <a:rPr lang="ar-IQ" dirty="0"/>
              <a:t>( الفيزا ) لأكثر من ( 15 ) دولة في الإقليم والعالم وكذلك فعلت </a:t>
            </a:r>
            <a:r>
              <a:rPr lang="ar-IQ" dirty="0" smtClean="0"/>
              <a:t>ماليزيا </a:t>
            </a:r>
            <a:r>
              <a:rPr lang="ar-IQ" dirty="0"/>
              <a:t>وإندونيسيا وكذلك سهلت </a:t>
            </a:r>
            <a:r>
              <a:rPr lang="ar-IQ" dirty="0" smtClean="0"/>
              <a:t>الصين </a:t>
            </a:r>
            <a:r>
              <a:rPr lang="ar-IQ" dirty="0"/>
              <a:t>دخول السياح الأجانب </a:t>
            </a:r>
            <a:r>
              <a:rPr lang="ar-IQ" dirty="0" smtClean="0"/>
              <a:t>وقللت </a:t>
            </a:r>
            <a:r>
              <a:rPr lang="ar-IQ" dirty="0"/>
              <a:t>كثيرا من إجراءات الدخول بعد أن كانت توصف </a:t>
            </a:r>
            <a:r>
              <a:rPr lang="ar-IQ" dirty="0" smtClean="0"/>
              <a:t>بدول ( </a:t>
            </a:r>
            <a:r>
              <a:rPr lang="ar-IQ" dirty="0"/>
              <a:t>الستار الحديدي ) وما قيام دورة الألعاب الأولمبية صيف </a:t>
            </a:r>
            <a:r>
              <a:rPr lang="ar-IQ" dirty="0" smtClean="0"/>
              <a:t>2008 </a:t>
            </a:r>
            <a:r>
              <a:rPr lang="ar-IQ" dirty="0"/>
              <a:t>والتي شغلت العالم ووسائل الإعلام المختلفة وركزت الأنظار نحو ( بكين </a:t>
            </a:r>
            <a:r>
              <a:rPr lang="ar-IQ" dirty="0" smtClean="0"/>
              <a:t>)</a:t>
            </a:r>
          </a:p>
          <a:p>
            <a:pPr marL="0" indent="0" algn="just">
              <a:buNone/>
            </a:pPr>
            <a:r>
              <a:rPr lang="ar-IQ" dirty="0" smtClean="0">
                <a:solidFill>
                  <a:srgbClr val="C00000"/>
                </a:solidFill>
              </a:rPr>
              <a:t> </a:t>
            </a:r>
            <a:r>
              <a:rPr lang="ar-IQ" sz="4700" dirty="0" smtClean="0">
                <a:solidFill>
                  <a:srgbClr val="C00000"/>
                </a:solidFill>
                <a:latin typeface="Aldhabi" panose="01000000000000000000" pitchFamily="2" charset="-78"/>
                <a:cs typeface="Aldhabi" panose="01000000000000000000" pitchFamily="2" charset="-78"/>
              </a:rPr>
              <a:t>4</a:t>
            </a:r>
            <a:r>
              <a:rPr lang="ar-IQ" sz="4700" dirty="0">
                <a:solidFill>
                  <a:srgbClr val="C00000"/>
                </a:solidFill>
                <a:latin typeface="Aldhabi" panose="01000000000000000000" pitchFamily="2" charset="-78"/>
                <a:cs typeface="Aldhabi" panose="01000000000000000000" pitchFamily="2" charset="-78"/>
              </a:rPr>
              <a:t>. عولمة النقل الجوي </a:t>
            </a:r>
            <a:r>
              <a:rPr lang="en-US" sz="4700" dirty="0">
                <a:solidFill>
                  <a:srgbClr val="C00000"/>
                </a:solidFill>
                <a:latin typeface="Aldhabi" panose="01000000000000000000" pitchFamily="2" charset="-78"/>
                <a:cs typeface="Aldhabi" panose="01000000000000000000" pitchFamily="2" charset="-78"/>
              </a:rPr>
              <a:t>Liberalization of Air Transport : </a:t>
            </a:r>
            <a:r>
              <a:rPr lang="ar-IQ" sz="4700" dirty="0" smtClean="0">
                <a:solidFill>
                  <a:srgbClr val="C00000"/>
                </a:solidFill>
                <a:latin typeface="Aldhabi" panose="01000000000000000000" pitchFamily="2" charset="-78"/>
                <a:cs typeface="Aldhabi" panose="01000000000000000000" pitchFamily="2" charset="-78"/>
              </a:rPr>
              <a:t> : </a:t>
            </a:r>
            <a:r>
              <a:rPr lang="ar-IQ" dirty="0" smtClean="0"/>
              <a:t>أدركت </a:t>
            </a:r>
            <a:r>
              <a:rPr lang="ar-IQ" dirty="0"/>
              <a:t>دول الإقليم أن سياسات التحفظ والعزلة </a:t>
            </a:r>
            <a:r>
              <a:rPr lang="ar-IQ" dirty="0" smtClean="0"/>
              <a:t>لها </a:t>
            </a:r>
            <a:r>
              <a:rPr lang="ar-IQ" dirty="0"/>
              <a:t>مؤثرات سلبية على الإقليم والسياحة بصورة خاصة ، خاصة البعد الجغرافي للإقليم وتعقد </a:t>
            </a:r>
            <a:r>
              <a:rPr lang="ar-IQ" dirty="0" smtClean="0"/>
              <a:t>طبيعته </a:t>
            </a:r>
            <a:r>
              <a:rPr lang="ar-IQ" dirty="0"/>
              <a:t>الأرضية مما يصعب معها تطوير سريع للنقل البري فعمدت على تطوير نقلها الجوي وتسهيل عمليات السفر من خلالها فأقدمت دول الإقليم سنغافورة وتايوان وماليزيا وكوريا الجنوبية ونيوزيلندة و الفلبين للانضمام إلى اتفاقية السماء المفتوحة </a:t>
            </a:r>
            <a:r>
              <a:rPr lang="ar-IQ" dirty="0" smtClean="0"/>
              <a:t>مع </a:t>
            </a:r>
            <a:r>
              <a:rPr lang="ar-IQ" dirty="0"/>
              <a:t>الولايات المتحدة الأمريكية عام 1997. وهذه الاتفاقية سهلت الشركات النقل الجوي العالمية حرية الهبوط وحمل المسافرين من وإلى دول الاقليم وبذلك استطاعت من عمليات النقل الجوي المباشر مع الأسواق العالمية ، إضافة إلى تطوير أسطولها الجوي ، كما قامت دول الإقليم وبهدف توسيع حركة النقل الجوي إلى الإقليم بتخفيض تكاليف النقل الجوي من وإلى الإقليم ، خاصة بعد استخدام أحدث الطائرات من نوع جامبو </a:t>
            </a:r>
            <a:r>
              <a:rPr lang="ar-IQ" dirty="0" smtClean="0"/>
              <a:t>وهذا </a:t>
            </a:r>
            <a:r>
              <a:rPr lang="ar-IQ" dirty="0"/>
              <a:t>النوع من الطائرات مكن من عبور </a:t>
            </a:r>
            <a:r>
              <a:rPr lang="ar-IQ" dirty="0" smtClean="0"/>
              <a:t>المحيطات.</a:t>
            </a:r>
          </a:p>
          <a:p>
            <a:pPr marL="0" indent="0" algn="just">
              <a:buNone/>
            </a:pPr>
            <a:r>
              <a:rPr lang="ar-IQ" dirty="0" smtClean="0"/>
              <a:t> </a:t>
            </a:r>
            <a:r>
              <a:rPr lang="ar-IQ" dirty="0"/>
              <a:t>انعكست هذه التطورات والتي كثيرة منها وظف لأغراض السياحة على تطور عدد السياح الدوليين في الإقليم </a:t>
            </a:r>
            <a:r>
              <a:rPr lang="ar-IQ" dirty="0" smtClean="0"/>
              <a:t>.</a:t>
            </a:r>
            <a:endParaRPr lang="ar-IQ" dirty="0"/>
          </a:p>
        </p:txBody>
      </p:sp>
    </p:spTree>
    <p:extLst>
      <p:ext uri="{BB962C8B-B14F-4D97-AF65-F5344CB8AC3E}">
        <p14:creationId xmlns:p14="http://schemas.microsoft.com/office/powerpoint/2010/main" val="38551783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0" y="341194"/>
            <a:ext cx="10484777" cy="6632811"/>
          </a:xfrm>
        </p:spPr>
        <p:txBody>
          <a:bodyPr>
            <a:normAutofit/>
          </a:bodyPr>
          <a:lstStyle/>
          <a:p>
            <a:pPr marL="0" indent="0" algn="just">
              <a:buNone/>
            </a:pPr>
            <a:r>
              <a:rPr lang="ar-IQ" dirty="0"/>
              <a:t>ونظرا لسعة حجم الإقليم </a:t>
            </a:r>
            <a:r>
              <a:rPr lang="ar-IQ" dirty="0" smtClean="0"/>
              <a:t>وللتباين </a:t>
            </a:r>
            <a:r>
              <a:rPr lang="ar-IQ" dirty="0"/>
              <a:t>الكبير حجم السياحة الدولية </a:t>
            </a:r>
            <a:r>
              <a:rPr lang="ar-IQ" dirty="0" smtClean="0"/>
              <a:t>للاقليم نجد </a:t>
            </a:r>
            <a:r>
              <a:rPr lang="ar-IQ" dirty="0"/>
              <a:t>من الضروري إلقاء الضوء على التباين الكبير عدد السياح </a:t>
            </a:r>
            <a:r>
              <a:rPr lang="ar-IQ" dirty="0" smtClean="0"/>
              <a:t>والحصة </a:t>
            </a:r>
            <a:r>
              <a:rPr lang="ar-IQ" dirty="0"/>
              <a:t>السوقية لدول الإقليم كما </a:t>
            </a:r>
            <a:r>
              <a:rPr lang="ar-IQ" dirty="0" smtClean="0"/>
              <a:t>يلي:</a:t>
            </a:r>
          </a:p>
          <a:p>
            <a:pPr marL="0" indent="0" algn="just">
              <a:buNone/>
            </a:pPr>
            <a:r>
              <a:rPr lang="ar-IQ" dirty="0" smtClean="0"/>
              <a:t> 1- </a:t>
            </a:r>
            <a:r>
              <a:rPr lang="ar-IQ" dirty="0"/>
              <a:t>إن إقليم شمال شرق آسيا يشغل المركز الأول في السياحة الدولية ، حيث </a:t>
            </a:r>
            <a:r>
              <a:rPr lang="ar-IQ" dirty="0" smtClean="0"/>
              <a:t>بلع </a:t>
            </a:r>
            <a:r>
              <a:rPr lang="ar-IQ" dirty="0"/>
              <a:t>عدد السياح في هذا الإقليم ( </a:t>
            </a:r>
            <a:r>
              <a:rPr lang="ar-IQ" dirty="0" smtClean="0"/>
              <a:t>104.2 </a:t>
            </a:r>
            <a:r>
              <a:rPr lang="ar-IQ" dirty="0"/>
              <a:t>) مليون سائح عام </a:t>
            </a:r>
            <a:r>
              <a:rPr lang="ar-IQ" dirty="0" smtClean="0"/>
              <a:t>2007 وبحصة سوقية </a:t>
            </a:r>
            <a:r>
              <a:rPr lang="ar-IQ" dirty="0"/>
              <a:t>بلغت </a:t>
            </a:r>
            <a:r>
              <a:rPr lang="ar-IQ" dirty="0" smtClean="0"/>
              <a:t>56.4% </a:t>
            </a:r>
            <a:r>
              <a:rPr lang="ar-IQ" dirty="0"/>
              <a:t>من مجموع السياحة الدولية </a:t>
            </a:r>
            <a:r>
              <a:rPr lang="ar-IQ" dirty="0" smtClean="0"/>
              <a:t>للاقليم </a:t>
            </a:r>
            <a:r>
              <a:rPr lang="ar-IQ" dirty="0"/>
              <a:t>كله ودول هذا </a:t>
            </a:r>
            <a:r>
              <a:rPr lang="ar-IQ" dirty="0" smtClean="0"/>
              <a:t>الاقليم كله ودول هذه هذا الاقليم هي : الصين </a:t>
            </a:r>
            <a:r>
              <a:rPr lang="ar-IQ" dirty="0"/>
              <a:t>، هونك كونك ( الصين ) . مكاو ( </a:t>
            </a:r>
            <a:r>
              <a:rPr lang="ar-IQ" dirty="0" smtClean="0"/>
              <a:t>الصين </a:t>
            </a:r>
            <a:r>
              <a:rPr lang="ar-IQ" dirty="0"/>
              <a:t>) ، اليابان ، كوريا الجنوبية </a:t>
            </a:r>
            <a:r>
              <a:rPr lang="ar-IQ" dirty="0" smtClean="0"/>
              <a:t>وتايوان.</a:t>
            </a:r>
          </a:p>
          <a:p>
            <a:pPr marL="0" indent="0" algn="just">
              <a:buNone/>
            </a:pPr>
            <a:r>
              <a:rPr lang="ar-IQ" dirty="0" smtClean="0"/>
              <a:t> 2- </a:t>
            </a:r>
            <a:r>
              <a:rPr lang="ar-IQ" dirty="0"/>
              <a:t>إقليم جنوب شرق آسيا : ويحتل المرتبة الثانية بعدد وصل </a:t>
            </a:r>
            <a:r>
              <a:rPr lang="ar-IQ" dirty="0" smtClean="0"/>
              <a:t>الى </a:t>
            </a:r>
            <a:r>
              <a:rPr lang="ar-IQ" dirty="0"/>
              <a:t>( </a:t>
            </a:r>
            <a:r>
              <a:rPr lang="ar-IQ" dirty="0" smtClean="0"/>
              <a:t>60.4 </a:t>
            </a:r>
            <a:r>
              <a:rPr lang="ar-IQ" dirty="0"/>
              <a:t>) مليون سانح وبنسبة </a:t>
            </a:r>
            <a:r>
              <a:rPr lang="ar-IQ" dirty="0" smtClean="0"/>
              <a:t>32.7% </a:t>
            </a:r>
            <a:r>
              <a:rPr lang="ar-IQ" dirty="0"/>
              <a:t>. ويشمل دول : ماليزيا وتايلاند واندونيسيا وسنغافورة والفلبين</a:t>
            </a:r>
          </a:p>
        </p:txBody>
      </p:sp>
    </p:spTree>
    <p:extLst>
      <p:ext uri="{BB962C8B-B14F-4D97-AF65-F5344CB8AC3E}">
        <p14:creationId xmlns:p14="http://schemas.microsoft.com/office/powerpoint/2010/main" val="36279432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0" y="368491"/>
            <a:ext cx="10471129" cy="5422710"/>
          </a:xfrm>
        </p:spPr>
        <p:txBody>
          <a:bodyPr/>
          <a:lstStyle/>
          <a:p>
            <a:pPr marL="0" indent="0">
              <a:buNone/>
            </a:pPr>
            <a:r>
              <a:rPr lang="ar-IQ" dirty="0"/>
              <a:t>3. الأقيانوس : ويحتل المركز الثالث بعدد بلغ </a:t>
            </a:r>
            <a:r>
              <a:rPr lang="ar-IQ" dirty="0" smtClean="0"/>
              <a:t>(10.7 </a:t>
            </a:r>
            <a:r>
              <a:rPr lang="ar-IQ" dirty="0"/>
              <a:t>) </a:t>
            </a:r>
            <a:r>
              <a:rPr lang="ar-IQ" dirty="0" smtClean="0"/>
              <a:t>مليون سائح وبنسبة 5.8%  </a:t>
            </a:r>
            <a:r>
              <a:rPr lang="ar-IQ" dirty="0"/>
              <a:t>، </a:t>
            </a:r>
            <a:r>
              <a:rPr lang="ar-IQ" dirty="0" smtClean="0"/>
              <a:t>ويشمل </a:t>
            </a:r>
            <a:r>
              <a:rPr lang="ar-IQ" dirty="0"/>
              <a:t>كل من أستراليا ونيوزلندة وكوام </a:t>
            </a:r>
            <a:r>
              <a:rPr lang="ar-IQ" dirty="0" smtClean="0"/>
              <a:t>.</a:t>
            </a:r>
          </a:p>
          <a:p>
            <a:pPr marL="0" indent="0">
              <a:buNone/>
            </a:pPr>
            <a:r>
              <a:rPr lang="ar-IQ" dirty="0"/>
              <a:t>4</a:t>
            </a:r>
            <a:r>
              <a:rPr lang="ar-IQ" dirty="0" smtClean="0"/>
              <a:t>. </a:t>
            </a:r>
            <a:r>
              <a:rPr lang="ar-IQ" dirty="0"/>
              <a:t>إقليم جنوب آسيا : في المدينة الأخيرة وبعدد من السياح بلغ ( </a:t>
            </a:r>
            <a:r>
              <a:rPr lang="ar-IQ" dirty="0" smtClean="0"/>
              <a:t>9.7 </a:t>
            </a:r>
            <a:r>
              <a:rPr lang="ar-IQ" dirty="0"/>
              <a:t>) </a:t>
            </a:r>
            <a:r>
              <a:rPr lang="ar-IQ" dirty="0" smtClean="0"/>
              <a:t>مليون سائح  وبنسبة </a:t>
            </a:r>
            <a:r>
              <a:rPr lang="ar-IQ" dirty="0"/>
              <a:t>5.1 % وتمثله الهند وإيران </a:t>
            </a:r>
            <a:r>
              <a:rPr lang="ar-IQ"/>
              <a:t>والباكستان </a:t>
            </a:r>
            <a:r>
              <a:rPr lang="ar-IQ" smtClean="0"/>
              <a:t>وملدافيا</a:t>
            </a:r>
            <a:endParaRPr lang="ar-IQ" dirty="0"/>
          </a:p>
        </p:txBody>
      </p:sp>
    </p:spTree>
    <p:extLst>
      <p:ext uri="{BB962C8B-B14F-4D97-AF65-F5344CB8AC3E}">
        <p14:creationId xmlns:p14="http://schemas.microsoft.com/office/powerpoint/2010/main" val="14849530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docProps/app.xml><?xml version="1.0" encoding="utf-8"?>
<Properties xmlns="http://schemas.openxmlformats.org/officeDocument/2006/extended-properties" xmlns:vt="http://schemas.openxmlformats.org/officeDocument/2006/docPropsVTypes">
  <Template>TM03457496[[fn=Parallax]]</Template>
  <TotalTime>156</TotalTime>
  <Words>1160</Words>
  <Application>Microsoft Office PowerPoint</Application>
  <PresentationFormat>Widescreen</PresentationFormat>
  <Paragraphs>24</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Aldhabi</vt:lpstr>
      <vt:lpstr>Arial</vt:lpstr>
      <vt:lpstr>Corbel</vt:lpstr>
      <vt:lpstr>Tahoma</vt:lpstr>
      <vt:lpstr>Parallax</vt:lpstr>
      <vt:lpstr>مبادئ السياحة  المرحلة الاولى – المحاضرة التاسعةعشر</vt:lpstr>
      <vt:lpstr>3.فتح الحدود والغاء الفيزا :</vt:lpstr>
      <vt:lpstr>ثانيا : إقليم جنوب شرق آسيا والمحيط الهادي</vt:lpstr>
      <vt:lpstr>PowerPoint Presentation</vt:lpstr>
      <vt:lpstr>عوامل التطور السياحي في الإقليم</vt:lpstr>
      <vt:lpstr>3.الاستقرار والانفتاح نحو العالم :</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Maher</dc:creator>
  <cp:lastModifiedBy>Maher</cp:lastModifiedBy>
  <cp:revision>11</cp:revision>
  <dcterms:created xsi:type="dcterms:W3CDTF">2021-05-08T18:09:23Z</dcterms:created>
  <dcterms:modified xsi:type="dcterms:W3CDTF">2023-01-25T17:30:05Z</dcterms:modified>
</cp:coreProperties>
</file>