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1023234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246133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00857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327868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7841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2848069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2531895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735548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100924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E9B317-6FE5-46F0-BF74-3C5180CE893D}"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2549487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E9B317-6FE5-46F0-BF74-3C5180CE893D}"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4192415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E9B317-6FE5-46F0-BF74-3C5180CE893D}" type="datetimeFigureOut">
              <a:rPr lang="ar-IQ" smtClean="0"/>
              <a:t>04/07/1444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1987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E9B317-6FE5-46F0-BF74-3C5180CE893D}" type="datetimeFigureOut">
              <a:rPr lang="ar-IQ" smtClean="0"/>
              <a:t>04/07/1444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3089202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E9B317-6FE5-46F0-BF74-3C5180CE893D}" type="datetimeFigureOut">
              <a:rPr lang="ar-IQ" smtClean="0"/>
              <a:t>04/07/1444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2063530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E9B317-6FE5-46F0-BF74-3C5180CE893D}"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359896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E9B317-6FE5-46F0-BF74-3C5180CE893D}"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80B3C61-C07A-4998-90CC-E26DCAF1A5DC}" type="slidenum">
              <a:rPr lang="ar-IQ" smtClean="0"/>
              <a:t>‹#›</a:t>
            </a:fld>
            <a:endParaRPr lang="ar-IQ"/>
          </a:p>
        </p:txBody>
      </p:sp>
    </p:spTree>
    <p:extLst>
      <p:ext uri="{BB962C8B-B14F-4D97-AF65-F5344CB8AC3E}">
        <p14:creationId xmlns:p14="http://schemas.microsoft.com/office/powerpoint/2010/main" val="4285289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E9B317-6FE5-46F0-BF74-3C5180CE893D}" type="datetimeFigureOut">
              <a:rPr lang="ar-IQ" smtClean="0"/>
              <a:t>04/07/1444</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0B3C61-C07A-4998-90CC-E26DCAF1A5DC}" type="slidenum">
              <a:rPr lang="ar-IQ" smtClean="0"/>
              <a:t>‹#›</a:t>
            </a:fld>
            <a:endParaRPr lang="ar-IQ"/>
          </a:p>
        </p:txBody>
      </p:sp>
    </p:spTree>
    <p:extLst>
      <p:ext uri="{BB962C8B-B14F-4D97-AF65-F5344CB8AC3E}">
        <p14:creationId xmlns:p14="http://schemas.microsoft.com/office/powerpoint/2010/main" val="3739924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latin typeface="Aldhabi" panose="01000000000000000000" pitchFamily="2" charset="-78"/>
                <a:cs typeface="Aldhabi" panose="01000000000000000000" pitchFamily="2" charset="-78"/>
              </a:rPr>
              <a:t>العوامل المؤثرة في تطور السياحة الدولية </a:t>
            </a:r>
            <a:br>
              <a:rPr lang="ar-IQ" dirty="0" smtClean="0">
                <a:latin typeface="Aldhabi" panose="01000000000000000000" pitchFamily="2" charset="-78"/>
                <a:cs typeface="Aldhabi" panose="01000000000000000000" pitchFamily="2" charset="-78"/>
              </a:rPr>
            </a:br>
            <a:r>
              <a:rPr lang="ar-IQ" dirty="0" smtClean="0">
                <a:latin typeface="Aldhabi" panose="01000000000000000000" pitchFamily="2" charset="-78"/>
                <a:cs typeface="Aldhabi" panose="01000000000000000000" pitchFamily="2" charset="-78"/>
              </a:rPr>
              <a:t/>
            </a:r>
            <a:br>
              <a:rPr lang="ar-IQ" dirty="0" smtClean="0">
                <a:latin typeface="Aldhabi" panose="01000000000000000000" pitchFamily="2" charset="-78"/>
                <a:cs typeface="Aldhabi" panose="01000000000000000000" pitchFamily="2" charset="-78"/>
              </a:rPr>
            </a:br>
            <a:r>
              <a:rPr lang="ar-IQ" dirty="0" smtClean="0">
                <a:solidFill>
                  <a:srgbClr val="FF0000"/>
                </a:solidFill>
                <a:latin typeface="Aldhabi" panose="01000000000000000000" pitchFamily="2" charset="-78"/>
                <a:cs typeface="Aldhabi" panose="01000000000000000000" pitchFamily="2" charset="-78"/>
              </a:rPr>
              <a:t>المرحلة الاولى – قسم السياحة </a:t>
            </a:r>
            <a:r>
              <a:rPr lang="ar-IQ" dirty="0" smtClean="0">
                <a:latin typeface="Aldhabi" panose="01000000000000000000" pitchFamily="2" charset="-78"/>
                <a:cs typeface="Aldhabi" panose="01000000000000000000" pitchFamily="2" charset="-78"/>
              </a:rPr>
              <a:t/>
            </a:r>
            <a:br>
              <a:rPr lang="ar-IQ" dirty="0" smtClean="0">
                <a:latin typeface="Aldhabi" panose="01000000000000000000" pitchFamily="2" charset="-78"/>
                <a:cs typeface="Aldhabi" panose="01000000000000000000" pitchFamily="2" charset="-78"/>
              </a:rPr>
            </a:br>
            <a:r>
              <a:rPr lang="ar-IQ" dirty="0" smtClean="0">
                <a:solidFill>
                  <a:srgbClr val="00B0F0"/>
                </a:solidFill>
                <a:latin typeface="Aldhabi" panose="01000000000000000000" pitchFamily="2" charset="-78"/>
                <a:cs typeface="Aldhabi" panose="01000000000000000000" pitchFamily="2" charset="-78"/>
              </a:rPr>
              <a:t>صباحي</a:t>
            </a:r>
            <a:r>
              <a:rPr lang="ar-IQ" dirty="0" smtClean="0">
                <a:latin typeface="Aldhabi" panose="01000000000000000000" pitchFamily="2" charset="-78"/>
                <a:cs typeface="Aldhabi" panose="01000000000000000000" pitchFamily="2" charset="-78"/>
              </a:rPr>
              <a:t> - مسائي</a:t>
            </a:r>
            <a:endParaRPr lang="ar-IQ" dirty="0">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a:xfrm>
            <a:off x="21855" y="5761101"/>
            <a:ext cx="5323987" cy="1096899"/>
          </a:xfrm>
        </p:spPr>
        <p:txBody>
          <a:bodyPr>
            <a:normAutofit/>
          </a:bodyPr>
          <a:lstStyle/>
          <a:p>
            <a:pPr lvl="0" defTabSz="914400" rtl="0">
              <a:spcBef>
                <a:spcPts val="800"/>
              </a:spcBef>
              <a:buClrTx/>
              <a:buSzTx/>
            </a:pPr>
            <a:r>
              <a:rPr lang="ar-IQ" sz="4800" b="1" cap="all" spc="400" dirty="0">
                <a:solidFill>
                  <a:prstClr val="black"/>
                </a:solidFill>
                <a:latin typeface="Aldhabi" pitchFamily="2" charset="-78"/>
                <a:ea typeface="+mj-ea"/>
                <a:cs typeface="Aldhabi" pitchFamily="2" charset="-78"/>
              </a:rPr>
              <a:t>م.د . عادل عبد الرحمن مزعل</a:t>
            </a:r>
            <a:endParaRPr lang="ar-IQ" sz="4800" b="1" cap="all" spc="400" dirty="0">
              <a:solidFill>
                <a:prstClr val="black"/>
              </a:solidFill>
              <a:latin typeface="Aldhabi" pitchFamily="2" charset="-78"/>
              <a:ea typeface="+mj-ea"/>
              <a:cs typeface="Aldhabi" pitchFamily="2" charset="-78"/>
            </a:endParaRPr>
          </a:p>
        </p:txBody>
      </p:sp>
      <p:sp>
        <p:nvSpPr>
          <p:cNvPr id="6" name="Rectangle 5"/>
          <p:cNvSpPr/>
          <p:nvPr/>
        </p:nvSpPr>
        <p:spPr>
          <a:xfrm rot="19442284">
            <a:off x="-78647" y="760610"/>
            <a:ext cx="2753813" cy="923330"/>
          </a:xfrm>
          <a:prstGeom prst="rect">
            <a:avLst/>
          </a:prstGeom>
        </p:spPr>
        <p:txBody>
          <a:bodyPr wrap="square">
            <a:spAutoFit/>
          </a:bodyPr>
          <a:lstStyle/>
          <a:p>
            <a:pPr algn="r"/>
            <a:r>
              <a:rPr lang="ar-IQ" sz="5400" dirty="0" smtClean="0">
                <a:solidFill>
                  <a:srgbClr val="00B0F0"/>
                </a:solidFill>
                <a:latin typeface="Aldhabi" panose="01000000000000000000" pitchFamily="2" charset="-78"/>
                <a:ea typeface="+mj-ea"/>
                <a:cs typeface="Aldhabi" panose="01000000000000000000" pitchFamily="2" charset="-78"/>
              </a:rPr>
              <a:t>مبادئ السياحة </a:t>
            </a:r>
            <a:endParaRPr lang="ar-IQ" dirty="0">
              <a:solidFill>
                <a:srgbClr val="00B0F0"/>
              </a:solidFill>
            </a:endParaRPr>
          </a:p>
        </p:txBody>
      </p:sp>
    </p:spTree>
    <p:extLst>
      <p:ext uri="{BB962C8B-B14F-4D97-AF65-F5344CB8AC3E}">
        <p14:creationId xmlns:p14="http://schemas.microsoft.com/office/powerpoint/2010/main" val="777310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3290"/>
          </a:xfrm>
        </p:spPr>
        <p:txBody>
          <a:bodyPr/>
          <a:lstStyle/>
          <a:p>
            <a:pPr algn="r"/>
            <a:r>
              <a:rPr lang="ar-IQ" dirty="0">
                <a:solidFill>
                  <a:srgbClr val="FF0000"/>
                </a:solidFill>
                <a:latin typeface="Aldhabi" panose="01000000000000000000" pitchFamily="2" charset="-78"/>
                <a:cs typeface="Aldhabi" panose="01000000000000000000" pitchFamily="2" charset="-78"/>
              </a:rPr>
              <a:t>تطور صناعة الإيواء </a:t>
            </a:r>
            <a:r>
              <a:rPr lang="en-US" dirty="0">
                <a:solidFill>
                  <a:srgbClr val="FF0000"/>
                </a:solidFill>
                <a:latin typeface="Aldhabi" panose="01000000000000000000" pitchFamily="2" charset="-78"/>
                <a:cs typeface="Aldhabi" panose="01000000000000000000" pitchFamily="2" charset="-78"/>
              </a:rPr>
              <a:t>Lodging Industry</a:t>
            </a:r>
            <a:endParaRPr lang="ar-IQ"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677333" y="1282891"/>
            <a:ext cx="10158989" cy="4758472"/>
          </a:xfrm>
        </p:spPr>
        <p:txBody>
          <a:bodyPr>
            <a:noAutofit/>
          </a:bodyPr>
          <a:lstStyle/>
          <a:p>
            <a:pPr marL="0" indent="0" algn="just">
              <a:buNone/>
            </a:pPr>
            <a:r>
              <a:rPr lang="ar-IQ" sz="2400" dirty="0" smtClean="0">
                <a:solidFill>
                  <a:schemeClr val="tx1"/>
                </a:solidFill>
              </a:rPr>
              <a:t>عندما </a:t>
            </a:r>
            <a:r>
              <a:rPr lang="ar-IQ" sz="2400" dirty="0">
                <a:solidFill>
                  <a:schemeClr val="tx1"/>
                </a:solidFill>
              </a:rPr>
              <a:t>يصل السائح إلى منطقة زيارته ، وكما سبق ذكره أن تعريف </a:t>
            </a:r>
            <a:r>
              <a:rPr lang="ar-IQ" sz="2400" dirty="0" smtClean="0">
                <a:solidFill>
                  <a:schemeClr val="tx1"/>
                </a:solidFill>
              </a:rPr>
              <a:t>السائح </a:t>
            </a:r>
            <a:r>
              <a:rPr lang="ar-IQ" sz="2400" dirty="0">
                <a:solidFill>
                  <a:schemeClr val="tx1"/>
                </a:solidFill>
              </a:rPr>
              <a:t>اشترط مكوثه ما لا يقل عن </a:t>
            </a:r>
            <a:r>
              <a:rPr lang="ar-IQ" sz="2400" dirty="0" smtClean="0">
                <a:solidFill>
                  <a:schemeClr val="tx1"/>
                </a:solidFill>
              </a:rPr>
              <a:t>    ( </a:t>
            </a:r>
            <a:r>
              <a:rPr lang="ar-IQ" sz="2400" dirty="0">
                <a:solidFill>
                  <a:schemeClr val="tx1"/>
                </a:solidFill>
              </a:rPr>
              <a:t>24 ) ساعة في منطقة زيارته ودون ذلك لا </a:t>
            </a:r>
            <a:r>
              <a:rPr lang="ar-IQ" sz="2400" dirty="0" smtClean="0">
                <a:solidFill>
                  <a:schemeClr val="tx1"/>
                </a:solidFill>
              </a:rPr>
              <a:t>يعد </a:t>
            </a:r>
            <a:r>
              <a:rPr lang="ar-IQ" sz="2400" dirty="0">
                <a:solidFill>
                  <a:schemeClr val="tx1"/>
                </a:solidFill>
              </a:rPr>
              <a:t>سائحا ، وعليه فإن السائح يحتاج إلى نوع أو آخر من أنواع الإيواء </a:t>
            </a:r>
            <a:r>
              <a:rPr lang="ar-IQ" sz="2400" dirty="0" smtClean="0">
                <a:solidFill>
                  <a:schemeClr val="tx1"/>
                </a:solidFill>
              </a:rPr>
              <a:t>والطعام </a:t>
            </a:r>
            <a:r>
              <a:rPr lang="ar-IQ" sz="2400" dirty="0">
                <a:solidFill>
                  <a:schemeClr val="tx1"/>
                </a:solidFill>
              </a:rPr>
              <a:t>والشراب </a:t>
            </a:r>
            <a:r>
              <a:rPr lang="ar-IQ" sz="2400" dirty="0" smtClean="0">
                <a:solidFill>
                  <a:schemeClr val="tx1"/>
                </a:solidFill>
              </a:rPr>
              <a:t>والاثنين </a:t>
            </a:r>
            <a:r>
              <a:rPr lang="ar-IQ" sz="2400" dirty="0">
                <a:solidFill>
                  <a:schemeClr val="tx1"/>
                </a:solidFill>
              </a:rPr>
              <a:t>معا مكونات صناعة الايواء ، فإذا لم يتوفر له ذلك يعود أدراجه وبذلك تخسر منطقة الزيارة جزءا أو كلا من الطلب السياحي ، وعليه ولاستيعاب الطلب فقد تعددت منشأت الإيواء وتنوعت في أحجامها ونوعية ما تقدمه من خدمات للسياح وكان * مقدمتها الفنادق والتي تأسست على استراتيجيات مختلفة منها ما ذهب إلى الهدف السوقي </a:t>
            </a:r>
            <a:r>
              <a:rPr lang="en-US" sz="2400" dirty="0">
                <a:solidFill>
                  <a:schemeClr val="tx1"/>
                </a:solidFill>
              </a:rPr>
              <a:t>Target Market </a:t>
            </a:r>
            <a:r>
              <a:rPr lang="ar-IQ" sz="2400" dirty="0">
                <a:solidFill>
                  <a:schemeClr val="tx1"/>
                </a:solidFill>
              </a:rPr>
              <a:t>فقسم السياح إلى أولئك المسافرين الباحثين عن الراحة والاستجمام فكانت المنتجعات </a:t>
            </a:r>
            <a:r>
              <a:rPr lang="en-US" sz="2400" dirty="0">
                <a:solidFill>
                  <a:schemeClr val="tx1"/>
                </a:solidFill>
              </a:rPr>
              <a:t>Resorts </a:t>
            </a:r>
            <a:r>
              <a:rPr lang="ar-IQ" sz="2400" dirty="0">
                <a:solidFill>
                  <a:schemeClr val="tx1"/>
                </a:solidFill>
              </a:rPr>
              <a:t>وأصحاب العمل فكانت الفنادق التجارية ، والفنادق السياحية لتستقبل السائحين وفنادق العبور </a:t>
            </a:r>
            <a:r>
              <a:rPr lang="ar-IQ" sz="2400" dirty="0" smtClean="0">
                <a:solidFill>
                  <a:schemeClr val="tx1"/>
                </a:solidFill>
              </a:rPr>
              <a:t>ونحوها </a:t>
            </a:r>
            <a:r>
              <a:rPr lang="ar-IQ" sz="2400" dirty="0">
                <a:solidFill>
                  <a:schemeClr val="tx1"/>
                </a:solidFill>
              </a:rPr>
              <a:t>، </a:t>
            </a:r>
            <a:r>
              <a:rPr lang="ar-IQ" sz="2400" dirty="0" smtClean="0">
                <a:solidFill>
                  <a:schemeClr val="tx1"/>
                </a:solidFill>
              </a:rPr>
              <a:t>وإلى جانب </a:t>
            </a:r>
            <a:r>
              <a:rPr lang="ar-IQ" sz="2400" dirty="0">
                <a:solidFill>
                  <a:schemeClr val="tx1"/>
                </a:solidFill>
              </a:rPr>
              <a:t>الفنادق أنشات الشقق والفيلات والبيوت ونحوها ان احدث احصائية متوفرة تشير إلى أن عدد الأسرة </a:t>
            </a:r>
            <a:r>
              <a:rPr lang="ar-IQ" sz="2400" dirty="0" smtClean="0">
                <a:solidFill>
                  <a:schemeClr val="tx1"/>
                </a:solidFill>
              </a:rPr>
              <a:t>الفندقية </a:t>
            </a:r>
            <a:r>
              <a:rPr lang="ar-IQ" sz="2400" dirty="0">
                <a:solidFill>
                  <a:schemeClr val="tx1"/>
                </a:solidFill>
              </a:rPr>
              <a:t>. </a:t>
            </a:r>
            <a:r>
              <a:rPr lang="ar-IQ" sz="2400" dirty="0" smtClean="0">
                <a:solidFill>
                  <a:schemeClr val="tx1"/>
                </a:solidFill>
              </a:rPr>
              <a:t>بلغ </a:t>
            </a:r>
            <a:r>
              <a:rPr lang="ar-IQ" sz="2400" dirty="0">
                <a:solidFill>
                  <a:schemeClr val="tx1"/>
                </a:solidFill>
              </a:rPr>
              <a:t>( </a:t>
            </a:r>
            <a:r>
              <a:rPr lang="ar-IQ" sz="2400" dirty="0" smtClean="0">
                <a:solidFill>
                  <a:schemeClr val="tx1"/>
                </a:solidFill>
              </a:rPr>
              <a:t>25.6 </a:t>
            </a:r>
            <a:r>
              <a:rPr lang="ar-IQ" sz="2400" dirty="0">
                <a:solidFill>
                  <a:schemeClr val="tx1"/>
                </a:solidFill>
              </a:rPr>
              <a:t>) مليون </a:t>
            </a:r>
            <a:r>
              <a:rPr lang="ar-IQ" sz="2400" dirty="0" smtClean="0">
                <a:solidFill>
                  <a:schemeClr val="tx1"/>
                </a:solidFill>
              </a:rPr>
              <a:t>سرير عام 1996 ومن </a:t>
            </a:r>
            <a:r>
              <a:rPr lang="ar-IQ" sz="2400" dirty="0">
                <a:solidFill>
                  <a:schemeClr val="tx1"/>
                </a:solidFill>
              </a:rPr>
              <a:t>التطورات المتعلقة بالإيواء هو انتشار ظاهرة البيت الثاني </a:t>
            </a:r>
            <a:r>
              <a:rPr lang="ar-IQ" sz="2400" dirty="0" smtClean="0">
                <a:solidFill>
                  <a:schemeClr val="tx1"/>
                </a:solidFill>
              </a:rPr>
              <a:t>في </a:t>
            </a:r>
            <a:r>
              <a:rPr lang="ar-IQ" sz="2400" dirty="0">
                <a:solidFill>
                  <a:schemeClr val="tx1"/>
                </a:solidFill>
              </a:rPr>
              <a:t>اسبانيا</a:t>
            </a:r>
          </a:p>
        </p:txBody>
      </p:sp>
    </p:spTree>
    <p:extLst>
      <p:ext uri="{BB962C8B-B14F-4D97-AF65-F5344CB8AC3E}">
        <p14:creationId xmlns:p14="http://schemas.microsoft.com/office/powerpoint/2010/main" val="2291148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sz="5400" dirty="0">
                <a:solidFill>
                  <a:srgbClr val="90C226"/>
                </a:solidFill>
                <a:latin typeface="Aldhabi" panose="01000000000000000000" pitchFamily="2" charset="-78"/>
                <a:cs typeface="Aldhabi" panose="01000000000000000000" pitchFamily="2" charset="-78"/>
              </a:rPr>
              <a:t>العوامل المؤثرة في تطور السياحة الدولية</a:t>
            </a:r>
            <a:endParaRPr lang="ar-IQ" dirty="0"/>
          </a:p>
        </p:txBody>
      </p:sp>
      <p:sp>
        <p:nvSpPr>
          <p:cNvPr id="3" name="Content Placeholder 2"/>
          <p:cNvSpPr>
            <a:spLocks noGrp="1"/>
          </p:cNvSpPr>
          <p:nvPr>
            <p:ph idx="1"/>
          </p:nvPr>
        </p:nvSpPr>
        <p:spPr>
          <a:xfrm>
            <a:off x="677334" y="2160589"/>
            <a:ext cx="8596668" cy="4294802"/>
          </a:xfrm>
        </p:spPr>
        <p:txBody>
          <a:bodyPr>
            <a:noAutofit/>
          </a:bodyPr>
          <a:lstStyle/>
          <a:p>
            <a:pPr marL="0" indent="0" algn="just">
              <a:lnSpc>
                <a:spcPct val="150000"/>
              </a:lnSpc>
              <a:buNone/>
            </a:pPr>
            <a:r>
              <a:rPr lang="ar-IQ" sz="2400" dirty="0" smtClean="0">
                <a:solidFill>
                  <a:schemeClr val="tx1"/>
                </a:solidFill>
              </a:rPr>
              <a:t>تؤثر فن </a:t>
            </a:r>
            <a:r>
              <a:rPr lang="ar-IQ" sz="2400" dirty="0">
                <a:solidFill>
                  <a:schemeClr val="tx1"/>
                </a:solidFill>
              </a:rPr>
              <a:t>ظاهرة تطور السياحة الدولية نوعين من العوامل وهما </a:t>
            </a:r>
            <a:r>
              <a:rPr lang="ar-IQ" sz="2400" dirty="0" smtClean="0">
                <a:solidFill>
                  <a:schemeClr val="tx1"/>
                </a:solidFill>
              </a:rPr>
              <a:t>العوامل </a:t>
            </a:r>
            <a:r>
              <a:rPr lang="ar-IQ" sz="2400" dirty="0">
                <a:solidFill>
                  <a:schemeClr val="tx1"/>
                </a:solidFill>
              </a:rPr>
              <a:t>الإيجابية والعوامل السلبية ، والتي يمكن </a:t>
            </a:r>
            <a:r>
              <a:rPr lang="ar-IQ" sz="2400" dirty="0" smtClean="0">
                <a:solidFill>
                  <a:schemeClr val="tx1"/>
                </a:solidFill>
              </a:rPr>
              <a:t>تفصيلها </a:t>
            </a:r>
            <a:r>
              <a:rPr lang="ar-IQ" sz="2400" dirty="0">
                <a:solidFill>
                  <a:schemeClr val="tx1"/>
                </a:solidFill>
              </a:rPr>
              <a:t>ما يأتي </a:t>
            </a:r>
            <a:r>
              <a:rPr lang="ar-IQ" sz="2400" dirty="0" smtClean="0">
                <a:solidFill>
                  <a:schemeClr val="tx1"/>
                </a:solidFill>
              </a:rPr>
              <a:t>:-</a:t>
            </a:r>
          </a:p>
          <a:p>
            <a:pPr marL="0" indent="0" algn="just">
              <a:lnSpc>
                <a:spcPct val="150000"/>
              </a:lnSpc>
              <a:buNone/>
            </a:pPr>
            <a:r>
              <a:rPr lang="ar-IQ" sz="2400" dirty="0" smtClean="0">
                <a:solidFill>
                  <a:srgbClr val="FF0000"/>
                </a:solidFill>
              </a:rPr>
              <a:t>أولا : العوامل الإيجابية </a:t>
            </a:r>
            <a:r>
              <a:rPr lang="en-US" sz="2400" dirty="0" smtClean="0">
                <a:solidFill>
                  <a:srgbClr val="FF0000"/>
                </a:solidFill>
              </a:rPr>
              <a:t>Positive </a:t>
            </a:r>
            <a:r>
              <a:rPr lang="en-US" sz="2400" dirty="0">
                <a:solidFill>
                  <a:srgbClr val="FF0000"/>
                </a:solidFill>
              </a:rPr>
              <a:t>Effect Factors </a:t>
            </a:r>
            <a:r>
              <a:rPr lang="ar-IQ" sz="2400" dirty="0" smtClean="0">
                <a:solidFill>
                  <a:srgbClr val="FF0000"/>
                </a:solidFill>
              </a:rPr>
              <a:t> </a:t>
            </a:r>
            <a:r>
              <a:rPr lang="ar-IQ" sz="2400" dirty="0" smtClean="0">
                <a:solidFill>
                  <a:schemeClr val="tx1"/>
                </a:solidFill>
              </a:rPr>
              <a:t>وهي </a:t>
            </a:r>
            <a:r>
              <a:rPr lang="ar-IQ" sz="2400" dirty="0">
                <a:solidFill>
                  <a:schemeClr val="tx1"/>
                </a:solidFill>
              </a:rPr>
              <a:t>مجموعة العوامل الاقتصادية - الاجتماعية </a:t>
            </a:r>
            <a:r>
              <a:rPr lang="ar-IQ" sz="2400" dirty="0" smtClean="0">
                <a:solidFill>
                  <a:schemeClr val="tx1"/>
                </a:solidFill>
              </a:rPr>
              <a:t>والتي </a:t>
            </a:r>
            <a:r>
              <a:rPr lang="ar-IQ" sz="2400" dirty="0">
                <a:solidFill>
                  <a:schemeClr val="tx1"/>
                </a:solidFill>
              </a:rPr>
              <a:t>لها تأثيرات ايجابية على تطور السياحة أي نعمل على زيادة نمو </a:t>
            </a:r>
            <a:r>
              <a:rPr lang="ar-IQ" sz="2400" dirty="0" smtClean="0">
                <a:solidFill>
                  <a:schemeClr val="tx1"/>
                </a:solidFill>
              </a:rPr>
              <a:t>العدد السياحي </a:t>
            </a:r>
            <a:r>
              <a:rPr lang="ar-IQ" sz="2400" dirty="0">
                <a:solidFill>
                  <a:schemeClr val="tx1"/>
                </a:solidFill>
              </a:rPr>
              <a:t>، كونها مجتمعة تعمل على زيادة قدرة الانسان و قابليته على السفر . ومن هذه </a:t>
            </a:r>
            <a:r>
              <a:rPr lang="ar-IQ" sz="2400" dirty="0" smtClean="0">
                <a:solidFill>
                  <a:schemeClr val="tx1"/>
                </a:solidFill>
              </a:rPr>
              <a:t>العوامل:</a:t>
            </a:r>
            <a:endParaRPr lang="ar-IQ" sz="2400" dirty="0">
              <a:solidFill>
                <a:schemeClr val="tx1"/>
              </a:solidFill>
            </a:endParaRPr>
          </a:p>
        </p:txBody>
      </p:sp>
    </p:spTree>
    <p:extLst>
      <p:ext uri="{BB962C8B-B14F-4D97-AF65-F5344CB8AC3E}">
        <p14:creationId xmlns:p14="http://schemas.microsoft.com/office/powerpoint/2010/main" val="2416564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9642"/>
          </a:xfrm>
        </p:spPr>
        <p:txBody>
          <a:bodyPr>
            <a:normAutofit/>
          </a:bodyPr>
          <a:lstStyle/>
          <a:p>
            <a:pPr algn="r"/>
            <a:r>
              <a:rPr lang="ar-IQ" sz="3200" dirty="0">
                <a:solidFill>
                  <a:srgbClr val="FF0000"/>
                </a:solidFill>
                <a:latin typeface="Aldhabi" panose="01000000000000000000" pitchFamily="2" charset="-78"/>
                <a:ea typeface="+mn-ea"/>
                <a:cs typeface="Aldhabi" panose="01000000000000000000" pitchFamily="2" charset="-78"/>
              </a:rPr>
              <a:t>الدخل المتاح </a:t>
            </a:r>
            <a:r>
              <a:rPr lang="en-US" sz="3200" dirty="0">
                <a:solidFill>
                  <a:srgbClr val="FF0000"/>
                </a:solidFill>
                <a:latin typeface="Aldhabi" panose="01000000000000000000" pitchFamily="2" charset="-78"/>
                <a:ea typeface="+mn-ea"/>
                <a:cs typeface="Aldhabi" panose="01000000000000000000" pitchFamily="2" charset="-78"/>
              </a:rPr>
              <a:t>   Disposable income</a:t>
            </a:r>
            <a:endParaRPr lang="ar-IQ" sz="32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677333" y="1269243"/>
            <a:ext cx="9722261" cy="4772120"/>
          </a:xfrm>
        </p:spPr>
        <p:txBody>
          <a:bodyPr>
            <a:normAutofit/>
          </a:bodyPr>
          <a:lstStyle/>
          <a:p>
            <a:pPr marL="0" indent="0" algn="just">
              <a:lnSpc>
                <a:spcPct val="150000"/>
              </a:lnSpc>
              <a:buNone/>
            </a:pPr>
            <a:r>
              <a:rPr lang="ar-IQ" sz="2000" dirty="0" smtClean="0">
                <a:solidFill>
                  <a:schemeClr val="tx1"/>
                </a:solidFill>
                <a:latin typeface="Agency FB" panose="020B0503020202020204" pitchFamily="34" charset="0"/>
              </a:rPr>
              <a:t>ونقصد </a:t>
            </a:r>
            <a:r>
              <a:rPr lang="ar-IQ" sz="2000" dirty="0">
                <a:solidFill>
                  <a:schemeClr val="tx1"/>
                </a:solidFill>
                <a:latin typeface="Agency FB" panose="020B0503020202020204" pitchFamily="34" charset="0"/>
              </a:rPr>
              <a:t>به مقدار ما يتوفر في ن</a:t>
            </a:r>
            <a:r>
              <a:rPr lang="ar-IQ" sz="2000" dirty="0" smtClean="0">
                <a:solidFill>
                  <a:schemeClr val="tx1"/>
                </a:solidFill>
                <a:latin typeface="Agency FB" panose="020B0503020202020204" pitchFamily="34" charset="0"/>
              </a:rPr>
              <a:t>قود لدى الانسان بعد استثناء </a:t>
            </a:r>
            <a:r>
              <a:rPr lang="ar-IQ" sz="2000" dirty="0">
                <a:solidFill>
                  <a:schemeClr val="tx1"/>
                </a:solidFill>
                <a:latin typeface="Agency FB" panose="020B0503020202020204" pitchFamily="34" charset="0"/>
              </a:rPr>
              <a:t>ما </a:t>
            </a:r>
            <a:r>
              <a:rPr lang="ar-IQ" sz="2000" dirty="0" smtClean="0">
                <a:solidFill>
                  <a:schemeClr val="tx1"/>
                </a:solidFill>
                <a:latin typeface="Agency FB" panose="020B0503020202020204" pitchFamily="34" charset="0"/>
              </a:rPr>
              <a:t>ينفقه على </a:t>
            </a:r>
            <a:r>
              <a:rPr lang="ar-IQ" sz="2000" dirty="0">
                <a:solidFill>
                  <a:schemeClr val="tx1"/>
                </a:solidFill>
                <a:latin typeface="Agency FB" panose="020B0503020202020204" pitchFamily="34" charset="0"/>
              </a:rPr>
              <a:t>اساسيات الحياة </a:t>
            </a:r>
            <a:r>
              <a:rPr lang="ar-IQ" sz="2000" dirty="0" smtClean="0">
                <a:solidFill>
                  <a:schemeClr val="tx1"/>
                </a:solidFill>
                <a:latin typeface="Agency FB" panose="020B0503020202020204" pitchFamily="34" charset="0"/>
              </a:rPr>
              <a:t>كالمسكن </a:t>
            </a:r>
            <a:r>
              <a:rPr lang="ar-IQ" sz="2000" dirty="0">
                <a:solidFill>
                  <a:schemeClr val="tx1"/>
                </a:solidFill>
                <a:latin typeface="Agency FB" panose="020B0503020202020204" pitchFamily="34" charset="0"/>
              </a:rPr>
              <a:t>والطعام </a:t>
            </a:r>
            <a:r>
              <a:rPr lang="ar-IQ" sz="2000" dirty="0" smtClean="0">
                <a:solidFill>
                  <a:schemeClr val="tx1"/>
                </a:solidFill>
                <a:latin typeface="Agency FB" panose="020B0503020202020204" pitchFamily="34" charset="0"/>
              </a:rPr>
              <a:t>والملبس </a:t>
            </a:r>
            <a:r>
              <a:rPr lang="ar-IQ" sz="2000" dirty="0">
                <a:solidFill>
                  <a:schemeClr val="tx1"/>
                </a:solidFill>
                <a:latin typeface="Agency FB" panose="020B0503020202020204" pitchFamily="34" charset="0"/>
              </a:rPr>
              <a:t>والصحة والتعليم ودفع </a:t>
            </a:r>
            <a:r>
              <a:rPr lang="ar-IQ" sz="2000" dirty="0" smtClean="0">
                <a:solidFill>
                  <a:schemeClr val="tx1"/>
                </a:solidFill>
                <a:latin typeface="Agency FB" panose="020B0503020202020204" pitchFamily="34" charset="0"/>
              </a:rPr>
              <a:t>الضرائب فكلما </a:t>
            </a:r>
            <a:r>
              <a:rPr lang="ar-IQ" sz="2000" dirty="0">
                <a:solidFill>
                  <a:schemeClr val="tx1"/>
                </a:solidFill>
                <a:latin typeface="Agency FB" panose="020B0503020202020204" pitchFamily="34" charset="0"/>
              </a:rPr>
              <a:t>زاد مقدار الدحل المتاح كلما كانت هناك امكانيات اكبر </a:t>
            </a:r>
            <a:r>
              <a:rPr lang="ar-IQ" sz="2000" dirty="0" smtClean="0">
                <a:solidFill>
                  <a:schemeClr val="tx1"/>
                </a:solidFill>
                <a:latin typeface="Agency FB" panose="020B0503020202020204" pitchFamily="34" charset="0"/>
              </a:rPr>
              <a:t>للسفر </a:t>
            </a:r>
            <a:r>
              <a:rPr lang="ar-IQ" sz="2000" dirty="0">
                <a:solidFill>
                  <a:schemeClr val="tx1"/>
                </a:solidFill>
                <a:latin typeface="Agency FB" panose="020B0503020202020204" pitchFamily="34" charset="0"/>
              </a:rPr>
              <a:t>فكل إنسان قبل أن يسافر لابد من توفر ثلاثة متطلبات اساسية وهي </a:t>
            </a:r>
            <a:r>
              <a:rPr lang="ar-IQ" sz="2000" dirty="0" smtClean="0">
                <a:solidFill>
                  <a:srgbClr val="C00000"/>
                </a:solidFill>
                <a:latin typeface="Agency FB" panose="020B0503020202020204" pitchFamily="34" charset="0"/>
              </a:rPr>
              <a:t>المال المتاح ووقت </a:t>
            </a:r>
            <a:r>
              <a:rPr lang="ar-IQ" sz="2000" dirty="0">
                <a:solidFill>
                  <a:srgbClr val="C00000"/>
                </a:solidFill>
                <a:latin typeface="Agency FB" panose="020B0503020202020204" pitchFamily="34" charset="0"/>
              </a:rPr>
              <a:t>الفراغ والنقل </a:t>
            </a:r>
            <a:r>
              <a:rPr lang="ar-IQ" sz="2000" dirty="0">
                <a:solidFill>
                  <a:schemeClr val="tx1"/>
                </a:solidFill>
                <a:latin typeface="Agency FB" panose="020B0503020202020204" pitchFamily="34" charset="0"/>
              </a:rPr>
              <a:t>وعندما يصل الى منطقة الزيارة بحتاج الى مكان </a:t>
            </a:r>
            <a:r>
              <a:rPr lang="ar-IQ" sz="2000" dirty="0" smtClean="0">
                <a:solidFill>
                  <a:schemeClr val="tx1"/>
                </a:solidFill>
                <a:latin typeface="Agency FB" panose="020B0503020202020204" pitchFamily="34" charset="0"/>
              </a:rPr>
              <a:t>للإقامة والطعام </a:t>
            </a:r>
            <a:r>
              <a:rPr lang="ar-IQ" sz="2000" dirty="0">
                <a:solidFill>
                  <a:schemeClr val="tx1"/>
                </a:solidFill>
                <a:latin typeface="Agency FB" panose="020B0503020202020204" pitchFamily="34" charset="0"/>
              </a:rPr>
              <a:t>والشراب </a:t>
            </a:r>
            <a:r>
              <a:rPr lang="ar-IQ" sz="2000" dirty="0" smtClean="0">
                <a:solidFill>
                  <a:schemeClr val="tx1"/>
                </a:solidFill>
                <a:latin typeface="Agency FB" panose="020B0503020202020204" pitchFamily="34" charset="0"/>
              </a:rPr>
              <a:t>والمصروفات </a:t>
            </a:r>
            <a:r>
              <a:rPr lang="ar-IQ" sz="2000" dirty="0">
                <a:solidFill>
                  <a:schemeClr val="tx1"/>
                </a:solidFill>
                <a:latin typeface="Agency FB" panose="020B0503020202020204" pitchFamily="34" charset="0"/>
              </a:rPr>
              <a:t>الأخرى </a:t>
            </a:r>
            <a:r>
              <a:rPr lang="ar-IQ" sz="2000" dirty="0" smtClean="0">
                <a:solidFill>
                  <a:schemeClr val="tx1"/>
                </a:solidFill>
                <a:latin typeface="Agency FB" panose="020B0503020202020204" pitchFamily="34" charset="0"/>
              </a:rPr>
              <a:t>المتعلقة </a:t>
            </a:r>
            <a:r>
              <a:rPr lang="ar-IQ" sz="2000" dirty="0">
                <a:solidFill>
                  <a:schemeClr val="tx1"/>
                </a:solidFill>
                <a:latin typeface="Agency FB" panose="020B0503020202020204" pitchFamily="34" charset="0"/>
              </a:rPr>
              <a:t>بالهدايا والتبضع مثلا </a:t>
            </a:r>
            <a:endParaRPr lang="ar-IQ" sz="2000" dirty="0" smtClean="0">
              <a:solidFill>
                <a:schemeClr val="tx1"/>
              </a:solidFill>
              <a:latin typeface="Agency FB" panose="020B0503020202020204" pitchFamily="34" charset="0"/>
            </a:endParaRPr>
          </a:p>
          <a:p>
            <a:pPr marL="0" indent="0" algn="just">
              <a:lnSpc>
                <a:spcPct val="150000"/>
              </a:lnSpc>
              <a:buNone/>
            </a:pPr>
            <a:r>
              <a:rPr lang="ar-IQ" sz="2000" dirty="0" smtClean="0">
                <a:solidFill>
                  <a:schemeClr val="tx1"/>
                </a:solidFill>
                <a:latin typeface="Agency FB" panose="020B0503020202020204" pitchFamily="34" charset="0"/>
              </a:rPr>
              <a:t>لقد </a:t>
            </a:r>
            <a:r>
              <a:rPr lang="ar-IQ" sz="2000" dirty="0">
                <a:solidFill>
                  <a:schemeClr val="tx1"/>
                </a:solidFill>
                <a:latin typeface="Agency FB" panose="020B0503020202020204" pitchFamily="34" charset="0"/>
              </a:rPr>
              <a:t>أشارت أحدث الدراسات إلى العلاقة الإحصائية بين مقدار الدخل والطلب السياحي ، حيث توصلت الدراسة إلى أنه : بزيادة وحدة واحدة من الدحل يقابله زيادة </a:t>
            </a:r>
            <a:r>
              <a:rPr lang="ar-IQ" sz="2000" dirty="0" smtClean="0">
                <a:solidFill>
                  <a:schemeClr val="tx1"/>
                </a:solidFill>
                <a:latin typeface="Agency FB" panose="020B0503020202020204" pitchFamily="34" charset="0"/>
              </a:rPr>
              <a:t>1.7 </a:t>
            </a:r>
            <a:r>
              <a:rPr lang="ar-IQ" sz="2000" dirty="0">
                <a:solidFill>
                  <a:schemeClr val="tx1"/>
                </a:solidFill>
                <a:latin typeface="Agency FB" panose="020B0503020202020204" pitchFamily="34" charset="0"/>
              </a:rPr>
              <a:t>للطلب السياحي هده العلاقة الطردية تعبر عن المقولة </a:t>
            </a:r>
            <a:r>
              <a:rPr lang="ar-IQ" sz="2000" dirty="0" smtClean="0">
                <a:solidFill>
                  <a:schemeClr val="tx1"/>
                </a:solidFill>
                <a:latin typeface="Agency FB" panose="020B0503020202020204" pitchFamily="34" charset="0"/>
              </a:rPr>
              <a:t>الانجليزية</a:t>
            </a:r>
          </a:p>
          <a:p>
            <a:pPr marL="0" indent="0" algn="ctr">
              <a:buNone/>
            </a:pPr>
            <a:r>
              <a:rPr lang="ar-IQ" sz="3200" dirty="0" smtClean="0">
                <a:solidFill>
                  <a:srgbClr val="C00000"/>
                </a:solidFill>
                <a:latin typeface="Aldhabi" panose="01000000000000000000" pitchFamily="2" charset="-78"/>
                <a:cs typeface="Aldhabi" panose="01000000000000000000" pitchFamily="2" charset="-78"/>
              </a:rPr>
              <a:t> </a:t>
            </a:r>
            <a:r>
              <a:rPr lang="en-US" sz="3200" dirty="0">
                <a:solidFill>
                  <a:srgbClr val="C00000"/>
                </a:solidFill>
                <a:latin typeface="Aldhabi" panose="01000000000000000000" pitchFamily="2" charset="-78"/>
                <a:cs typeface="Aldhabi" panose="01000000000000000000" pitchFamily="2" charset="-78"/>
              </a:rPr>
              <a:t>Man with money can go every where , without stay at home </a:t>
            </a:r>
            <a:endParaRPr lang="ar-IQ" sz="3200" dirty="0" smtClean="0">
              <a:solidFill>
                <a:srgbClr val="C00000"/>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645500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5869"/>
          </a:xfrm>
        </p:spPr>
        <p:txBody>
          <a:bodyPr>
            <a:noAutofit/>
          </a:bodyPr>
          <a:lstStyle/>
          <a:p>
            <a:pPr lvl="0" algn="r">
              <a:spcBef>
                <a:spcPts val="1000"/>
              </a:spcBef>
            </a:pPr>
            <a:r>
              <a:rPr lang="ar-IQ" sz="2800" dirty="0">
                <a:solidFill>
                  <a:srgbClr val="C00000"/>
                </a:solidFill>
                <a:latin typeface="Aldhabi" panose="01000000000000000000" pitchFamily="2" charset="-78"/>
                <a:ea typeface="+mn-ea"/>
                <a:cs typeface="Aldhabi" panose="01000000000000000000" pitchFamily="2" charset="-78"/>
              </a:rPr>
              <a:t>وقت الفراغ </a:t>
            </a:r>
            <a:r>
              <a:rPr lang="en-US" sz="2800" dirty="0">
                <a:solidFill>
                  <a:srgbClr val="C00000"/>
                </a:solidFill>
                <a:latin typeface="Aldhabi" panose="01000000000000000000" pitchFamily="2" charset="-78"/>
                <a:ea typeface="+mn-ea"/>
                <a:cs typeface="Aldhabi" panose="01000000000000000000" pitchFamily="2" charset="-78"/>
              </a:rPr>
              <a:t> Leisure </a:t>
            </a:r>
            <a:r>
              <a:rPr lang="en-US" sz="2800" dirty="0" smtClean="0">
                <a:solidFill>
                  <a:srgbClr val="C00000"/>
                </a:solidFill>
                <a:latin typeface="Aldhabi" panose="01000000000000000000" pitchFamily="2" charset="-78"/>
                <a:ea typeface="+mn-ea"/>
                <a:cs typeface="Aldhabi" panose="01000000000000000000" pitchFamily="2" charset="-78"/>
              </a:rPr>
              <a:t>Time</a:t>
            </a:r>
            <a:r>
              <a:rPr lang="ar-IQ" sz="2800" dirty="0" smtClean="0">
                <a:solidFill>
                  <a:srgbClr val="C00000"/>
                </a:solidFill>
                <a:latin typeface="Aldhabi" panose="01000000000000000000" pitchFamily="2" charset="-78"/>
                <a:ea typeface="+mn-ea"/>
                <a:cs typeface="Aldhabi" panose="01000000000000000000" pitchFamily="2" charset="-78"/>
              </a:rPr>
              <a:t>:</a:t>
            </a:r>
            <a:r>
              <a:rPr lang="ar-IQ" sz="2800" dirty="0">
                <a:solidFill>
                  <a:srgbClr val="C00000"/>
                </a:solidFill>
                <a:latin typeface="Aldhabi" panose="01000000000000000000" pitchFamily="2" charset="-78"/>
                <a:ea typeface="+mn-ea"/>
                <a:cs typeface="Aldhabi" panose="01000000000000000000" pitchFamily="2" charset="-78"/>
              </a:rPr>
              <a:t/>
            </a:r>
            <a:br>
              <a:rPr lang="ar-IQ" sz="2800" dirty="0">
                <a:solidFill>
                  <a:srgbClr val="C00000"/>
                </a:solidFill>
                <a:latin typeface="Aldhabi" panose="01000000000000000000" pitchFamily="2" charset="-78"/>
                <a:ea typeface="+mn-ea"/>
                <a:cs typeface="Aldhabi" panose="01000000000000000000" pitchFamily="2" charset="-78"/>
              </a:rPr>
            </a:br>
            <a:endParaRPr lang="ar-IQ" sz="5400" dirty="0">
              <a:solidFill>
                <a:srgbClr val="C0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677334" y="1405719"/>
            <a:ext cx="8596668" cy="4635643"/>
          </a:xfrm>
        </p:spPr>
        <p:txBody>
          <a:bodyPr>
            <a:noAutofit/>
          </a:bodyPr>
          <a:lstStyle/>
          <a:p>
            <a:pPr marL="0" lvl="0" indent="0" algn="just">
              <a:lnSpc>
                <a:spcPct val="150000"/>
              </a:lnSpc>
              <a:buClr>
                <a:srgbClr val="90C226"/>
              </a:buClr>
              <a:buNone/>
            </a:pPr>
            <a:r>
              <a:rPr lang="ar-IQ" dirty="0" smtClean="0">
                <a:solidFill>
                  <a:schemeClr val="tx1"/>
                </a:solidFill>
                <a:latin typeface="Agency FB" panose="020B0503020202020204" pitchFamily="34" charset="0"/>
              </a:rPr>
              <a:t>ويقصد </a:t>
            </a:r>
            <a:r>
              <a:rPr lang="ar-IQ" dirty="0">
                <a:solidFill>
                  <a:schemeClr val="tx1"/>
                </a:solidFill>
                <a:latin typeface="Agency FB" panose="020B0503020202020204" pitchFamily="34" charset="0"/>
              </a:rPr>
              <a:t>به الوقت الذي يكون فيه الإنسان بإجازة مدفوعة </a:t>
            </a:r>
            <a:r>
              <a:rPr lang="en-US" dirty="0">
                <a:solidFill>
                  <a:schemeClr val="tx1"/>
                </a:solidFill>
                <a:latin typeface="Agency FB" panose="020B0503020202020204" pitchFamily="34" charset="0"/>
              </a:rPr>
              <a:t>Paid Holiday </a:t>
            </a:r>
            <a:r>
              <a:rPr lang="ar-IQ" dirty="0" smtClean="0">
                <a:solidFill>
                  <a:schemeClr val="tx1"/>
                </a:solidFill>
                <a:latin typeface="Agency FB" panose="020B0503020202020204" pitchFamily="34" charset="0"/>
              </a:rPr>
              <a:t> عن </a:t>
            </a:r>
            <a:r>
              <a:rPr lang="ar-IQ" dirty="0">
                <a:solidFill>
                  <a:schemeClr val="tx1"/>
                </a:solidFill>
                <a:latin typeface="Agency FB" panose="020B0503020202020204" pitchFamily="34" charset="0"/>
              </a:rPr>
              <a:t>عمله ووظيفته ، ولا تقصد به غير ذلك كالبطالة مثلا مثل هذا الوقت لم يكن متوفرة للإنسان إبان الثورة الصناعية وحتى عام 1936 حيث كان الإنسان أجيرا للعمل اليومي فإذا انقطع عن العمل بسبب المرض أو زيارة الأهل والأقارب أو لأي سبب آخر فلا يدفع له أجرة . ونتيجة لذلك تفاقم الوضع الصحي وتدهورت الحالة الاجتماعية للعاملين وظهرت بوادر اجتماعية وسلوكية كانت وبالا على المجتمع الصناعي خاصة في الولايات المتحدة وعدد من الدول الأوروبية وهذا دفع منظمة العمل الدولية </a:t>
            </a:r>
            <a:r>
              <a:rPr lang="ar-IQ" dirty="0" smtClean="0">
                <a:solidFill>
                  <a:schemeClr val="tx1"/>
                </a:solidFill>
                <a:latin typeface="Agency FB" panose="020B0503020202020204" pitchFamily="34" charset="0"/>
              </a:rPr>
              <a:t>بأن </a:t>
            </a:r>
            <a:r>
              <a:rPr lang="ar-IQ" dirty="0">
                <a:solidFill>
                  <a:schemeClr val="tx1"/>
                </a:solidFill>
                <a:latin typeface="Agency FB" panose="020B0503020202020204" pitchFamily="34" charset="0"/>
              </a:rPr>
              <a:t>تقرة مدة أسبوع واحد يمكن للعامل أن يتمتع به بإجازة مدفوعة الأجر من أجل تحسين الصحة أو زيارة الأهل ونحو ذلك . وعملت المنظمة على زيادة الفترة إلى اسبوعين عام 1970 وإلى أربعة أسابيع عام 1999 ، وهذا التطور مكن الإنسان المرتبط هو العدد السفر بالعمل والوظيفة بان يتمتع بوقت للفراغ لايؤثر علی مستوى عيشه او علاقاته وبالطبع حفز على السفر والسياحة .</a:t>
            </a:r>
          </a:p>
          <a:p>
            <a:pPr marL="0" lvl="0" indent="0" algn="just">
              <a:lnSpc>
                <a:spcPct val="150000"/>
              </a:lnSpc>
              <a:buClr>
                <a:srgbClr val="90C226"/>
              </a:buClr>
              <a:buNone/>
            </a:pPr>
            <a:endParaRPr lang="ar-IQ" dirty="0">
              <a:solidFill>
                <a:schemeClr val="tx1"/>
              </a:solidFill>
              <a:latin typeface="Agency FB" panose="020B0503020202020204" pitchFamily="34" charset="0"/>
            </a:endParaRPr>
          </a:p>
          <a:p>
            <a:pPr marL="0" indent="0" algn="just">
              <a:lnSpc>
                <a:spcPct val="150000"/>
              </a:lnSpc>
              <a:buNone/>
            </a:pPr>
            <a:endParaRPr lang="ar-IQ" sz="2000" dirty="0">
              <a:solidFill>
                <a:schemeClr val="tx1"/>
              </a:solidFill>
              <a:latin typeface="Agency FB" panose="020B0503020202020204" pitchFamily="34" charset="0"/>
            </a:endParaRPr>
          </a:p>
        </p:txBody>
      </p:sp>
    </p:spTree>
    <p:extLst>
      <p:ext uri="{BB962C8B-B14F-4D97-AF65-F5344CB8AC3E}">
        <p14:creationId xmlns:p14="http://schemas.microsoft.com/office/powerpoint/2010/main" val="2130256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50460"/>
          </a:xfrm>
        </p:spPr>
        <p:txBody>
          <a:bodyPr>
            <a:noAutofit/>
          </a:bodyPr>
          <a:lstStyle/>
          <a:p>
            <a:pPr algn="r"/>
            <a:r>
              <a:rPr lang="ar-IQ" sz="3200" dirty="0">
                <a:solidFill>
                  <a:srgbClr val="FF0000"/>
                </a:solidFill>
                <a:latin typeface="Aldhabi" panose="01000000000000000000" pitchFamily="2" charset="-78"/>
                <a:ea typeface="+mn-ea"/>
                <a:cs typeface="Aldhabi" panose="01000000000000000000" pitchFamily="2" charset="-78"/>
              </a:rPr>
              <a:t>تطور النقل</a:t>
            </a:r>
            <a:endParaRPr lang="ar-IQ" sz="32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677334" y="1160060"/>
            <a:ext cx="10172636" cy="5390865"/>
          </a:xfrm>
        </p:spPr>
        <p:txBody>
          <a:bodyPr>
            <a:normAutofit/>
          </a:bodyPr>
          <a:lstStyle/>
          <a:p>
            <a:pPr marL="0" indent="0" algn="just">
              <a:lnSpc>
                <a:spcPct val="110000"/>
              </a:lnSpc>
              <a:buNone/>
            </a:pPr>
            <a:r>
              <a:rPr lang="ar-IQ" sz="2000" dirty="0" smtClean="0">
                <a:solidFill>
                  <a:schemeClr val="tx1"/>
                </a:solidFill>
              </a:rPr>
              <a:t>النقل هو عصب السياحة ويعمل عمل </a:t>
            </a:r>
            <a:r>
              <a:rPr lang="ar-IQ" sz="2000" dirty="0">
                <a:solidFill>
                  <a:schemeClr val="tx1"/>
                </a:solidFill>
              </a:rPr>
              <a:t>الأوردة </a:t>
            </a:r>
            <a:r>
              <a:rPr lang="ar-IQ" sz="2000" dirty="0" smtClean="0">
                <a:solidFill>
                  <a:schemeClr val="tx1"/>
                </a:solidFill>
              </a:rPr>
              <a:t>والشرايين في جسم الانسان فلا سفر </a:t>
            </a:r>
            <a:r>
              <a:rPr lang="ar-IQ" sz="2000" dirty="0">
                <a:solidFill>
                  <a:schemeClr val="tx1"/>
                </a:solidFill>
              </a:rPr>
              <a:t>ولا </a:t>
            </a:r>
            <a:r>
              <a:rPr lang="ar-IQ" sz="2000" dirty="0" smtClean="0">
                <a:solidFill>
                  <a:schemeClr val="tx1"/>
                </a:solidFill>
              </a:rPr>
              <a:t>سياحة </a:t>
            </a:r>
            <a:r>
              <a:rPr lang="ar-IQ" sz="2000" dirty="0">
                <a:solidFill>
                  <a:schemeClr val="tx1"/>
                </a:solidFill>
              </a:rPr>
              <a:t>بدون نقل ف</a:t>
            </a:r>
            <a:r>
              <a:rPr lang="ar-IQ" sz="2000" dirty="0" smtClean="0">
                <a:solidFill>
                  <a:schemeClr val="tx1"/>
                </a:solidFill>
              </a:rPr>
              <a:t>السياحة </a:t>
            </a:r>
            <a:r>
              <a:rPr lang="ar-IQ" sz="2000" dirty="0">
                <a:solidFill>
                  <a:schemeClr val="tx1"/>
                </a:solidFill>
              </a:rPr>
              <a:t>هي نوع من انواع </a:t>
            </a:r>
            <a:r>
              <a:rPr lang="ar-IQ" sz="2000" dirty="0" smtClean="0">
                <a:solidFill>
                  <a:schemeClr val="tx1"/>
                </a:solidFill>
              </a:rPr>
              <a:t>السفر ،وعند كثير من الباحثين أن </a:t>
            </a:r>
            <a:r>
              <a:rPr lang="ar-IQ" sz="2000" dirty="0">
                <a:solidFill>
                  <a:schemeClr val="tx1"/>
                </a:solidFill>
              </a:rPr>
              <a:t>تاريخ تطور السياحة ارتبط </a:t>
            </a:r>
            <a:r>
              <a:rPr lang="ar-IQ" sz="2000" dirty="0" smtClean="0">
                <a:solidFill>
                  <a:schemeClr val="tx1"/>
                </a:solidFill>
              </a:rPr>
              <a:t>بوسيلة السفر فقسمها  الى  عصر السيارات </a:t>
            </a:r>
            <a:r>
              <a:rPr lang="ar-IQ" sz="2000" dirty="0">
                <a:solidFill>
                  <a:schemeClr val="tx1"/>
                </a:solidFill>
              </a:rPr>
              <a:t>و </a:t>
            </a:r>
            <a:r>
              <a:rPr lang="ar-IQ" sz="2000" dirty="0" smtClean="0">
                <a:solidFill>
                  <a:schemeClr val="tx1"/>
                </a:solidFill>
              </a:rPr>
              <a:t>عصر </a:t>
            </a:r>
            <a:r>
              <a:rPr lang="ar-IQ" sz="2000" dirty="0">
                <a:solidFill>
                  <a:schemeClr val="tx1"/>
                </a:solidFill>
              </a:rPr>
              <a:t>الطائرات </a:t>
            </a:r>
            <a:r>
              <a:rPr lang="ar-IQ" sz="2000" dirty="0" smtClean="0">
                <a:solidFill>
                  <a:schemeClr val="tx1"/>
                </a:solidFill>
              </a:rPr>
              <a:t>وعصر البواخر فقبل ان يخترع الانسان الألة </a:t>
            </a:r>
            <a:r>
              <a:rPr lang="ar-IQ" sz="2000" dirty="0">
                <a:solidFill>
                  <a:schemeClr val="tx1"/>
                </a:solidFill>
              </a:rPr>
              <a:t>كانت الأرجل وظهور الحيوانات </a:t>
            </a:r>
            <a:r>
              <a:rPr lang="ar-IQ" sz="2000" dirty="0" smtClean="0">
                <a:solidFill>
                  <a:schemeClr val="tx1"/>
                </a:solidFill>
              </a:rPr>
              <a:t>وسيلته  للسفر . ويمكن ان تتصور الزمن </a:t>
            </a:r>
            <a:r>
              <a:rPr lang="ar-IQ" sz="2000" dirty="0">
                <a:solidFill>
                  <a:schemeClr val="tx1"/>
                </a:solidFill>
              </a:rPr>
              <a:t>والمسافة التي يمكن أن يقطعها الإنسان على ما </a:t>
            </a:r>
            <a:r>
              <a:rPr lang="ar-IQ" sz="2000" dirty="0" smtClean="0">
                <a:solidFill>
                  <a:schemeClr val="tx1"/>
                </a:solidFill>
              </a:rPr>
              <a:t>مثل هذه الوسائل.</a:t>
            </a:r>
          </a:p>
          <a:p>
            <a:pPr marL="0" indent="0" algn="just">
              <a:lnSpc>
                <a:spcPct val="110000"/>
              </a:lnSpc>
              <a:buNone/>
            </a:pPr>
            <a:r>
              <a:rPr lang="ar-IQ" sz="2000" dirty="0" smtClean="0">
                <a:solidFill>
                  <a:schemeClr val="tx1"/>
                </a:solidFill>
              </a:rPr>
              <a:t>وعندما ابتكر </a:t>
            </a:r>
            <a:r>
              <a:rPr lang="ar-IQ" sz="2000" dirty="0">
                <a:solidFill>
                  <a:schemeClr val="tx1"/>
                </a:solidFill>
              </a:rPr>
              <a:t>الإنسان الآلة ، وكانت سكك الحدیده </a:t>
            </a:r>
            <a:r>
              <a:rPr lang="ar-IQ" sz="2000" dirty="0" smtClean="0">
                <a:solidFill>
                  <a:schemeClr val="tx1"/>
                </a:solidFill>
              </a:rPr>
              <a:t>اول وسيلة يستخدمها </a:t>
            </a:r>
            <a:r>
              <a:rPr lang="ar-IQ" sz="2000" dirty="0">
                <a:solidFill>
                  <a:schemeClr val="tx1"/>
                </a:solidFill>
              </a:rPr>
              <a:t>الإنسان للسفر </a:t>
            </a:r>
            <a:r>
              <a:rPr lang="ar-IQ" sz="2000" dirty="0" smtClean="0">
                <a:solidFill>
                  <a:schemeClr val="tx1"/>
                </a:solidFill>
              </a:rPr>
              <a:t>فقد </a:t>
            </a:r>
            <a:r>
              <a:rPr lang="ar-IQ" sz="2000" dirty="0">
                <a:solidFill>
                  <a:schemeClr val="tx1"/>
                </a:solidFill>
              </a:rPr>
              <a:t>مكنه من أن يصل إلى مواقع </a:t>
            </a:r>
            <a:r>
              <a:rPr lang="ar-IQ" sz="2000" dirty="0" smtClean="0">
                <a:solidFill>
                  <a:schemeClr val="tx1"/>
                </a:solidFill>
              </a:rPr>
              <a:t>لم يکن يصل اليها </a:t>
            </a:r>
            <a:r>
              <a:rPr lang="ar-IQ" sz="2000" dirty="0">
                <a:solidFill>
                  <a:schemeClr val="tx1"/>
                </a:solidFill>
              </a:rPr>
              <a:t>قبلا بسهولة كما مكنت </a:t>
            </a:r>
            <a:r>
              <a:rPr lang="ar-IQ" sz="2000" dirty="0" smtClean="0">
                <a:solidFill>
                  <a:schemeClr val="tx1"/>
                </a:solidFill>
              </a:rPr>
              <a:t>سكك الحديد من نقل </a:t>
            </a:r>
            <a:r>
              <a:rPr lang="ar-IQ" sz="2000" dirty="0">
                <a:solidFill>
                  <a:schemeClr val="tx1"/>
                </a:solidFill>
              </a:rPr>
              <a:t>أعداد </a:t>
            </a:r>
            <a:r>
              <a:rPr lang="ar-IQ" sz="2000" dirty="0" smtClean="0">
                <a:solidFill>
                  <a:schemeClr val="tx1"/>
                </a:solidFill>
              </a:rPr>
              <a:t>كبيرة في سفرة </a:t>
            </a:r>
            <a:r>
              <a:rPr lang="ar-IQ" sz="2000" dirty="0">
                <a:solidFill>
                  <a:schemeClr val="tx1"/>
                </a:solidFill>
              </a:rPr>
              <a:t>واحدة ثم دخلت السيارة كوسيلة للسفر لتنشر </a:t>
            </a:r>
            <a:r>
              <a:rPr lang="ar-IQ" sz="2000" dirty="0" smtClean="0">
                <a:solidFill>
                  <a:schemeClr val="tx1"/>
                </a:solidFill>
              </a:rPr>
              <a:t>الانسان على </a:t>
            </a:r>
            <a:r>
              <a:rPr lang="ar-IQ" sz="2000" dirty="0">
                <a:solidFill>
                  <a:schemeClr val="tx1"/>
                </a:solidFill>
              </a:rPr>
              <a:t>مساحه </a:t>
            </a:r>
            <a:r>
              <a:rPr lang="ar-IQ" sz="2000" dirty="0" smtClean="0">
                <a:solidFill>
                  <a:schemeClr val="tx1"/>
                </a:solidFill>
              </a:rPr>
              <a:t>اكبر </a:t>
            </a:r>
            <a:r>
              <a:rPr lang="ar-IQ" sz="2000" dirty="0">
                <a:solidFill>
                  <a:schemeClr val="tx1"/>
                </a:solidFill>
              </a:rPr>
              <a:t>حيث كما هو معروف أن حركة السيارة اكثر مرونة من حركة القطار </a:t>
            </a:r>
            <a:r>
              <a:rPr lang="ar-IQ" sz="2000" dirty="0" smtClean="0">
                <a:solidFill>
                  <a:schemeClr val="tx1"/>
                </a:solidFill>
              </a:rPr>
              <a:t>على </a:t>
            </a:r>
            <a:r>
              <a:rPr lang="ar-IQ" sz="2000" dirty="0">
                <a:solidFill>
                  <a:schemeClr val="tx1"/>
                </a:solidFill>
              </a:rPr>
              <a:t>وحدة الزمن والمساحة ، </a:t>
            </a:r>
            <a:r>
              <a:rPr lang="ar-IQ" sz="2000" dirty="0" smtClean="0">
                <a:solidFill>
                  <a:schemeClr val="tx1"/>
                </a:solidFill>
              </a:rPr>
              <a:t>ثم </a:t>
            </a:r>
            <a:r>
              <a:rPr lang="ar-IQ" sz="2000" dirty="0">
                <a:solidFill>
                  <a:schemeClr val="tx1"/>
                </a:solidFill>
              </a:rPr>
              <a:t>و من بعد الحرب العالمية الثانية دخلت </a:t>
            </a:r>
            <a:r>
              <a:rPr lang="ar-IQ" sz="2000" dirty="0" smtClean="0">
                <a:solidFill>
                  <a:schemeClr val="tx1"/>
                </a:solidFill>
              </a:rPr>
              <a:t>الطائرة في </a:t>
            </a:r>
            <a:r>
              <a:rPr lang="ar-IQ" sz="2000" dirty="0">
                <a:solidFill>
                  <a:schemeClr val="tx1"/>
                </a:solidFill>
              </a:rPr>
              <a:t>استخدامات السفر وكانت نقطة الانطلاق عام 1970 حيث دخل </a:t>
            </a:r>
            <a:r>
              <a:rPr lang="ar-IQ" sz="2000" dirty="0" smtClean="0">
                <a:solidFill>
                  <a:schemeClr val="tx1"/>
                </a:solidFill>
              </a:rPr>
              <a:t>الطيران النفاث ليتمكن الإنسان </a:t>
            </a:r>
            <a:r>
              <a:rPr lang="ar-IQ" sz="2000" dirty="0">
                <a:solidFill>
                  <a:schemeClr val="tx1"/>
                </a:solidFill>
              </a:rPr>
              <a:t>من عبر البحار والمحيطات وبحول العالم به شهدء الزمن والمساحة وكانه مدينة صغيرة وتقدر المنظمة العالمية للنقل </a:t>
            </a:r>
            <a:r>
              <a:rPr lang="ar-IQ" sz="2000" dirty="0" smtClean="0">
                <a:solidFill>
                  <a:schemeClr val="tx1"/>
                </a:solidFill>
              </a:rPr>
              <a:t>المدني تقل </a:t>
            </a:r>
            <a:r>
              <a:rPr lang="ar-IQ" sz="2000" dirty="0">
                <a:solidFill>
                  <a:schemeClr val="tx1"/>
                </a:solidFill>
              </a:rPr>
              <a:t>أكثر من </a:t>
            </a:r>
            <a:r>
              <a:rPr lang="ar-IQ" sz="2000" dirty="0" smtClean="0">
                <a:solidFill>
                  <a:schemeClr val="tx1"/>
                </a:solidFill>
              </a:rPr>
              <a:t>(2.3 </a:t>
            </a:r>
            <a:r>
              <a:rPr lang="ar-IQ" sz="2000" dirty="0">
                <a:solidFill>
                  <a:schemeClr val="tx1"/>
                </a:solidFill>
              </a:rPr>
              <a:t>) </a:t>
            </a:r>
            <a:r>
              <a:rPr lang="ar-IQ" sz="2000" dirty="0" smtClean="0">
                <a:solidFill>
                  <a:schemeClr val="tx1"/>
                </a:solidFill>
              </a:rPr>
              <a:t>مليار </a:t>
            </a:r>
            <a:r>
              <a:rPr lang="ar-IQ" sz="2000" dirty="0">
                <a:solidFill>
                  <a:schemeClr val="tx1"/>
                </a:solidFill>
              </a:rPr>
              <a:t>مسافر بحلول عام 2010 ، إضافة إلى أن تخفيض كلفة النقل الجوي ساعد على القيام بأكثر من سفرة واحدة سنويا ، وقد وصل عدد السفرات و عدد من بلدان أوروبا وإلى الولايات المتحدة إلى أربعة سفرات للفرد الواحد سنويا </a:t>
            </a:r>
            <a:endParaRPr lang="ar-IQ" sz="2000" dirty="0" smtClean="0">
              <a:solidFill>
                <a:schemeClr val="tx1"/>
              </a:solidFill>
            </a:endParaRPr>
          </a:p>
        </p:txBody>
      </p:sp>
    </p:spTree>
    <p:extLst>
      <p:ext uri="{BB962C8B-B14F-4D97-AF65-F5344CB8AC3E}">
        <p14:creationId xmlns:p14="http://schemas.microsoft.com/office/powerpoint/2010/main" val="1786341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7755"/>
          </a:xfrm>
        </p:spPr>
        <p:txBody>
          <a:bodyPr>
            <a:noAutofit/>
          </a:bodyPr>
          <a:lstStyle/>
          <a:p>
            <a:pPr algn="r"/>
            <a:r>
              <a:rPr lang="ar-IQ" dirty="0" smtClean="0">
                <a:solidFill>
                  <a:srgbClr val="C00000"/>
                </a:solidFill>
                <a:latin typeface="Aldhabi" panose="01000000000000000000" pitchFamily="2" charset="-78"/>
                <a:ea typeface="+mn-ea"/>
                <a:cs typeface="Aldhabi" panose="01000000000000000000" pitchFamily="2" charset="-78"/>
              </a:rPr>
              <a:t>تغير </a:t>
            </a:r>
            <a:r>
              <a:rPr lang="ar-IQ" dirty="0">
                <a:solidFill>
                  <a:srgbClr val="C00000"/>
                </a:solidFill>
                <a:latin typeface="Aldhabi" panose="01000000000000000000" pitchFamily="2" charset="-78"/>
                <a:ea typeface="+mn-ea"/>
                <a:cs typeface="Aldhabi" panose="01000000000000000000" pitchFamily="2" charset="-78"/>
              </a:rPr>
              <a:t>النظرة إلى السياحة</a:t>
            </a:r>
            <a:endParaRPr lang="ar-IQ" dirty="0">
              <a:solidFill>
                <a:srgbClr val="C0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677333" y="1433015"/>
            <a:ext cx="9572135" cy="4608347"/>
          </a:xfrm>
        </p:spPr>
        <p:txBody>
          <a:bodyPr>
            <a:normAutofit/>
          </a:bodyPr>
          <a:lstStyle/>
          <a:p>
            <a:pPr marL="0" lvl="0" indent="0" algn="just">
              <a:lnSpc>
                <a:spcPct val="200000"/>
              </a:lnSpc>
              <a:buClr>
                <a:srgbClr val="90C226"/>
              </a:buClr>
              <a:buNone/>
            </a:pPr>
            <a:r>
              <a:rPr lang="ar-IQ" sz="2000" dirty="0" smtClean="0">
                <a:solidFill>
                  <a:schemeClr val="tx1"/>
                </a:solidFill>
              </a:rPr>
              <a:t>كانت </a:t>
            </a:r>
            <a:r>
              <a:rPr lang="ar-IQ" sz="2000" dirty="0">
                <a:solidFill>
                  <a:schemeClr val="tx1"/>
                </a:solidFill>
              </a:rPr>
              <a:t>النظرة ، قديمة ، للسياحة على أنها سلعة مترفه تخص الأغنياء والأثرياء وكانت عند نظر كثير من دول العالم أنها </a:t>
            </a:r>
            <a:r>
              <a:rPr lang="ar-IQ" sz="2000" dirty="0" smtClean="0">
                <a:solidFill>
                  <a:schemeClr val="tx1"/>
                </a:solidFill>
              </a:rPr>
              <a:t>ضربا </a:t>
            </a:r>
            <a:r>
              <a:rPr lang="ar-IQ" sz="2000" dirty="0">
                <a:solidFill>
                  <a:schemeClr val="tx1"/>
                </a:solidFill>
              </a:rPr>
              <a:t>من ضروب </a:t>
            </a:r>
            <a:r>
              <a:rPr lang="ar-IQ" sz="2000" dirty="0" smtClean="0">
                <a:solidFill>
                  <a:schemeClr val="tx1"/>
                </a:solidFill>
              </a:rPr>
              <a:t>اللهو والمرح هذه النظرة تغيرت من قبل الفرد والدولة فالفرد اخذ ينظر للسياحة كوسيلة لكسب المعرفة والصحة واللقاءات والتعرف على مجتمعات العالم المختلفة وبالنسبة لكثير من دول العالم فقد تغيرت تلك النظرة القديمة حتى ان عدد اعضاء منظمة السياحة العالمية وصل الى اكثر من 150 دولة حيث وجدت في السياحة سبيلا الى تحقيق كثيرا من النافع منها:</a:t>
            </a:r>
          </a:p>
          <a:p>
            <a:pPr marL="0" lvl="0" indent="0">
              <a:buClr>
                <a:srgbClr val="90C226"/>
              </a:buClr>
              <a:buNone/>
            </a:pPr>
            <a:endParaRPr lang="ar-IQ" sz="1700" dirty="0">
              <a:solidFill>
                <a:schemeClr val="tx1"/>
              </a:solidFill>
            </a:endParaRPr>
          </a:p>
        </p:txBody>
      </p:sp>
    </p:spTree>
    <p:extLst>
      <p:ext uri="{BB962C8B-B14F-4D97-AF65-F5344CB8AC3E}">
        <p14:creationId xmlns:p14="http://schemas.microsoft.com/office/powerpoint/2010/main" val="1224935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8824"/>
          </a:xfrm>
        </p:spPr>
        <p:txBody>
          <a:bodyPr>
            <a:normAutofit/>
          </a:bodyPr>
          <a:lstStyle/>
          <a:p>
            <a:pPr algn="r"/>
            <a:r>
              <a:rPr lang="ar-IQ" sz="4000" dirty="0">
                <a:solidFill>
                  <a:srgbClr val="FF0000"/>
                </a:solidFill>
                <a:latin typeface="Aldhabi" panose="01000000000000000000" pitchFamily="2" charset="-78"/>
                <a:cs typeface="Aldhabi" panose="01000000000000000000" pitchFamily="2" charset="-78"/>
              </a:rPr>
              <a:t>التطور </a:t>
            </a:r>
            <a:r>
              <a:rPr lang="ar-IQ" sz="4000" dirty="0" smtClean="0">
                <a:solidFill>
                  <a:srgbClr val="FF0000"/>
                </a:solidFill>
                <a:latin typeface="Aldhabi" panose="01000000000000000000" pitchFamily="2" charset="-78"/>
                <a:cs typeface="Aldhabi" panose="01000000000000000000" pitchFamily="2" charset="-78"/>
              </a:rPr>
              <a:t>التكنولوجي</a:t>
            </a:r>
            <a:endParaRPr lang="ar-IQ" sz="40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677333" y="1487607"/>
            <a:ext cx="9763203" cy="4995080"/>
          </a:xfrm>
        </p:spPr>
        <p:txBody>
          <a:bodyPr>
            <a:normAutofit lnSpcReduction="10000"/>
          </a:bodyPr>
          <a:lstStyle/>
          <a:p>
            <a:pPr marL="0" lvl="0" indent="0" algn="just">
              <a:lnSpc>
                <a:spcPct val="150000"/>
              </a:lnSpc>
              <a:buClr>
                <a:srgbClr val="90C226"/>
              </a:buClr>
              <a:buNone/>
            </a:pPr>
            <a:r>
              <a:rPr lang="ar-IQ" sz="2400" dirty="0" smtClean="0">
                <a:solidFill>
                  <a:prstClr val="black">
                    <a:lumMod val="75000"/>
                    <a:lumOff val="25000"/>
                  </a:prstClr>
                </a:solidFill>
              </a:rPr>
              <a:t>السياحة </a:t>
            </a:r>
            <a:r>
              <a:rPr lang="ar-IQ" sz="2400" dirty="0">
                <a:solidFill>
                  <a:prstClr val="black">
                    <a:lumMod val="75000"/>
                    <a:lumOff val="25000"/>
                  </a:prstClr>
                </a:solidFill>
              </a:rPr>
              <a:t>كغيرها من </a:t>
            </a:r>
            <a:r>
              <a:rPr lang="ar-IQ" sz="2400" dirty="0" smtClean="0">
                <a:solidFill>
                  <a:prstClr val="black">
                    <a:lumMod val="75000"/>
                    <a:lumOff val="25000"/>
                  </a:prstClr>
                </a:solidFill>
              </a:rPr>
              <a:t>الصناعات </a:t>
            </a:r>
            <a:r>
              <a:rPr lang="ar-IQ" sz="2400" dirty="0">
                <a:solidFill>
                  <a:prstClr val="black">
                    <a:lumMod val="75000"/>
                    <a:lumOff val="25000"/>
                  </a:prstClr>
                </a:solidFill>
              </a:rPr>
              <a:t>استفادت </a:t>
            </a:r>
            <a:r>
              <a:rPr lang="ar-IQ" sz="2400" dirty="0" smtClean="0">
                <a:solidFill>
                  <a:prstClr val="black">
                    <a:lumMod val="75000"/>
                    <a:lumOff val="25000"/>
                  </a:prstClr>
                </a:solidFill>
              </a:rPr>
              <a:t>كثيرا </a:t>
            </a:r>
            <a:r>
              <a:rPr lang="ar-IQ" sz="2400" dirty="0">
                <a:solidFill>
                  <a:prstClr val="black">
                    <a:lumMod val="75000"/>
                    <a:lumOff val="25000"/>
                  </a:prstClr>
                </a:solidFill>
              </a:rPr>
              <a:t>من </a:t>
            </a:r>
            <a:r>
              <a:rPr lang="ar-IQ" sz="2400" dirty="0" smtClean="0">
                <a:solidFill>
                  <a:prstClr val="black">
                    <a:lumMod val="75000"/>
                    <a:lumOff val="25000"/>
                  </a:prstClr>
                </a:solidFill>
              </a:rPr>
              <a:t>التطور التكنولوجي خاصة في مجال الاتصالات . </a:t>
            </a:r>
            <a:r>
              <a:rPr lang="ar-IQ" sz="2400" dirty="0">
                <a:solidFill>
                  <a:prstClr val="black">
                    <a:lumMod val="75000"/>
                    <a:lumOff val="25000"/>
                  </a:prstClr>
                </a:solidFill>
              </a:rPr>
              <a:t>فقد أدي </a:t>
            </a:r>
            <a:r>
              <a:rPr lang="ar-IQ" sz="2400" dirty="0" smtClean="0">
                <a:solidFill>
                  <a:prstClr val="black">
                    <a:lumMod val="75000"/>
                    <a:lumOff val="25000"/>
                  </a:prstClr>
                </a:solidFill>
              </a:rPr>
              <a:t>ذلك الى تطور نظم المعلومات الحاسوبية  ونظم الحجز الآلي ونظم المعلومات </a:t>
            </a:r>
            <a:r>
              <a:rPr lang="ar-IQ" sz="2400" dirty="0">
                <a:solidFill>
                  <a:prstClr val="black">
                    <a:lumMod val="75000"/>
                    <a:lumOff val="25000"/>
                  </a:prstClr>
                </a:solidFill>
              </a:rPr>
              <a:t>الإدارية </a:t>
            </a:r>
            <a:r>
              <a:rPr lang="ar-IQ" sz="2400" dirty="0" smtClean="0">
                <a:solidFill>
                  <a:prstClr val="black">
                    <a:lumMod val="75000"/>
                    <a:lumOff val="25000"/>
                  </a:prstClr>
                </a:solidFill>
              </a:rPr>
              <a:t>والتحويل الالكتروني للإموال  </a:t>
            </a:r>
            <a:r>
              <a:rPr lang="ar-IQ" sz="2400" dirty="0">
                <a:solidFill>
                  <a:prstClr val="black">
                    <a:lumMod val="75000"/>
                    <a:lumOff val="25000"/>
                  </a:prstClr>
                </a:solidFill>
              </a:rPr>
              <a:t>وهذا </a:t>
            </a:r>
            <a:r>
              <a:rPr lang="ar-IQ" sz="2400" dirty="0" smtClean="0">
                <a:solidFill>
                  <a:prstClr val="black">
                    <a:lumMod val="75000"/>
                    <a:lumOff val="25000"/>
                  </a:prstClr>
                </a:solidFill>
              </a:rPr>
              <a:t>التطور </a:t>
            </a:r>
            <a:r>
              <a:rPr lang="ar-IQ" sz="2400" dirty="0">
                <a:solidFill>
                  <a:prstClr val="black">
                    <a:lumMod val="75000"/>
                    <a:lumOff val="25000"/>
                  </a:prstClr>
                </a:solidFill>
              </a:rPr>
              <a:t>زاد من معرفة الإنسان حول </a:t>
            </a:r>
            <a:r>
              <a:rPr lang="ar-IQ" sz="2400" dirty="0" smtClean="0">
                <a:solidFill>
                  <a:prstClr val="black">
                    <a:lumMod val="75000"/>
                    <a:lumOff val="25000"/>
                  </a:prstClr>
                </a:solidFill>
              </a:rPr>
              <a:t>المناطق </a:t>
            </a:r>
            <a:r>
              <a:rPr lang="ar-IQ" sz="2400" dirty="0">
                <a:solidFill>
                  <a:prstClr val="black">
                    <a:lumMod val="75000"/>
                    <a:lumOff val="25000"/>
                  </a:prstClr>
                </a:solidFill>
              </a:rPr>
              <a:t>التي ي</a:t>
            </a:r>
            <a:r>
              <a:rPr lang="ar-IQ" sz="2400" dirty="0" smtClean="0">
                <a:solidFill>
                  <a:prstClr val="black">
                    <a:lumMod val="75000"/>
                    <a:lumOff val="25000"/>
                  </a:prstClr>
                </a:solidFill>
              </a:rPr>
              <a:t>هدف </a:t>
            </a:r>
            <a:r>
              <a:rPr lang="ar-IQ" sz="2400" dirty="0">
                <a:solidFill>
                  <a:prstClr val="black">
                    <a:lumMod val="75000"/>
                    <a:lumOff val="25000"/>
                  </a:prstClr>
                </a:solidFill>
              </a:rPr>
              <a:t>لزيارتها </a:t>
            </a:r>
            <a:r>
              <a:rPr lang="ar-IQ" sz="2400" dirty="0" smtClean="0">
                <a:solidFill>
                  <a:prstClr val="black">
                    <a:lumMod val="75000"/>
                    <a:lumOff val="25000"/>
                  </a:prstClr>
                </a:solidFill>
              </a:rPr>
              <a:t>ومكنة من تنظيم </a:t>
            </a:r>
            <a:r>
              <a:rPr lang="ar-IQ" sz="2400" dirty="0">
                <a:solidFill>
                  <a:prstClr val="black">
                    <a:lumMod val="75000"/>
                    <a:lumOff val="25000"/>
                  </a:prstClr>
                </a:solidFill>
              </a:rPr>
              <a:t>أكبر </a:t>
            </a:r>
            <a:r>
              <a:rPr lang="ar-IQ" sz="2400" dirty="0" smtClean="0">
                <a:solidFill>
                  <a:prstClr val="black">
                    <a:lumMod val="75000"/>
                    <a:lumOff val="25000"/>
                  </a:prstClr>
                </a:solidFill>
              </a:rPr>
              <a:t>لرحلاته </a:t>
            </a:r>
            <a:r>
              <a:rPr lang="ar-IQ" sz="2400" dirty="0">
                <a:solidFill>
                  <a:prstClr val="black">
                    <a:lumMod val="75000"/>
                    <a:lumOff val="25000"/>
                  </a:prstClr>
                </a:solidFill>
              </a:rPr>
              <a:t>واختبار مناطق القصد </a:t>
            </a:r>
            <a:r>
              <a:rPr lang="ar-IQ" sz="2400" dirty="0" smtClean="0">
                <a:solidFill>
                  <a:prstClr val="black">
                    <a:lumMod val="75000"/>
                    <a:lumOff val="25000"/>
                  </a:prstClr>
                </a:solidFill>
              </a:rPr>
              <a:t>وللتعبير </a:t>
            </a:r>
            <a:r>
              <a:rPr lang="ar-IQ" sz="2400" dirty="0">
                <a:solidFill>
                  <a:prstClr val="black">
                    <a:lumMod val="75000"/>
                    <a:lumOff val="25000"/>
                  </a:prstClr>
                </a:solidFill>
              </a:rPr>
              <a:t>عن أهمية تكنولوجيا المعلومات في السباحة </a:t>
            </a:r>
            <a:r>
              <a:rPr lang="ar-IQ" sz="2400" dirty="0" smtClean="0">
                <a:solidFill>
                  <a:prstClr val="black">
                    <a:lumMod val="75000"/>
                    <a:lumOff val="25000"/>
                  </a:prstClr>
                </a:solidFill>
              </a:rPr>
              <a:t>نورد </a:t>
            </a:r>
            <a:r>
              <a:rPr lang="ar-IQ" sz="2400" dirty="0">
                <a:solidFill>
                  <a:prstClr val="black">
                    <a:lumMod val="75000"/>
                    <a:lumOff val="25000"/>
                  </a:prstClr>
                </a:solidFill>
              </a:rPr>
              <a:t>الشكل رقم ( </a:t>
            </a:r>
            <a:r>
              <a:rPr lang="ar-IQ" sz="2400" dirty="0" smtClean="0">
                <a:solidFill>
                  <a:prstClr val="black">
                    <a:lumMod val="75000"/>
                    <a:lumOff val="25000"/>
                  </a:prstClr>
                </a:solidFill>
              </a:rPr>
              <a:t>9 </a:t>
            </a:r>
            <a:r>
              <a:rPr lang="ar-IQ" sz="2400" dirty="0">
                <a:solidFill>
                  <a:prstClr val="black">
                    <a:lumMod val="75000"/>
                    <a:lumOff val="25000"/>
                  </a:prstClr>
                </a:solidFill>
              </a:rPr>
              <a:t>) حيث يوضح استخدام التكنولوجيا المعلومات </a:t>
            </a:r>
            <a:r>
              <a:rPr lang="ar-IQ" sz="2400" dirty="0" smtClean="0">
                <a:solidFill>
                  <a:prstClr val="black">
                    <a:lumMod val="75000"/>
                    <a:lumOff val="25000"/>
                  </a:prstClr>
                </a:solidFill>
              </a:rPr>
              <a:t>حيث </a:t>
            </a:r>
            <a:r>
              <a:rPr lang="ar-IQ" sz="2400" dirty="0">
                <a:solidFill>
                  <a:prstClr val="black">
                    <a:lumMod val="75000"/>
                    <a:lumOff val="25000"/>
                  </a:prstClr>
                </a:solidFill>
              </a:rPr>
              <a:t>استخدام هذه المعلومات </a:t>
            </a:r>
            <a:r>
              <a:rPr lang="ar-IQ" sz="2400" dirty="0" smtClean="0">
                <a:solidFill>
                  <a:prstClr val="black">
                    <a:lumMod val="75000"/>
                    <a:lumOff val="25000"/>
                  </a:prstClr>
                </a:solidFill>
              </a:rPr>
              <a:t>مكن </a:t>
            </a:r>
            <a:r>
              <a:rPr lang="ar-IQ" sz="2400" dirty="0">
                <a:solidFill>
                  <a:prstClr val="black">
                    <a:lumMod val="75000"/>
                    <a:lumOff val="25000"/>
                  </a:prstClr>
                </a:solidFill>
              </a:rPr>
              <a:t>المدراء من تقليل الأخطاء والسيطرة على إدارة الفندق بكل جوانبه والإطلاع من خلال شاشات الكمبيوتر على كل مجريات العمل ومن جميع الأقسام</a:t>
            </a:r>
          </a:p>
          <a:p>
            <a:pPr marL="0" indent="0">
              <a:buNone/>
            </a:pPr>
            <a:endParaRPr lang="ar-IQ" dirty="0"/>
          </a:p>
        </p:txBody>
      </p:sp>
    </p:spTree>
    <p:extLst>
      <p:ext uri="{BB962C8B-B14F-4D97-AF65-F5344CB8AC3E}">
        <p14:creationId xmlns:p14="http://schemas.microsoft.com/office/powerpoint/2010/main" val="288439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4107"/>
          </a:xfrm>
        </p:spPr>
        <p:txBody>
          <a:bodyPr>
            <a:normAutofit/>
          </a:bodyPr>
          <a:lstStyle/>
          <a:p>
            <a:pPr algn="r"/>
            <a:r>
              <a:rPr lang="ar-IQ" sz="2800" dirty="0">
                <a:solidFill>
                  <a:srgbClr val="FF0000"/>
                </a:solidFill>
                <a:latin typeface="Andalus" panose="02020603050405020304" pitchFamily="18" charset="-78"/>
                <a:ea typeface="+mn-ea"/>
                <a:cs typeface="Andalus" panose="02020603050405020304" pitchFamily="18" charset="-78"/>
              </a:rPr>
              <a:t>تطور المنتجات السياحية</a:t>
            </a:r>
            <a:endParaRPr lang="ar-IQ" sz="2800"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677334" y="1173707"/>
            <a:ext cx="9749556" cy="4867655"/>
          </a:xfrm>
        </p:spPr>
        <p:txBody>
          <a:bodyPr>
            <a:normAutofit/>
          </a:bodyPr>
          <a:lstStyle/>
          <a:p>
            <a:pPr marL="0" indent="0" algn="just">
              <a:lnSpc>
                <a:spcPct val="150000"/>
              </a:lnSpc>
              <a:buNone/>
            </a:pPr>
            <a:r>
              <a:rPr lang="ar-IQ" sz="2000" dirty="0" smtClean="0">
                <a:solidFill>
                  <a:schemeClr val="tx1"/>
                </a:solidFill>
              </a:rPr>
              <a:t>كان </a:t>
            </a:r>
            <a:r>
              <a:rPr lang="ar-IQ" sz="2000" dirty="0">
                <a:solidFill>
                  <a:schemeClr val="tx1"/>
                </a:solidFill>
              </a:rPr>
              <a:t>السفر و نشانه الأولى يعتمد على </a:t>
            </a:r>
            <a:r>
              <a:rPr lang="ar-IQ" sz="2000" dirty="0" smtClean="0">
                <a:solidFill>
                  <a:schemeClr val="tx1"/>
                </a:solidFill>
              </a:rPr>
              <a:t>المقايضة </a:t>
            </a:r>
            <a:r>
              <a:rPr lang="ar-IQ" sz="2000" dirty="0">
                <a:solidFill>
                  <a:schemeClr val="tx1"/>
                </a:solidFill>
              </a:rPr>
              <a:t>و التجارة والحج و </a:t>
            </a:r>
            <a:r>
              <a:rPr lang="ar-IQ" sz="2000" dirty="0" smtClean="0">
                <a:solidFill>
                  <a:schemeClr val="tx1"/>
                </a:solidFill>
              </a:rPr>
              <a:t>ضربا من ضروب </a:t>
            </a:r>
            <a:r>
              <a:rPr lang="ar-IQ" sz="2000" dirty="0">
                <a:solidFill>
                  <a:schemeClr val="tx1"/>
                </a:solidFill>
              </a:rPr>
              <a:t>الفروسية والرياضة </a:t>
            </a:r>
            <a:r>
              <a:rPr lang="ar-IQ" sz="2000" dirty="0" smtClean="0">
                <a:solidFill>
                  <a:schemeClr val="tx1"/>
                </a:solidFill>
              </a:rPr>
              <a:t>ولم يظهر </a:t>
            </a:r>
            <a:r>
              <a:rPr lang="ar-IQ" sz="2000" dirty="0">
                <a:solidFill>
                  <a:schemeClr val="tx1"/>
                </a:solidFill>
              </a:rPr>
              <a:t>السفر </a:t>
            </a:r>
            <a:r>
              <a:rPr lang="ar-IQ" sz="2000" dirty="0" smtClean="0">
                <a:solidFill>
                  <a:schemeClr val="tx1"/>
                </a:solidFill>
              </a:rPr>
              <a:t>كمفهوم  للترويج الا </a:t>
            </a:r>
            <a:r>
              <a:rPr lang="ar-IQ" sz="2000" dirty="0">
                <a:solidFill>
                  <a:schemeClr val="tx1"/>
                </a:solidFill>
              </a:rPr>
              <a:t>بعد الثورة الصناعية والتي أدت إلى ازدحام </a:t>
            </a:r>
            <a:r>
              <a:rPr lang="ar-IQ" sz="2000" dirty="0" smtClean="0">
                <a:solidFill>
                  <a:schemeClr val="tx1"/>
                </a:solidFill>
              </a:rPr>
              <a:t>المدن </a:t>
            </a:r>
            <a:r>
              <a:rPr lang="ar-IQ" sz="2000" dirty="0">
                <a:solidFill>
                  <a:schemeClr val="tx1"/>
                </a:solidFill>
              </a:rPr>
              <a:t>وخلق بيئة غير </a:t>
            </a:r>
            <a:r>
              <a:rPr lang="ar-IQ" sz="2000" dirty="0" smtClean="0">
                <a:solidFill>
                  <a:schemeClr val="tx1"/>
                </a:solidFill>
              </a:rPr>
              <a:t>صحية نتيجة لذلك ازدحام المدن وخلقبيئة غر صحية نتيجة ذلك الازدحام وما </a:t>
            </a:r>
            <a:r>
              <a:rPr lang="ar-IQ" sz="2000" dirty="0">
                <a:solidFill>
                  <a:schemeClr val="tx1"/>
                </a:solidFill>
              </a:rPr>
              <a:t>تخلفه المصانع من منتجات عرضية أدت إلى تلوث البينة </a:t>
            </a:r>
            <a:r>
              <a:rPr lang="ar-IQ" sz="2000" dirty="0" smtClean="0">
                <a:solidFill>
                  <a:schemeClr val="tx1"/>
                </a:solidFill>
              </a:rPr>
              <a:t>هذا دفع </a:t>
            </a:r>
            <a:r>
              <a:rPr lang="ar-IQ" sz="2000" dirty="0">
                <a:solidFill>
                  <a:schemeClr val="tx1"/>
                </a:solidFill>
              </a:rPr>
              <a:t>الإنسان إلى البحث عن مناطق أكثر صحة أو </a:t>
            </a:r>
            <a:r>
              <a:rPr lang="ar-IQ" sz="2000" dirty="0" smtClean="0">
                <a:solidFill>
                  <a:schemeClr val="tx1"/>
                </a:solidFill>
              </a:rPr>
              <a:t>بيئة بعيدة عن المناطق الصناعية </a:t>
            </a:r>
            <a:r>
              <a:rPr lang="ar-IQ" sz="2000" dirty="0">
                <a:solidFill>
                  <a:schemeClr val="tx1"/>
                </a:solidFill>
              </a:rPr>
              <a:t>وحيث توفر للانسان الهواء والماء النقي فكانت الرحلات بحثا عن ( </a:t>
            </a:r>
            <a:r>
              <a:rPr lang="en-US" sz="2000" dirty="0" smtClean="0">
                <a:solidFill>
                  <a:schemeClr val="tx1"/>
                </a:solidFill>
              </a:rPr>
              <a:t>3S</a:t>
            </a:r>
            <a:r>
              <a:rPr lang="ar-IQ" sz="2000" dirty="0" smtClean="0">
                <a:solidFill>
                  <a:schemeClr val="tx1"/>
                </a:solidFill>
              </a:rPr>
              <a:t> </a:t>
            </a:r>
            <a:r>
              <a:rPr lang="ar-IQ" sz="2000" dirty="0">
                <a:solidFill>
                  <a:schemeClr val="tx1"/>
                </a:solidFill>
              </a:rPr>
              <a:t>) وهي </a:t>
            </a:r>
            <a:r>
              <a:rPr lang="en-US" sz="2000" dirty="0">
                <a:solidFill>
                  <a:schemeClr val="tx1"/>
                </a:solidFill>
              </a:rPr>
              <a:t>Sun Sa Sand  </a:t>
            </a:r>
            <a:r>
              <a:rPr lang="ar-IQ" sz="2000" dirty="0">
                <a:solidFill>
                  <a:schemeClr val="tx1"/>
                </a:solidFill>
              </a:rPr>
              <a:t> </a:t>
            </a:r>
            <a:r>
              <a:rPr lang="ar-IQ" sz="2000" dirty="0" smtClean="0">
                <a:solidFill>
                  <a:schemeClr val="tx1"/>
                </a:solidFill>
              </a:rPr>
              <a:t>تبعه </a:t>
            </a:r>
            <a:r>
              <a:rPr lang="ar-IQ" sz="2000" dirty="0">
                <a:solidFill>
                  <a:schemeClr val="tx1"/>
                </a:solidFill>
              </a:rPr>
              <a:t>بعد ذلك الرحلات نحو المناطق </a:t>
            </a:r>
            <a:r>
              <a:rPr lang="ar-IQ" sz="2000" dirty="0" smtClean="0">
                <a:solidFill>
                  <a:schemeClr val="tx1"/>
                </a:solidFill>
              </a:rPr>
              <a:t>البيئية بما تصطلح عليه</a:t>
            </a:r>
            <a:r>
              <a:rPr lang="en-US" sz="2000" dirty="0" smtClean="0">
                <a:solidFill>
                  <a:schemeClr val="tx1"/>
                </a:solidFill>
              </a:rPr>
              <a:t>Eco-Tourism </a:t>
            </a:r>
            <a:r>
              <a:rPr lang="ar-IQ" sz="2000" dirty="0" smtClean="0">
                <a:solidFill>
                  <a:schemeClr val="tx1"/>
                </a:solidFill>
              </a:rPr>
              <a:t> أو </a:t>
            </a:r>
            <a:r>
              <a:rPr lang="ar-IQ" sz="2000" dirty="0">
                <a:solidFill>
                  <a:schemeClr val="tx1"/>
                </a:solidFill>
              </a:rPr>
              <a:t>السياحة البيئية المتمثلة بالمحميات الطبيعية والسياحة الريفية </a:t>
            </a:r>
            <a:r>
              <a:rPr lang="en-US" sz="2000" dirty="0" smtClean="0">
                <a:solidFill>
                  <a:schemeClr val="tx1"/>
                </a:solidFill>
              </a:rPr>
              <a:t>Rural </a:t>
            </a:r>
            <a:r>
              <a:rPr lang="en-US" sz="2000" dirty="0">
                <a:solidFill>
                  <a:schemeClr val="tx1"/>
                </a:solidFill>
              </a:rPr>
              <a:t>Tourism </a:t>
            </a:r>
            <a:r>
              <a:rPr lang="ar-IQ" sz="2000" dirty="0" smtClean="0">
                <a:solidFill>
                  <a:schemeClr val="tx1"/>
                </a:solidFill>
              </a:rPr>
              <a:t> والسياحة </a:t>
            </a:r>
            <a:r>
              <a:rPr lang="ar-IQ" sz="2000" dirty="0">
                <a:solidFill>
                  <a:schemeClr val="tx1"/>
                </a:solidFill>
              </a:rPr>
              <a:t>- الزراعية </a:t>
            </a:r>
            <a:r>
              <a:rPr lang="en-US" sz="2000" dirty="0">
                <a:solidFill>
                  <a:schemeClr val="tx1"/>
                </a:solidFill>
              </a:rPr>
              <a:t>Agro - Tourism </a:t>
            </a:r>
            <a:r>
              <a:rPr lang="ar-IQ" sz="2000" dirty="0" smtClean="0">
                <a:solidFill>
                  <a:schemeClr val="tx1"/>
                </a:solidFill>
              </a:rPr>
              <a:t> والسياحة </a:t>
            </a:r>
            <a:r>
              <a:rPr lang="ar-IQ" sz="2000" dirty="0">
                <a:solidFill>
                  <a:schemeClr val="tx1"/>
                </a:solidFill>
              </a:rPr>
              <a:t>المجتمعية </a:t>
            </a:r>
            <a:r>
              <a:rPr lang="en-US" sz="2000" dirty="0" smtClean="0">
                <a:solidFill>
                  <a:schemeClr val="tx1"/>
                </a:solidFill>
              </a:rPr>
              <a:t>Community Tourism </a:t>
            </a:r>
            <a:r>
              <a:rPr lang="ar-IQ" sz="2000" dirty="0" smtClean="0">
                <a:solidFill>
                  <a:schemeClr val="tx1"/>
                </a:solidFill>
              </a:rPr>
              <a:t> وأكثرها </a:t>
            </a:r>
            <a:r>
              <a:rPr lang="ar-IQ" sz="2000" dirty="0">
                <a:solidFill>
                  <a:schemeClr val="tx1"/>
                </a:solidFill>
              </a:rPr>
              <a:t>حداثة </a:t>
            </a:r>
            <a:r>
              <a:rPr lang="ar-IQ" sz="2000" dirty="0" smtClean="0">
                <a:solidFill>
                  <a:schemeClr val="tx1"/>
                </a:solidFill>
              </a:rPr>
              <a:t>السياحة </a:t>
            </a:r>
            <a:r>
              <a:rPr lang="ar-IQ" sz="2000" dirty="0">
                <a:solidFill>
                  <a:schemeClr val="tx1"/>
                </a:solidFill>
              </a:rPr>
              <a:t>الفضائية وسياحة </a:t>
            </a:r>
            <a:r>
              <a:rPr lang="ar-IQ" sz="2000" dirty="0" smtClean="0">
                <a:solidFill>
                  <a:schemeClr val="tx1"/>
                </a:solidFill>
              </a:rPr>
              <a:t>الغوص وسياحة المعوفه </a:t>
            </a:r>
            <a:r>
              <a:rPr lang="ar-IQ" sz="2000" dirty="0">
                <a:solidFill>
                  <a:schemeClr val="tx1"/>
                </a:solidFill>
              </a:rPr>
              <a:t>ومراقبة هجرة الطيور </a:t>
            </a:r>
            <a:r>
              <a:rPr lang="ar-IQ" sz="2000" dirty="0" smtClean="0">
                <a:solidFill>
                  <a:schemeClr val="tx1"/>
                </a:solidFill>
              </a:rPr>
              <a:t>إضافة </a:t>
            </a:r>
            <a:r>
              <a:rPr lang="ar-IQ" sz="2000" dirty="0">
                <a:solidFill>
                  <a:schemeClr val="tx1"/>
                </a:solidFill>
              </a:rPr>
              <a:t>إلى سياحة المؤتمرات والمناسبات </a:t>
            </a:r>
            <a:r>
              <a:rPr lang="ar-IQ" sz="2000" dirty="0" smtClean="0">
                <a:solidFill>
                  <a:schemeClr val="tx1"/>
                </a:solidFill>
              </a:rPr>
              <a:t>الوطنية</a:t>
            </a:r>
            <a:endParaRPr lang="ar-IQ" sz="2000" dirty="0">
              <a:solidFill>
                <a:schemeClr val="tx1"/>
              </a:solidFill>
            </a:endParaRPr>
          </a:p>
        </p:txBody>
      </p:sp>
    </p:spTree>
    <p:extLst>
      <p:ext uri="{BB962C8B-B14F-4D97-AF65-F5344CB8AC3E}">
        <p14:creationId xmlns:p14="http://schemas.microsoft.com/office/powerpoint/2010/main" val="2964414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1528"/>
          </a:xfrm>
        </p:spPr>
        <p:txBody>
          <a:bodyPr>
            <a:normAutofit/>
          </a:bodyPr>
          <a:lstStyle/>
          <a:p>
            <a:pPr algn="r"/>
            <a:r>
              <a:rPr lang="ar-IQ" b="1" dirty="0">
                <a:solidFill>
                  <a:srgbClr val="FF0000"/>
                </a:solidFill>
                <a:latin typeface="Aldhabi" panose="01000000000000000000" pitchFamily="2" charset="-78"/>
                <a:ea typeface="+mn-ea"/>
                <a:cs typeface="Aldhabi" panose="01000000000000000000" pitchFamily="2" charset="-78"/>
              </a:rPr>
              <a:t>تسهيلات الدخول</a:t>
            </a:r>
            <a:endParaRPr lang="ar-IQ" sz="6000" b="1"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677333" y="1583140"/>
            <a:ext cx="10609366" cy="5390865"/>
          </a:xfrm>
        </p:spPr>
        <p:txBody>
          <a:bodyPr>
            <a:normAutofit lnSpcReduction="10000"/>
          </a:bodyPr>
          <a:lstStyle/>
          <a:p>
            <a:pPr marL="0" indent="0" algn="just">
              <a:lnSpc>
                <a:spcPct val="150000"/>
              </a:lnSpc>
              <a:buNone/>
            </a:pPr>
            <a:r>
              <a:rPr lang="ar-IQ" dirty="0" smtClean="0">
                <a:solidFill>
                  <a:schemeClr val="tx1"/>
                </a:solidFill>
              </a:rPr>
              <a:t>رغم </a:t>
            </a:r>
            <a:r>
              <a:rPr lang="ar-IQ" dirty="0">
                <a:solidFill>
                  <a:schemeClr val="tx1"/>
                </a:solidFill>
              </a:rPr>
              <a:t>أن هواجس الحفاظ على الأمن الداخلي لا زالت تلعب دورا كبيرا من الحد من السفر إلى كثير من دول العالم ، إلا أن تسهيلات الدخول </a:t>
            </a:r>
            <a:r>
              <a:rPr lang="ar-IQ" dirty="0" smtClean="0">
                <a:solidFill>
                  <a:schemeClr val="tx1"/>
                </a:solidFill>
              </a:rPr>
              <a:t>مكنت </a:t>
            </a:r>
            <a:r>
              <a:rPr lang="ar-IQ" dirty="0">
                <a:solidFill>
                  <a:schemeClr val="tx1"/>
                </a:solidFill>
              </a:rPr>
              <a:t>الفرد من أن يزور عدد من دول العالم في الوقت الحاضر أكثر مما مضى بعد أحداث الحادي عشر من أيلول عام </a:t>
            </a:r>
            <a:r>
              <a:rPr lang="ar-IQ" dirty="0" smtClean="0">
                <a:solidFill>
                  <a:schemeClr val="tx1"/>
                </a:solidFill>
              </a:rPr>
              <a:t>2001 </a:t>
            </a:r>
            <a:r>
              <a:rPr lang="ar-IQ" dirty="0">
                <a:solidFill>
                  <a:schemeClr val="tx1"/>
                </a:solidFill>
              </a:rPr>
              <a:t>في الولايات المتحدة </a:t>
            </a:r>
            <a:r>
              <a:rPr lang="ar-IQ" dirty="0" smtClean="0">
                <a:solidFill>
                  <a:schemeClr val="tx1"/>
                </a:solidFill>
              </a:rPr>
              <a:t>وضعت تقييدات </a:t>
            </a:r>
            <a:r>
              <a:rPr lang="ar-IQ" dirty="0">
                <a:solidFill>
                  <a:schemeClr val="tx1"/>
                </a:solidFill>
              </a:rPr>
              <a:t>وحواجز على السفر في كثير من دول العالم الغربي حيث الأحداث ألقت </a:t>
            </a:r>
            <a:r>
              <a:rPr lang="ar-IQ" dirty="0" smtClean="0">
                <a:solidFill>
                  <a:schemeClr val="tx1"/>
                </a:solidFill>
              </a:rPr>
              <a:t>بضلالها </a:t>
            </a:r>
            <a:r>
              <a:rPr lang="ar-IQ" dirty="0">
                <a:solidFill>
                  <a:schemeClr val="tx1"/>
                </a:solidFill>
              </a:rPr>
              <a:t>على سكان الولايات المتحدة والدول الغربية من مخاوف السفر إلى </a:t>
            </a:r>
            <a:r>
              <a:rPr lang="ar-IQ" dirty="0" smtClean="0">
                <a:solidFill>
                  <a:schemeClr val="tx1"/>
                </a:solidFill>
              </a:rPr>
              <a:t>بقية </a:t>
            </a:r>
            <a:r>
              <a:rPr lang="ar-IQ" dirty="0">
                <a:solidFill>
                  <a:schemeClr val="tx1"/>
                </a:solidFill>
              </a:rPr>
              <a:t>دول العالم والعكس صحيح في الجانب الآخر نجد أن دول شرق آسيا والمحيط الهادي وخاصة الصين وروسيا كانت أكثر انفتاحا وقللت كثيرا من </a:t>
            </a:r>
            <a:r>
              <a:rPr lang="ar-IQ" dirty="0" smtClean="0">
                <a:solidFill>
                  <a:schemeClr val="tx1"/>
                </a:solidFill>
              </a:rPr>
              <a:t>قيود الدخول بعد </a:t>
            </a:r>
            <a:r>
              <a:rPr lang="ar-IQ" dirty="0">
                <a:solidFill>
                  <a:schemeClr val="tx1"/>
                </a:solidFill>
              </a:rPr>
              <a:t>ان </a:t>
            </a:r>
            <a:r>
              <a:rPr lang="ar-IQ" dirty="0" smtClean="0">
                <a:solidFill>
                  <a:schemeClr val="tx1"/>
                </a:solidFill>
              </a:rPr>
              <a:t>كانت خاصة الصين </a:t>
            </a:r>
            <a:r>
              <a:rPr lang="ar-IQ" dirty="0">
                <a:solidFill>
                  <a:schemeClr val="tx1"/>
                </a:solidFill>
              </a:rPr>
              <a:t>، </a:t>
            </a:r>
            <a:r>
              <a:rPr lang="ar-IQ" dirty="0" smtClean="0">
                <a:solidFill>
                  <a:schemeClr val="tx1"/>
                </a:solidFill>
              </a:rPr>
              <a:t>شبه مغلقة امام السفر الخارجي وهذا كان </a:t>
            </a:r>
            <a:r>
              <a:rPr lang="ar-IQ" dirty="0">
                <a:solidFill>
                  <a:schemeClr val="tx1"/>
                </a:solidFill>
              </a:rPr>
              <a:t>أحد العوامل الرئيسية </a:t>
            </a:r>
            <a:r>
              <a:rPr lang="ar-IQ" dirty="0" smtClean="0">
                <a:solidFill>
                  <a:schemeClr val="tx1"/>
                </a:solidFill>
              </a:rPr>
              <a:t>التى مكن الصين من احتلال مراتب </a:t>
            </a:r>
            <a:r>
              <a:rPr lang="ar-IQ" dirty="0">
                <a:solidFill>
                  <a:schemeClr val="tx1"/>
                </a:solidFill>
              </a:rPr>
              <a:t>، </a:t>
            </a:r>
            <a:r>
              <a:rPr lang="ar-IQ" dirty="0" smtClean="0">
                <a:solidFill>
                  <a:schemeClr val="tx1"/>
                </a:solidFill>
              </a:rPr>
              <a:t>متقدمة في  عدد السياح </a:t>
            </a:r>
            <a:r>
              <a:rPr lang="ar-IQ" dirty="0">
                <a:solidFill>
                  <a:schemeClr val="tx1"/>
                </a:solidFill>
              </a:rPr>
              <a:t>في العالم ، </a:t>
            </a:r>
            <a:r>
              <a:rPr lang="ar-IQ" dirty="0" smtClean="0">
                <a:solidFill>
                  <a:schemeClr val="tx1"/>
                </a:solidFill>
              </a:rPr>
              <a:t>ويتوقع لها  </a:t>
            </a:r>
            <a:r>
              <a:rPr lang="ar-IQ" dirty="0">
                <a:solidFill>
                  <a:schemeClr val="tx1"/>
                </a:solidFill>
              </a:rPr>
              <a:t>أن </a:t>
            </a:r>
            <a:r>
              <a:rPr lang="ar-IQ" dirty="0" smtClean="0">
                <a:solidFill>
                  <a:schemeClr val="tx1"/>
                </a:solidFill>
              </a:rPr>
              <a:t>تحتل المركز الأول كمنطقة القصد الاولى، في العالم </a:t>
            </a:r>
            <a:r>
              <a:rPr lang="ar-IQ" dirty="0">
                <a:solidFill>
                  <a:schemeClr val="tx1"/>
                </a:solidFill>
              </a:rPr>
              <a:t>بحلول عام </a:t>
            </a:r>
            <a:r>
              <a:rPr lang="ar-IQ" dirty="0" smtClean="0">
                <a:solidFill>
                  <a:schemeClr val="tx1"/>
                </a:solidFill>
              </a:rPr>
              <a:t>2010 </a:t>
            </a:r>
            <a:r>
              <a:rPr lang="ar-IQ" dirty="0">
                <a:solidFill>
                  <a:schemeClr val="tx1"/>
                </a:solidFill>
              </a:rPr>
              <a:t>تجربة الاتحاد </a:t>
            </a:r>
            <a:r>
              <a:rPr lang="ar-IQ" dirty="0" smtClean="0">
                <a:solidFill>
                  <a:schemeClr val="tx1"/>
                </a:solidFill>
              </a:rPr>
              <a:t>الاوربي والبالغ عدد (27) دولة والتى عملت على الغاء  تاشيره السفر (الفيزا) كانت من  اهم العوامل التى جعلت من اوربا  المركز السياحي الاول في العالم فأصبحت اما في دول العالم الاخرى وخاصة دول جنوب اسيا كالهند </a:t>
            </a:r>
            <a:r>
              <a:rPr lang="ar-IQ" dirty="0">
                <a:solidFill>
                  <a:schemeClr val="tx1"/>
                </a:solidFill>
              </a:rPr>
              <a:t>و </a:t>
            </a:r>
            <a:r>
              <a:rPr lang="ar-IQ" dirty="0" smtClean="0">
                <a:solidFill>
                  <a:schemeClr val="tx1"/>
                </a:solidFill>
              </a:rPr>
              <a:t>والباكستان </a:t>
            </a:r>
            <a:r>
              <a:rPr lang="ar-IQ" dirty="0">
                <a:solidFill>
                  <a:schemeClr val="tx1"/>
                </a:solidFill>
              </a:rPr>
              <a:t>وإيران ودول أفريقيا </a:t>
            </a:r>
            <a:r>
              <a:rPr lang="ar-IQ" dirty="0" smtClean="0">
                <a:solidFill>
                  <a:schemeClr val="tx1"/>
                </a:solidFill>
              </a:rPr>
              <a:t>والشرق الاوسط حيث لازالت  الهواجس الامنية  كبيرة في مثل المناطق هذه غير  المستقرة فاصبحت سمه الدخول( فيزا )قيودا في تطور </a:t>
            </a:r>
            <a:r>
              <a:rPr lang="ar-IQ" dirty="0">
                <a:solidFill>
                  <a:schemeClr val="tx1"/>
                </a:solidFill>
              </a:rPr>
              <a:t>السياحة فيها حيث نجد أن أفريقيا لا تزيد </a:t>
            </a:r>
            <a:r>
              <a:rPr lang="ar-IQ" dirty="0" smtClean="0">
                <a:solidFill>
                  <a:schemeClr val="tx1"/>
                </a:solidFill>
              </a:rPr>
              <a:t>حصتها </a:t>
            </a:r>
            <a:r>
              <a:rPr lang="ar-IQ" dirty="0">
                <a:solidFill>
                  <a:schemeClr val="tx1"/>
                </a:solidFill>
              </a:rPr>
              <a:t>من السياحة </a:t>
            </a:r>
            <a:r>
              <a:rPr lang="ar-IQ" dirty="0" smtClean="0">
                <a:solidFill>
                  <a:schemeClr val="tx1"/>
                </a:solidFill>
              </a:rPr>
              <a:t>العالمية عن  5% </a:t>
            </a:r>
            <a:r>
              <a:rPr lang="ar-IQ" dirty="0">
                <a:solidFill>
                  <a:schemeClr val="tx1"/>
                </a:solidFill>
              </a:rPr>
              <a:t>وكذلك يقال عن </a:t>
            </a:r>
            <a:r>
              <a:rPr lang="ar-IQ" dirty="0" smtClean="0">
                <a:solidFill>
                  <a:schemeClr val="tx1"/>
                </a:solidFill>
              </a:rPr>
              <a:t>حصه </a:t>
            </a:r>
            <a:r>
              <a:rPr lang="ar-IQ" dirty="0">
                <a:solidFill>
                  <a:schemeClr val="tx1"/>
                </a:solidFill>
              </a:rPr>
              <a:t>الشرق الأوسط أما </a:t>
            </a:r>
            <a:r>
              <a:rPr lang="ar-IQ" dirty="0" smtClean="0">
                <a:solidFill>
                  <a:schemeClr val="tx1"/>
                </a:solidFill>
              </a:rPr>
              <a:t>حصه </a:t>
            </a:r>
            <a:r>
              <a:rPr lang="ar-IQ" dirty="0">
                <a:solidFill>
                  <a:schemeClr val="tx1"/>
                </a:solidFill>
              </a:rPr>
              <a:t>دول جنوب </a:t>
            </a:r>
            <a:r>
              <a:rPr lang="ar-IQ" dirty="0" smtClean="0">
                <a:solidFill>
                  <a:schemeClr val="tx1"/>
                </a:solidFill>
              </a:rPr>
              <a:t>اسيا </a:t>
            </a:r>
            <a:r>
              <a:rPr lang="ar-IQ" dirty="0">
                <a:solidFill>
                  <a:schemeClr val="tx1"/>
                </a:solidFill>
              </a:rPr>
              <a:t>فهي بحدود </a:t>
            </a:r>
            <a:r>
              <a:rPr lang="ar-IQ" dirty="0" smtClean="0">
                <a:solidFill>
                  <a:schemeClr val="tx1"/>
                </a:solidFill>
              </a:rPr>
              <a:t>1% </a:t>
            </a:r>
            <a:endParaRPr lang="ar-IQ" dirty="0">
              <a:solidFill>
                <a:schemeClr val="tx1"/>
              </a:solidFill>
            </a:endParaRPr>
          </a:p>
        </p:txBody>
      </p:sp>
    </p:spTree>
    <p:extLst>
      <p:ext uri="{BB962C8B-B14F-4D97-AF65-F5344CB8AC3E}">
        <p14:creationId xmlns:p14="http://schemas.microsoft.com/office/powerpoint/2010/main" val="22992944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11510</TotalTime>
  <Words>1344</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Agency FB</vt:lpstr>
      <vt:lpstr>Aldhabi</vt:lpstr>
      <vt:lpstr>Andalus</vt:lpstr>
      <vt:lpstr>Arial</vt:lpstr>
      <vt:lpstr>Tahoma</vt:lpstr>
      <vt:lpstr>Trebuchet MS</vt:lpstr>
      <vt:lpstr>Wingdings 3</vt:lpstr>
      <vt:lpstr>Facet</vt:lpstr>
      <vt:lpstr>العوامل المؤثرة في تطور السياحة الدولية   المرحلة الاولى – قسم السياحة  صباحي - مسائي</vt:lpstr>
      <vt:lpstr>العوامل المؤثرة في تطور السياحة الدولية</vt:lpstr>
      <vt:lpstr>الدخل المتاح    Disposable income</vt:lpstr>
      <vt:lpstr>وقت الفراغ  Leisure Time: </vt:lpstr>
      <vt:lpstr>تطور النقل</vt:lpstr>
      <vt:lpstr>تغير النظرة إلى السياحة</vt:lpstr>
      <vt:lpstr>التطور التكنولوجي</vt:lpstr>
      <vt:lpstr>تطور المنتجات السياحية</vt:lpstr>
      <vt:lpstr>تسهيلات الدخول</vt:lpstr>
      <vt:lpstr>تطور صناعة الإيواء Lodging Industry</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العوامل المؤثرة في تطور السياحة الدولية   المرحلة الثانية – قسم السياحة  صباحي</dc:title>
  <dc:creator>Maher</dc:creator>
  <cp:lastModifiedBy>Maher</cp:lastModifiedBy>
  <cp:revision>27</cp:revision>
  <dcterms:created xsi:type="dcterms:W3CDTF">2021-04-13T11:52:35Z</dcterms:created>
  <dcterms:modified xsi:type="dcterms:W3CDTF">2023-01-25T17:26:56Z</dcterms:modified>
</cp:coreProperties>
</file>