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DD5A72-5F1F-4D92-B58F-AB9DF8D67656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</dgm:pt>
    <dgm:pt modelId="{AF2FA529-3D1F-4428-AC6E-F20FA41B73C1}">
      <dgm:prSet phldrT="[Text]"/>
      <dgm:spPr/>
      <dgm:t>
        <a:bodyPr/>
        <a:lstStyle/>
        <a:p>
          <a:r>
            <a:rPr lang="ar-IQ" dirty="0" smtClean="0"/>
            <a:t>الدولة (أ) </a:t>
          </a:r>
        </a:p>
        <a:p>
          <a:r>
            <a:rPr lang="en-US" dirty="0" smtClean="0"/>
            <a:t>Out bound Tourism</a:t>
          </a:r>
          <a:endParaRPr lang="ar-IQ" dirty="0" smtClean="0"/>
        </a:p>
        <a:p>
          <a:endParaRPr lang="ar-IQ" dirty="0" smtClean="0"/>
        </a:p>
        <a:p>
          <a:endParaRPr lang="en-US" dirty="0" smtClean="0"/>
        </a:p>
        <a:p>
          <a:endParaRPr lang="ar-IQ" dirty="0" smtClean="0"/>
        </a:p>
        <a:p>
          <a:r>
            <a:rPr lang="en-US" dirty="0" smtClean="0"/>
            <a:t>In Bound Tourism</a:t>
          </a:r>
        </a:p>
        <a:p>
          <a:endParaRPr lang="en-US" dirty="0"/>
        </a:p>
      </dgm:t>
    </dgm:pt>
    <dgm:pt modelId="{58E8DB9D-0E9F-47C4-8CB6-3E4BB46F34CD}" type="parTrans" cxnId="{75EFE97D-8864-42F9-B288-7C9E6BB8EF37}">
      <dgm:prSet/>
      <dgm:spPr/>
      <dgm:t>
        <a:bodyPr/>
        <a:lstStyle/>
        <a:p>
          <a:endParaRPr lang="en-US"/>
        </a:p>
      </dgm:t>
    </dgm:pt>
    <dgm:pt modelId="{714CB5B0-3FDC-49D1-A30B-3EDBC0A8FD8F}" type="sibTrans" cxnId="{75EFE97D-8864-42F9-B288-7C9E6BB8EF37}">
      <dgm:prSet/>
      <dgm:spPr/>
      <dgm:t>
        <a:bodyPr/>
        <a:lstStyle/>
        <a:p>
          <a:endParaRPr lang="en-US"/>
        </a:p>
      </dgm:t>
    </dgm:pt>
    <dgm:pt modelId="{BD9B5A98-2143-4A67-B3DD-F4EC60DFB1EF}">
      <dgm:prSet phldrT="[Text]"/>
      <dgm:spPr/>
      <dgm:t>
        <a:bodyPr/>
        <a:lstStyle/>
        <a:p>
          <a:r>
            <a:rPr lang="ar-IQ" dirty="0" smtClean="0"/>
            <a:t>الدولة (ب) </a:t>
          </a:r>
        </a:p>
        <a:p>
          <a:r>
            <a:rPr lang="en-US" dirty="0" smtClean="0"/>
            <a:t>Inbound Tourism</a:t>
          </a:r>
        </a:p>
        <a:p>
          <a:endParaRPr lang="en-US" dirty="0" smtClean="0"/>
        </a:p>
        <a:p>
          <a:endParaRPr lang="en-US" dirty="0" smtClean="0"/>
        </a:p>
        <a:p>
          <a:r>
            <a:rPr lang="en-US" dirty="0" smtClean="0"/>
            <a:t>Out Bound Tourism</a:t>
          </a:r>
          <a:endParaRPr lang="en-US" dirty="0"/>
        </a:p>
      </dgm:t>
    </dgm:pt>
    <dgm:pt modelId="{7D497A6B-D653-4D39-A81A-1AE0FCE024C4}" type="parTrans" cxnId="{22BDD1DF-6A37-43BD-B2FE-4696FD10676C}">
      <dgm:prSet/>
      <dgm:spPr/>
      <dgm:t>
        <a:bodyPr/>
        <a:lstStyle/>
        <a:p>
          <a:endParaRPr lang="en-US"/>
        </a:p>
      </dgm:t>
    </dgm:pt>
    <dgm:pt modelId="{10241903-D5EA-4A6F-A559-3F9D153C503C}" type="sibTrans" cxnId="{22BDD1DF-6A37-43BD-B2FE-4696FD10676C}">
      <dgm:prSet/>
      <dgm:spPr/>
      <dgm:t>
        <a:bodyPr/>
        <a:lstStyle/>
        <a:p>
          <a:endParaRPr lang="en-US"/>
        </a:p>
      </dgm:t>
    </dgm:pt>
    <dgm:pt modelId="{75FD1AA3-12EC-4BAF-9710-1394AF717692}" type="pres">
      <dgm:prSet presAssocID="{80DD5A72-5F1F-4D92-B58F-AB9DF8D67656}" presName="Name0" presStyleCnt="0">
        <dgm:presLayoutVars>
          <dgm:chMax val="7"/>
          <dgm:dir/>
          <dgm:resizeHandles val="exact"/>
        </dgm:presLayoutVars>
      </dgm:prSet>
      <dgm:spPr/>
    </dgm:pt>
    <dgm:pt modelId="{B5358975-BD0A-49F6-977C-570B5FD8D303}" type="pres">
      <dgm:prSet presAssocID="{80DD5A72-5F1F-4D92-B58F-AB9DF8D67656}" presName="ellipse1" presStyleLbl="vennNode1" presStyleIdx="0" presStyleCnt="2" custLinFactNeighborX="-59196" custLinFactNeighborY="18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2D00AD-2094-4053-B5E6-3A4C68870462}" type="pres">
      <dgm:prSet presAssocID="{80DD5A72-5F1F-4D92-B58F-AB9DF8D67656}" presName="ellipse2" presStyleLbl="vennNode1" presStyleIdx="1" presStyleCnt="2" custLinFactNeighborX="78513" custLinFactNeighborY="-47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22FB47-5DEA-405B-A2DF-D35524727CBD}" type="presOf" srcId="{80DD5A72-5F1F-4D92-B58F-AB9DF8D67656}" destId="{75FD1AA3-12EC-4BAF-9710-1394AF717692}" srcOrd="0" destOrd="0" presId="urn:microsoft.com/office/officeart/2005/8/layout/rings+Icon"/>
    <dgm:cxn modelId="{75EFE97D-8864-42F9-B288-7C9E6BB8EF37}" srcId="{80DD5A72-5F1F-4D92-B58F-AB9DF8D67656}" destId="{AF2FA529-3D1F-4428-AC6E-F20FA41B73C1}" srcOrd="0" destOrd="0" parTransId="{58E8DB9D-0E9F-47C4-8CB6-3E4BB46F34CD}" sibTransId="{714CB5B0-3FDC-49D1-A30B-3EDBC0A8FD8F}"/>
    <dgm:cxn modelId="{22BDD1DF-6A37-43BD-B2FE-4696FD10676C}" srcId="{80DD5A72-5F1F-4D92-B58F-AB9DF8D67656}" destId="{BD9B5A98-2143-4A67-B3DD-F4EC60DFB1EF}" srcOrd="1" destOrd="0" parTransId="{7D497A6B-D653-4D39-A81A-1AE0FCE024C4}" sibTransId="{10241903-D5EA-4A6F-A559-3F9D153C503C}"/>
    <dgm:cxn modelId="{3277222F-1CBC-4631-92E5-7879A4C7E468}" type="presOf" srcId="{BD9B5A98-2143-4A67-B3DD-F4EC60DFB1EF}" destId="{452D00AD-2094-4053-B5E6-3A4C68870462}" srcOrd="0" destOrd="0" presId="urn:microsoft.com/office/officeart/2005/8/layout/rings+Icon"/>
    <dgm:cxn modelId="{0713F94D-404E-45BF-9B00-DF15FEDA0AE8}" type="presOf" srcId="{AF2FA529-3D1F-4428-AC6E-F20FA41B73C1}" destId="{B5358975-BD0A-49F6-977C-570B5FD8D303}" srcOrd="0" destOrd="0" presId="urn:microsoft.com/office/officeart/2005/8/layout/rings+Icon"/>
    <dgm:cxn modelId="{ED8EED9B-5A71-4BDB-92C2-7689C7A8789D}" type="presParOf" srcId="{75FD1AA3-12EC-4BAF-9710-1394AF717692}" destId="{B5358975-BD0A-49F6-977C-570B5FD8D303}" srcOrd="0" destOrd="0" presId="urn:microsoft.com/office/officeart/2005/8/layout/rings+Icon"/>
    <dgm:cxn modelId="{5E24CA51-5E5C-434F-AD48-325858AE55ED}" type="presParOf" srcId="{75FD1AA3-12EC-4BAF-9710-1394AF717692}" destId="{452D00AD-2094-4053-B5E6-3A4C68870462}" srcOrd="1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58975-BD0A-49F6-977C-570B5FD8D303}">
      <dsp:nvSpPr>
        <dsp:cNvPr id="0" name=""/>
        <dsp:cNvSpPr/>
      </dsp:nvSpPr>
      <dsp:spPr>
        <a:xfrm>
          <a:off x="1430177" y="409426"/>
          <a:ext cx="2190230" cy="21903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100" kern="1200" dirty="0" smtClean="0"/>
            <a:t>الدولة (أ)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Out bound Tourism</a:t>
          </a:r>
          <a:endParaRPr lang="ar-IQ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 Bound Tourism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1750929" y="730200"/>
        <a:ext cx="1548726" cy="1548836"/>
      </dsp:txXfrm>
    </dsp:sp>
    <dsp:sp modelId="{452D00AD-2094-4053-B5E6-3A4C68870462}">
      <dsp:nvSpPr>
        <dsp:cNvPr id="0" name=""/>
        <dsp:cNvSpPr/>
      </dsp:nvSpPr>
      <dsp:spPr>
        <a:xfrm>
          <a:off x="5573617" y="423630"/>
          <a:ext cx="2190230" cy="219038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100" kern="1200" dirty="0" smtClean="0"/>
            <a:t>الدولة (ب)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Inbound Tourism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Out Bound Tourism</a:t>
          </a:r>
          <a:endParaRPr lang="en-US" sz="1100" kern="1200" dirty="0"/>
        </a:p>
      </dsp:txBody>
      <dsp:txXfrm>
        <a:off x="5894369" y="744404"/>
        <a:ext cx="1548726" cy="1548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563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1520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51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707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796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178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2282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665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719840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02267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870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0EE31F9-42F1-499F-901D-435B6DE616CD}" type="datetimeFigureOut">
              <a:rPr lang="ar-IQ" smtClean="0"/>
              <a:t>04/07/1444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528992FC-0608-4CC4-B8EF-98F2904E7B25}" type="slidenum">
              <a:rPr lang="ar-IQ" smtClean="0"/>
              <a:t>‹#›</a:t>
            </a:fld>
            <a:endParaRPr lang="ar-IQ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93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3565" y="1023868"/>
            <a:ext cx="4531056" cy="2988574"/>
          </a:xfrm>
        </p:spPr>
        <p:txBody>
          <a:bodyPr>
            <a:normAutofit/>
          </a:bodyPr>
          <a:lstStyle/>
          <a:p>
            <a:pPr algn="ctr"/>
            <a:r>
              <a:rPr lang="ar-IQ" dirty="0" smtClean="0">
                <a:solidFill>
                  <a:srgbClr val="FFFF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السياحة الدولية والعالمية</a:t>
            </a:r>
            <a:br>
              <a:rPr lang="ar-IQ" dirty="0" smtClean="0">
                <a:solidFill>
                  <a:srgbClr val="FFFF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ar-IQ" dirty="0" smtClean="0">
                <a:solidFill>
                  <a:srgbClr val="FFFF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المرحلة الاولى – قسم السياحة</a:t>
            </a:r>
            <a:br>
              <a:rPr lang="ar-IQ" dirty="0" smtClean="0">
                <a:solidFill>
                  <a:srgbClr val="FFFF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ar-IQ" dirty="0" smtClean="0">
                <a:solidFill>
                  <a:srgbClr val="FFFF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/>
            </a:r>
            <a:br>
              <a:rPr lang="ar-IQ" dirty="0" smtClean="0">
                <a:solidFill>
                  <a:srgbClr val="FFFF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ar-IQ" dirty="0">
                <a:solidFill>
                  <a:srgbClr val="FFFF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المحاضرة السادسة عشر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790364"/>
            <a:ext cx="3793678" cy="1192773"/>
          </a:xfrm>
        </p:spPr>
        <p:txBody>
          <a:bodyPr>
            <a:noAutofit/>
          </a:bodyPr>
          <a:lstStyle/>
          <a:p>
            <a:pPr lvl="0" algn="r" rtl="0">
              <a:lnSpc>
                <a:spcPct val="100000"/>
              </a:lnSpc>
              <a:spcBef>
                <a:spcPts val="800"/>
              </a:spcBef>
            </a:pPr>
            <a:r>
              <a:rPr lang="ar-IQ" sz="2800" b="1" cap="all" spc="400" dirty="0">
                <a:solidFill>
                  <a:srgbClr val="FFFF00"/>
                </a:solidFill>
                <a:latin typeface="Aldhabi" pitchFamily="2" charset="-78"/>
                <a:ea typeface="+mj-ea"/>
                <a:cs typeface="Aldhabi" pitchFamily="2" charset="-78"/>
              </a:rPr>
              <a:t>م.د . عادل عبد الرحمن مزعل</a:t>
            </a:r>
            <a:endParaRPr lang="ar-IQ" sz="2800" b="1" cap="all" spc="400" dirty="0">
              <a:solidFill>
                <a:srgbClr val="FFFF00"/>
              </a:solidFill>
              <a:latin typeface="Aldhabi" pitchFamily="2" charset="-78"/>
              <a:ea typeface="+mj-ea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261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083034"/>
          </a:xfrm>
        </p:spPr>
        <p:txBody>
          <a:bodyPr/>
          <a:lstStyle/>
          <a:p>
            <a:pPr algn="r"/>
            <a:r>
              <a:rPr lang="ar-IQ" sz="3900" dirty="0">
                <a:solidFill>
                  <a:schemeClr val="tx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السياحة الدولية والعالمية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60" y="2438400"/>
            <a:ext cx="8114911" cy="3651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dirty="0">
                <a:solidFill>
                  <a:schemeClr val="tx1"/>
                </a:solidFill>
              </a:rPr>
              <a:t>توصف السياحة بانها الأوسع </a:t>
            </a:r>
            <a:r>
              <a:rPr lang="en-US" dirty="0" err="1">
                <a:solidFill>
                  <a:schemeClr val="tx1"/>
                </a:solidFill>
              </a:rPr>
              <a:t>rgest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ar-IQ" dirty="0" smtClean="0">
                <a:solidFill>
                  <a:schemeClr val="tx1"/>
                </a:solidFill>
              </a:rPr>
              <a:t> والأسرع  نموا بالمقارنة مع  الصناعات الاخرى  فضلا على كونه المصدر الرئيسي والاساسي للعملات الصعبة للكثير من الدول العالمية . ففي احدث الإحصائيات الصادرة عن </a:t>
            </a:r>
            <a:r>
              <a:rPr lang="ar-IQ" dirty="0">
                <a:solidFill>
                  <a:schemeClr val="tx1"/>
                </a:solidFill>
              </a:rPr>
              <a:t>منظمة السياحة العالمية ، ل</a:t>
            </a:r>
            <a:r>
              <a:rPr lang="ar-IQ" dirty="0" smtClean="0">
                <a:solidFill>
                  <a:schemeClr val="tx1"/>
                </a:solidFill>
              </a:rPr>
              <a:t>عام </a:t>
            </a:r>
            <a:r>
              <a:rPr lang="ar-IQ" dirty="0">
                <a:solidFill>
                  <a:schemeClr val="tx1"/>
                </a:solidFill>
              </a:rPr>
              <a:t>2007 فقد بلغ بلغ عدد </a:t>
            </a:r>
            <a:r>
              <a:rPr lang="ar-IQ" dirty="0" smtClean="0">
                <a:solidFill>
                  <a:schemeClr val="tx1"/>
                </a:solidFill>
              </a:rPr>
              <a:t>السياح الدوليين </a:t>
            </a:r>
            <a:r>
              <a:rPr lang="ar-IQ" dirty="0">
                <a:solidFill>
                  <a:schemeClr val="tx1"/>
                </a:solidFill>
              </a:rPr>
              <a:t>حوالي (</a:t>
            </a:r>
            <a:r>
              <a:rPr lang="ar-IQ" dirty="0" smtClean="0">
                <a:solidFill>
                  <a:schemeClr val="tx1"/>
                </a:solidFill>
              </a:rPr>
              <a:t>900</a:t>
            </a:r>
            <a:r>
              <a:rPr lang="ar-IQ" dirty="0">
                <a:solidFill>
                  <a:schemeClr val="tx1"/>
                </a:solidFill>
              </a:rPr>
              <a:t>) مليون سائح ، </a:t>
            </a:r>
            <a:r>
              <a:rPr lang="ar-IQ" dirty="0" smtClean="0">
                <a:solidFill>
                  <a:schemeClr val="tx1"/>
                </a:solidFill>
              </a:rPr>
              <a:t>وبلغ </a:t>
            </a:r>
            <a:r>
              <a:rPr lang="ar-IQ" dirty="0">
                <a:solidFill>
                  <a:schemeClr val="tx1"/>
                </a:solidFill>
              </a:rPr>
              <a:t>حجم العوائد من السياحة العالمية من عام </a:t>
            </a:r>
            <a:r>
              <a:rPr lang="ar-IQ" dirty="0" smtClean="0">
                <a:solidFill>
                  <a:schemeClr val="tx1"/>
                </a:solidFill>
              </a:rPr>
              <a:t>2006 </a:t>
            </a:r>
            <a:r>
              <a:rPr lang="ar-IQ" dirty="0">
                <a:solidFill>
                  <a:schemeClr val="tx1"/>
                </a:solidFill>
              </a:rPr>
              <a:t>حوالي </a:t>
            </a:r>
            <a:r>
              <a:rPr lang="ar-IQ" dirty="0" smtClean="0">
                <a:solidFill>
                  <a:schemeClr val="tx1"/>
                </a:solidFill>
              </a:rPr>
              <a:t>(733) </a:t>
            </a:r>
            <a:r>
              <a:rPr lang="ar-IQ" dirty="0">
                <a:solidFill>
                  <a:schemeClr val="tx1"/>
                </a:solidFill>
              </a:rPr>
              <a:t>مليار دولار ، وقد </a:t>
            </a:r>
            <a:r>
              <a:rPr lang="ar-IQ" dirty="0" smtClean="0">
                <a:solidFill>
                  <a:schemeClr val="tx1"/>
                </a:solidFill>
              </a:rPr>
              <a:t>اشار </a:t>
            </a:r>
            <a:r>
              <a:rPr lang="en-US" dirty="0" smtClean="0">
                <a:solidFill>
                  <a:schemeClr val="tx1"/>
                </a:solidFill>
              </a:rPr>
              <a:t>John </a:t>
            </a:r>
            <a:r>
              <a:rPr lang="en-US" dirty="0">
                <a:solidFill>
                  <a:schemeClr val="tx1"/>
                </a:solidFill>
              </a:rPr>
              <a:t>R.  </a:t>
            </a:r>
            <a:r>
              <a:rPr lang="en-US" dirty="0" smtClean="0">
                <a:solidFill>
                  <a:schemeClr val="tx1"/>
                </a:solidFill>
              </a:rPr>
              <a:t>Walker </a:t>
            </a:r>
            <a:r>
              <a:rPr lang="ar-IQ" dirty="0">
                <a:solidFill>
                  <a:schemeClr val="tx1"/>
                </a:solidFill>
              </a:rPr>
              <a:t>في كتابه </a:t>
            </a:r>
            <a:r>
              <a:rPr lang="ar-IQ" dirty="0" smtClean="0">
                <a:solidFill>
                  <a:schemeClr val="tx1"/>
                </a:solidFill>
              </a:rPr>
              <a:t> مقدمة </a:t>
            </a:r>
            <a:r>
              <a:rPr lang="ar-IQ" dirty="0">
                <a:solidFill>
                  <a:schemeClr val="tx1"/>
                </a:solidFill>
              </a:rPr>
              <a:t>عن </a:t>
            </a:r>
            <a:r>
              <a:rPr lang="ar-IQ" dirty="0" smtClean="0">
                <a:solidFill>
                  <a:schemeClr val="tx1"/>
                </a:solidFill>
              </a:rPr>
              <a:t>الضيافة  </a:t>
            </a:r>
            <a:r>
              <a:rPr lang="ar-IQ" dirty="0">
                <a:solidFill>
                  <a:schemeClr val="tx1"/>
                </a:solidFill>
              </a:rPr>
              <a:t>إلى السياحة </a:t>
            </a:r>
            <a:r>
              <a:rPr lang="ar-IQ" dirty="0" smtClean="0">
                <a:solidFill>
                  <a:schemeClr val="tx1"/>
                </a:solidFill>
              </a:rPr>
              <a:t>تساهم بمقدار  10.2 % من الناتج القومي المحلي في العالم </a:t>
            </a:r>
            <a:r>
              <a:rPr lang="ar-IQ" dirty="0">
                <a:solidFill>
                  <a:schemeClr val="tx1"/>
                </a:solidFill>
              </a:rPr>
              <a:t>وتشغل (200) مليون عاملا أو </a:t>
            </a:r>
            <a:r>
              <a:rPr lang="ar-IQ" dirty="0" smtClean="0">
                <a:solidFill>
                  <a:schemeClr val="tx1"/>
                </a:solidFill>
              </a:rPr>
              <a:t>مايعادل 7.8</a:t>
            </a:r>
            <a:r>
              <a:rPr lang="ar-IQ" dirty="0">
                <a:solidFill>
                  <a:schemeClr val="tx1"/>
                </a:solidFill>
              </a:rPr>
              <a:t>٪ من مجموع </a:t>
            </a:r>
            <a:r>
              <a:rPr lang="ar-IQ" dirty="0" smtClean="0">
                <a:solidFill>
                  <a:schemeClr val="tx1"/>
                </a:solidFill>
              </a:rPr>
              <a:t>القوى العاملة في العالم وساعدت </a:t>
            </a:r>
            <a:r>
              <a:rPr lang="ar-IQ" dirty="0">
                <a:solidFill>
                  <a:schemeClr val="tx1"/>
                </a:solidFill>
              </a:rPr>
              <a:t>في خلق 55 مليون وظيفة خلال فترة </a:t>
            </a:r>
            <a:r>
              <a:rPr lang="ar-IQ" dirty="0" smtClean="0">
                <a:solidFill>
                  <a:schemeClr val="tx1"/>
                </a:solidFill>
              </a:rPr>
              <a:t>20005 </a:t>
            </a:r>
            <a:r>
              <a:rPr lang="ar-IQ" dirty="0">
                <a:solidFill>
                  <a:schemeClr val="tx1"/>
                </a:solidFill>
              </a:rPr>
              <a:t>وكل هذه القيم تعتمد </a:t>
            </a:r>
            <a:r>
              <a:rPr lang="ar-IQ" dirty="0" smtClean="0">
                <a:solidFill>
                  <a:schemeClr val="tx1"/>
                </a:solidFill>
              </a:rPr>
              <a:t>بدرجة رئيسية على </a:t>
            </a:r>
            <a:r>
              <a:rPr lang="ar-IQ" dirty="0">
                <a:solidFill>
                  <a:schemeClr val="tx1"/>
                </a:solidFill>
              </a:rPr>
              <a:t>السياحة الدولية  </a:t>
            </a:r>
            <a:r>
              <a:rPr lang="ar-IQ" dirty="0" smtClean="0">
                <a:solidFill>
                  <a:schemeClr val="tx1"/>
                </a:solidFill>
              </a:rPr>
              <a:t> لانها مصدر دخول او خروج العملات الصعبة الى البلد ومثل هذه الاهمية سوف نشير لها بالتفصيل .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258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>
                <a:solidFill>
                  <a:schemeClr val="tx1"/>
                </a:solidFill>
              </a:rPr>
              <a:t>المفهوم والاهمية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ar-IQ" sz="2400" dirty="0" smtClean="0">
                <a:solidFill>
                  <a:schemeClr val="tx1"/>
                </a:solidFill>
              </a:rPr>
              <a:t>سبقت الاشارة في </a:t>
            </a:r>
            <a:r>
              <a:rPr lang="ar-IQ" sz="2400" dirty="0">
                <a:solidFill>
                  <a:schemeClr val="tx1"/>
                </a:solidFill>
              </a:rPr>
              <a:t>هذه الدراسة المفاهيم وتعاریف متعددة </a:t>
            </a:r>
            <a:r>
              <a:rPr lang="ar-IQ" sz="2400" dirty="0" smtClean="0">
                <a:solidFill>
                  <a:schemeClr val="tx1"/>
                </a:solidFill>
              </a:rPr>
              <a:t>للسياحة والسائح والزائز</a:t>
            </a:r>
            <a:r>
              <a:rPr lang="ar-IQ" sz="2400" dirty="0">
                <a:solidFill>
                  <a:schemeClr val="tx1"/>
                </a:solidFill>
              </a:rPr>
              <a:t>.  وفي هذا </a:t>
            </a:r>
            <a:r>
              <a:rPr lang="ar-IQ" sz="2400" dirty="0" smtClean="0">
                <a:solidFill>
                  <a:schemeClr val="tx1"/>
                </a:solidFill>
              </a:rPr>
              <a:t>الفصل </a:t>
            </a:r>
            <a:r>
              <a:rPr lang="ar-IQ" sz="2400" dirty="0">
                <a:solidFill>
                  <a:schemeClr val="tx1"/>
                </a:solidFill>
              </a:rPr>
              <a:t>نذكر بأن السياحة الدولية </a:t>
            </a:r>
            <a:r>
              <a:rPr lang="ar-IQ" sz="2400" dirty="0" smtClean="0">
                <a:solidFill>
                  <a:schemeClr val="tx1"/>
                </a:solidFill>
              </a:rPr>
              <a:t>وحسب الامم المتحدة في </a:t>
            </a:r>
            <a:r>
              <a:rPr lang="ar-IQ" sz="2400" dirty="0">
                <a:solidFill>
                  <a:schemeClr val="tx1"/>
                </a:solidFill>
              </a:rPr>
              <a:t>تعريفها للسائح عام 1994 ، بأن السياحة </a:t>
            </a:r>
            <a:r>
              <a:rPr lang="ar-IQ" sz="2400" dirty="0" smtClean="0">
                <a:solidFill>
                  <a:schemeClr val="tx1"/>
                </a:solidFill>
              </a:rPr>
              <a:t>الدولية تحص  الصنفين التاليين </a:t>
            </a:r>
            <a:r>
              <a:rPr lang="ar-IQ" sz="2400" dirty="0">
                <a:solidFill>
                  <a:schemeClr val="tx1"/>
                </a:solidFill>
              </a:rPr>
              <a:t>من السياحة: </a:t>
            </a:r>
            <a:endParaRPr lang="ar-IQ" sz="2400" dirty="0" smtClean="0">
              <a:solidFill>
                <a:schemeClr val="tx1"/>
              </a:solidFill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ar-IQ" sz="2400" dirty="0" smtClean="0">
                <a:solidFill>
                  <a:schemeClr val="tx1"/>
                </a:solidFill>
              </a:rPr>
              <a:t>السياحة </a:t>
            </a:r>
            <a:r>
              <a:rPr lang="ar-IQ" sz="2400" dirty="0">
                <a:solidFill>
                  <a:schemeClr val="tx1"/>
                </a:solidFill>
              </a:rPr>
              <a:t>الوافدة الداخلية: </a:t>
            </a:r>
            <a:r>
              <a:rPr lang="ar-IQ" sz="2400" dirty="0" smtClean="0">
                <a:solidFill>
                  <a:schemeClr val="tx1"/>
                </a:solidFill>
              </a:rPr>
              <a:t>والتى  </a:t>
            </a:r>
            <a:r>
              <a:rPr lang="ar-IQ" sz="2400" dirty="0">
                <a:solidFill>
                  <a:schemeClr val="tx1"/>
                </a:solidFill>
              </a:rPr>
              <a:t>تعني الأجانب ، أو المسافرون إلى بلد ما </a:t>
            </a:r>
            <a:r>
              <a:rPr lang="ar-IQ" sz="2400" dirty="0" smtClean="0">
                <a:solidFill>
                  <a:schemeClr val="tx1"/>
                </a:solidFill>
              </a:rPr>
              <a:t>غير بلدهم </a:t>
            </a:r>
            <a:r>
              <a:rPr lang="ar-IQ" sz="2400" dirty="0">
                <a:solidFill>
                  <a:schemeClr val="tx1"/>
                </a:solidFill>
              </a:rPr>
              <a:t>أو  وطنهم والذي اعتادوا العيش فيه </a:t>
            </a:r>
            <a:r>
              <a:rPr lang="ar-IQ" sz="2400" dirty="0" smtClean="0">
                <a:solidFill>
                  <a:schemeClr val="tx1"/>
                </a:solidFill>
              </a:rPr>
              <a:t>وبما </a:t>
            </a:r>
            <a:r>
              <a:rPr lang="ar-IQ" sz="2400" dirty="0">
                <a:solidFill>
                  <a:schemeClr val="tx1"/>
                </a:solidFill>
              </a:rPr>
              <a:t>فيهم المغتربون 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00846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>
                <a:solidFill>
                  <a:schemeClr val="tx1"/>
                </a:solidFill>
              </a:rPr>
              <a:t>السياحة الخارجية </a:t>
            </a:r>
            <a:r>
              <a:rPr lang="en-US" dirty="0">
                <a:solidFill>
                  <a:schemeClr val="tx1"/>
                </a:solidFill>
              </a:rPr>
              <a:t>Outbound Tourism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ar-IQ" sz="2800" dirty="0" smtClean="0">
                <a:solidFill>
                  <a:schemeClr val="tx1"/>
                </a:solidFill>
              </a:rPr>
              <a:t>وتعني سفر مواطنوا بلد </a:t>
            </a:r>
            <a:r>
              <a:rPr lang="ar-IQ" sz="2800" dirty="0">
                <a:solidFill>
                  <a:schemeClr val="tx1"/>
                </a:solidFill>
              </a:rPr>
              <a:t>ما </a:t>
            </a:r>
            <a:r>
              <a:rPr lang="ar-IQ" sz="2800" dirty="0" smtClean="0">
                <a:solidFill>
                  <a:schemeClr val="tx1"/>
                </a:solidFill>
              </a:rPr>
              <a:t>خارج حدود </a:t>
            </a:r>
            <a:r>
              <a:rPr lang="ar-IQ" sz="2800" dirty="0">
                <a:solidFill>
                  <a:schemeClr val="tx1"/>
                </a:solidFill>
              </a:rPr>
              <a:t>بلدهم إلى </a:t>
            </a:r>
            <a:r>
              <a:rPr lang="ar-IQ" sz="2800" dirty="0" smtClean="0">
                <a:solidFill>
                  <a:schemeClr val="tx1"/>
                </a:solidFill>
              </a:rPr>
              <a:t>بلد </a:t>
            </a:r>
            <a:r>
              <a:rPr lang="ar-IQ" sz="2800" dirty="0">
                <a:solidFill>
                  <a:schemeClr val="tx1"/>
                </a:solidFill>
              </a:rPr>
              <a:t>أخر ، وفي ما عدا هذين الصنفين </a:t>
            </a:r>
            <a:r>
              <a:rPr lang="ar-IQ" sz="2800" dirty="0" smtClean="0">
                <a:solidFill>
                  <a:schemeClr val="tx1"/>
                </a:solidFill>
              </a:rPr>
              <a:t>يعد </a:t>
            </a:r>
            <a:r>
              <a:rPr lang="ar-IQ" sz="2800" dirty="0">
                <a:solidFill>
                  <a:schemeClr val="tx1"/>
                </a:solidFill>
              </a:rPr>
              <a:t>سياحة داخلية والتي تعني </a:t>
            </a:r>
            <a:r>
              <a:rPr lang="ar-IQ" sz="2800" dirty="0" smtClean="0">
                <a:solidFill>
                  <a:schemeClr val="tx1"/>
                </a:solidFill>
              </a:rPr>
              <a:t>مسافربلد ما داخل </a:t>
            </a:r>
            <a:r>
              <a:rPr lang="ar-IQ" sz="2800" dirty="0">
                <a:solidFill>
                  <a:schemeClr val="tx1"/>
                </a:solidFill>
              </a:rPr>
              <a:t>حدود بلدهم </a:t>
            </a:r>
            <a:r>
              <a:rPr lang="ar-IQ" sz="28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ar-IQ" sz="2800" dirty="0" smtClean="0">
                <a:solidFill>
                  <a:schemeClr val="tx1"/>
                </a:solidFill>
              </a:rPr>
              <a:t>وعليه </a:t>
            </a:r>
            <a:r>
              <a:rPr lang="ar-IQ" sz="2800" dirty="0">
                <a:solidFill>
                  <a:schemeClr val="tx1"/>
                </a:solidFill>
              </a:rPr>
              <a:t>فإن السياحة الوافدة والسياحة الخارجية تعني سفر </a:t>
            </a:r>
            <a:r>
              <a:rPr lang="ar-IQ" sz="2800" dirty="0" smtClean="0">
                <a:solidFill>
                  <a:schemeClr val="tx1"/>
                </a:solidFill>
              </a:rPr>
              <a:t>السياح عبر الحدود </a:t>
            </a:r>
            <a:r>
              <a:rPr lang="ar-IQ" sz="2800" dirty="0">
                <a:solidFill>
                  <a:schemeClr val="tx1"/>
                </a:solidFill>
              </a:rPr>
              <a:t>الدولية لأي بلد كان ، فإن عبروا حدود بلدهم ( </a:t>
            </a:r>
            <a:r>
              <a:rPr lang="ar-IQ" sz="2800" dirty="0" smtClean="0">
                <a:solidFill>
                  <a:schemeClr val="tx1"/>
                </a:solidFill>
              </a:rPr>
              <a:t>وطنهم </a:t>
            </a:r>
            <a:r>
              <a:rPr lang="ar-IQ" sz="2800" dirty="0">
                <a:solidFill>
                  <a:schemeClr val="tx1"/>
                </a:solidFill>
              </a:rPr>
              <a:t>) </a:t>
            </a:r>
            <a:r>
              <a:rPr lang="ar-IQ" sz="2800" dirty="0" smtClean="0">
                <a:solidFill>
                  <a:schemeClr val="tx1"/>
                </a:solidFill>
              </a:rPr>
              <a:t>اعتبرو نوعا  من السياحة </a:t>
            </a:r>
            <a:r>
              <a:rPr lang="ar-IQ" sz="2800" dirty="0">
                <a:solidFill>
                  <a:schemeClr val="tx1"/>
                </a:solidFill>
              </a:rPr>
              <a:t>الخارجية بالنسبة إلى بلدهم ووافدة بالنسبة إلى </a:t>
            </a:r>
            <a:r>
              <a:rPr lang="ar-IQ" sz="2800" dirty="0" smtClean="0">
                <a:solidFill>
                  <a:schemeClr val="tx1"/>
                </a:solidFill>
              </a:rPr>
              <a:t>البلد الذي </a:t>
            </a:r>
            <a:r>
              <a:rPr lang="ar-IQ" sz="2800" dirty="0">
                <a:solidFill>
                  <a:schemeClr val="tx1"/>
                </a:solidFill>
              </a:rPr>
              <a:t>سوف يقومون بزيارته . والشكل التالي رقم ( 7 ) يوضح الحالتين </a:t>
            </a:r>
            <a:r>
              <a:rPr lang="ar-IQ" sz="2800" dirty="0" smtClean="0">
                <a:solidFill>
                  <a:schemeClr val="tx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885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355140"/>
              </p:ext>
            </p:extLst>
          </p:nvPr>
        </p:nvGraphicFramePr>
        <p:xfrm>
          <a:off x="3162031" y="2725003"/>
          <a:ext cx="8770938" cy="365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6691188" y="3875962"/>
            <a:ext cx="627797" cy="27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754204" y="3862315"/>
            <a:ext cx="491320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473265" y="3848668"/>
            <a:ext cx="491320" cy="13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482502" y="4730322"/>
            <a:ext cx="5225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547500" y="4711223"/>
            <a:ext cx="628379" cy="1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8571073" y="4683927"/>
            <a:ext cx="5439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</p:spPr>
        <p:txBody>
          <a:bodyPr/>
          <a:lstStyle/>
          <a:p>
            <a:pPr algn="ctr"/>
            <a:r>
              <a:rPr lang="ar-IQ" dirty="0" smtClean="0">
                <a:solidFill>
                  <a:schemeClr val="tx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الشكل البياني رقم ( 7)</a:t>
            </a:r>
            <a:br>
              <a:rPr lang="ar-IQ" dirty="0" smtClean="0">
                <a:solidFill>
                  <a:schemeClr val="tx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ar-IQ" dirty="0" smtClean="0">
                <a:solidFill>
                  <a:schemeClr val="tx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يوضح السياحة الوافدة والخارجية لدولتين أ,ب</a:t>
            </a:r>
            <a:endParaRPr lang="ar-IQ" dirty="0">
              <a:solidFill>
                <a:schemeClr val="tx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274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>
                <a:solidFill>
                  <a:schemeClr val="tx1"/>
                </a:solidFill>
              </a:rPr>
              <a:t>تطور السياحة الدولية 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6597" y="2438400"/>
            <a:ext cx="9594375" cy="409887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ar-IQ" sz="2200" dirty="0" smtClean="0">
                <a:solidFill>
                  <a:schemeClr val="tx1"/>
                </a:solidFill>
              </a:rPr>
              <a:t>تطور عدد السياح الدوليين في العالم للفترة من1950 الى 2007 ومن خلال هذه الدراسة نستنتج مايلي:-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ar-IQ" sz="2200" dirty="0" smtClean="0">
                <a:solidFill>
                  <a:schemeClr val="tx1"/>
                </a:solidFill>
              </a:rPr>
              <a:t>عدد السياح الدوليين نمى بسرعة بشكل سريع في فترة الستينات والسبعينات بلغ عدد الزيادة 174% عام 1970 مقارنة مع فترة الخمسينات ورغم هذا التزايد لكن في الفترات اللاحقة تباطؤ النمو حيث تراجع بحوالي 68% الى 59% والى 55% وفي عام 2007 وصلت الزيادة ادنى مستوى حوالي 32%فقط.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ar-IQ" sz="2200" dirty="0" smtClean="0">
                <a:solidFill>
                  <a:schemeClr val="tx1"/>
                </a:solidFill>
              </a:rPr>
              <a:t>هذه الاحصائية تسمى بالنمو المتذبذب اي غير المطلق والذي نتج عن عوامل مختلفة كما موضح في الشكل التالي :</a:t>
            </a:r>
            <a:endParaRPr lang="ar-IQ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84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3200" b="1" dirty="0" smtClean="0">
                <a:solidFill>
                  <a:schemeClr val="tx1"/>
                </a:solidFill>
              </a:rPr>
              <a:t>الشكل التالي يوضح تطور السياحة الدولية بالارقام المطلقة وكنسبة مئوية </a:t>
            </a:r>
            <a:endParaRPr lang="ar-IQ" sz="32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701" y="1596789"/>
            <a:ext cx="8770570" cy="4913194"/>
          </a:xfrm>
        </p:spPr>
      </p:pic>
    </p:spTree>
    <p:extLst>
      <p:ext uri="{BB962C8B-B14F-4D97-AF65-F5344CB8AC3E}">
        <p14:creationId xmlns:p14="http://schemas.microsoft.com/office/powerpoint/2010/main" val="319623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307</TotalTime>
  <Words>438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Aldhabi</vt:lpstr>
      <vt:lpstr>Arial</vt:lpstr>
      <vt:lpstr>Calibri</vt:lpstr>
      <vt:lpstr>Century Schoolbook</vt:lpstr>
      <vt:lpstr>Corbel</vt:lpstr>
      <vt:lpstr>Times New Roman</vt:lpstr>
      <vt:lpstr>Feathered</vt:lpstr>
      <vt:lpstr>السياحة الدولية والعالمية المرحلة الاولى – قسم السياحة  المحاضرة السادسة عشر</vt:lpstr>
      <vt:lpstr>السياحة الدولية والعالمية</vt:lpstr>
      <vt:lpstr>المفهوم والاهمية</vt:lpstr>
      <vt:lpstr>السياحة الخارجية Outbound Tourism</vt:lpstr>
      <vt:lpstr>الشكل البياني رقم ( 7) يوضح السياحة الوافدة والخارجية لدولتين أ,ب</vt:lpstr>
      <vt:lpstr>تطور السياحة الدولية </vt:lpstr>
      <vt:lpstr>الشكل التالي يوضح تطور السياحة الدولية بالارقام المطلقة وكنسبة مئوية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السياحة الدولية والعالمية المرحلة الثانية – قسم السياحة  المحاضرة السادسة عشر</dc:title>
  <dc:creator>Maher</dc:creator>
  <cp:lastModifiedBy>Maher</cp:lastModifiedBy>
  <cp:revision>18</cp:revision>
  <dcterms:created xsi:type="dcterms:W3CDTF">2021-04-12T10:30:47Z</dcterms:created>
  <dcterms:modified xsi:type="dcterms:W3CDTF">2023-01-25T17:25:53Z</dcterms:modified>
</cp:coreProperties>
</file>