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6" r:id="rId3"/>
    <p:sldId id="257" r:id="rId4"/>
    <p:sldId id="258" r:id="rId5"/>
    <p:sldId id="259" r:id="rId6"/>
    <p:sldId id="260" r:id="rId7"/>
    <p:sldId id="261" r:id="rId8"/>
    <p:sldId id="262" r:id="rId9"/>
    <p:sldId id="263" r:id="rId10"/>
    <p:sldId id="264" r:id="rId11"/>
    <p:sldId id="265" r:id="rId12"/>
    <p:sldId id="267"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5" d="100"/>
          <a:sy n="65" d="100"/>
        </p:scale>
        <p:origin x="1452" y="7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E8CF0B3-2110-4498-84B7-7428C620CEDA}" type="datetimeFigureOut">
              <a:rPr lang="en-US" smtClean="0"/>
              <a:t>1/25/2023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4B71F1F-DAF9-4241-BD58-2D3C8EF7E097}" type="slidenum">
              <a:rPr lang="en-US" smtClean="0"/>
              <a:t>‹#›</a:t>
            </a:fld>
            <a:endParaRPr lang="en-US"/>
          </a:p>
        </p:txBody>
      </p:sp>
    </p:spTree>
    <p:extLst>
      <p:ext uri="{BB962C8B-B14F-4D97-AF65-F5344CB8AC3E}">
        <p14:creationId xmlns:p14="http://schemas.microsoft.com/office/powerpoint/2010/main" val="28076282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E8CF0B3-2110-4498-84B7-7428C620CEDA}" type="datetimeFigureOut">
              <a:rPr lang="en-US" smtClean="0"/>
              <a:t>1/25/2023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4B71F1F-DAF9-4241-BD58-2D3C8EF7E097}" type="slidenum">
              <a:rPr lang="en-US" smtClean="0"/>
              <a:t>‹#›</a:t>
            </a:fld>
            <a:endParaRPr lang="en-US"/>
          </a:p>
        </p:txBody>
      </p:sp>
    </p:spTree>
    <p:extLst>
      <p:ext uri="{BB962C8B-B14F-4D97-AF65-F5344CB8AC3E}">
        <p14:creationId xmlns:p14="http://schemas.microsoft.com/office/powerpoint/2010/main" val="25007934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E8CF0B3-2110-4498-84B7-7428C620CEDA}" type="datetimeFigureOut">
              <a:rPr lang="en-US" smtClean="0"/>
              <a:t>1/25/2023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4B71F1F-DAF9-4241-BD58-2D3C8EF7E097}" type="slidenum">
              <a:rPr lang="en-US" smtClean="0"/>
              <a:t>‹#›</a:t>
            </a:fld>
            <a:endParaRPr lang="en-US"/>
          </a:p>
        </p:txBody>
      </p:sp>
    </p:spTree>
    <p:extLst>
      <p:ext uri="{BB962C8B-B14F-4D97-AF65-F5344CB8AC3E}">
        <p14:creationId xmlns:p14="http://schemas.microsoft.com/office/powerpoint/2010/main" val="27835556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E8CF0B3-2110-4498-84B7-7428C620CEDA}" type="datetimeFigureOut">
              <a:rPr lang="en-US" smtClean="0"/>
              <a:t>1/25/2023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4B71F1F-DAF9-4241-BD58-2D3C8EF7E097}" type="slidenum">
              <a:rPr lang="en-US" smtClean="0"/>
              <a:t>‹#›</a:t>
            </a:fld>
            <a:endParaRPr lang="en-US"/>
          </a:p>
        </p:txBody>
      </p:sp>
    </p:spTree>
    <p:extLst>
      <p:ext uri="{BB962C8B-B14F-4D97-AF65-F5344CB8AC3E}">
        <p14:creationId xmlns:p14="http://schemas.microsoft.com/office/powerpoint/2010/main" val="26467686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E8CF0B3-2110-4498-84B7-7428C620CEDA}" type="datetimeFigureOut">
              <a:rPr lang="en-US" smtClean="0"/>
              <a:t>1/25/2023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4B71F1F-DAF9-4241-BD58-2D3C8EF7E097}" type="slidenum">
              <a:rPr lang="en-US" smtClean="0"/>
              <a:t>‹#›</a:t>
            </a:fld>
            <a:endParaRPr lang="en-US"/>
          </a:p>
        </p:txBody>
      </p:sp>
    </p:spTree>
    <p:extLst>
      <p:ext uri="{BB962C8B-B14F-4D97-AF65-F5344CB8AC3E}">
        <p14:creationId xmlns:p14="http://schemas.microsoft.com/office/powerpoint/2010/main" val="40543822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E8CF0B3-2110-4498-84B7-7428C620CEDA}" type="datetimeFigureOut">
              <a:rPr lang="en-US" smtClean="0"/>
              <a:t>1/25/2023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4B71F1F-DAF9-4241-BD58-2D3C8EF7E097}" type="slidenum">
              <a:rPr lang="en-US" smtClean="0"/>
              <a:t>‹#›</a:t>
            </a:fld>
            <a:endParaRPr lang="en-US"/>
          </a:p>
        </p:txBody>
      </p:sp>
    </p:spTree>
    <p:extLst>
      <p:ext uri="{BB962C8B-B14F-4D97-AF65-F5344CB8AC3E}">
        <p14:creationId xmlns:p14="http://schemas.microsoft.com/office/powerpoint/2010/main" val="30671765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E8CF0B3-2110-4498-84B7-7428C620CEDA}" type="datetimeFigureOut">
              <a:rPr lang="en-US" smtClean="0"/>
              <a:t>1/25/2023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4B71F1F-DAF9-4241-BD58-2D3C8EF7E097}" type="slidenum">
              <a:rPr lang="en-US" smtClean="0"/>
              <a:t>‹#›</a:t>
            </a:fld>
            <a:endParaRPr lang="en-US"/>
          </a:p>
        </p:txBody>
      </p:sp>
    </p:spTree>
    <p:extLst>
      <p:ext uri="{BB962C8B-B14F-4D97-AF65-F5344CB8AC3E}">
        <p14:creationId xmlns:p14="http://schemas.microsoft.com/office/powerpoint/2010/main" val="28932240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E8CF0B3-2110-4498-84B7-7428C620CEDA}" type="datetimeFigureOut">
              <a:rPr lang="en-US" smtClean="0"/>
              <a:t>1/25/2023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4B71F1F-DAF9-4241-BD58-2D3C8EF7E097}" type="slidenum">
              <a:rPr lang="en-US" smtClean="0"/>
              <a:t>‹#›</a:t>
            </a:fld>
            <a:endParaRPr lang="en-US"/>
          </a:p>
        </p:txBody>
      </p:sp>
    </p:spTree>
    <p:extLst>
      <p:ext uri="{BB962C8B-B14F-4D97-AF65-F5344CB8AC3E}">
        <p14:creationId xmlns:p14="http://schemas.microsoft.com/office/powerpoint/2010/main" val="35683802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E8CF0B3-2110-4498-84B7-7428C620CEDA}" type="datetimeFigureOut">
              <a:rPr lang="en-US" smtClean="0"/>
              <a:t>1/25/2023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4B71F1F-DAF9-4241-BD58-2D3C8EF7E097}" type="slidenum">
              <a:rPr lang="en-US" smtClean="0"/>
              <a:t>‹#›</a:t>
            </a:fld>
            <a:endParaRPr lang="en-US"/>
          </a:p>
        </p:txBody>
      </p:sp>
    </p:spTree>
    <p:extLst>
      <p:ext uri="{BB962C8B-B14F-4D97-AF65-F5344CB8AC3E}">
        <p14:creationId xmlns:p14="http://schemas.microsoft.com/office/powerpoint/2010/main" val="1837909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E8CF0B3-2110-4498-84B7-7428C620CEDA}" type="datetimeFigureOut">
              <a:rPr lang="en-US" smtClean="0"/>
              <a:t>1/25/2023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4B71F1F-DAF9-4241-BD58-2D3C8EF7E097}" type="slidenum">
              <a:rPr lang="en-US" smtClean="0"/>
              <a:t>‹#›</a:t>
            </a:fld>
            <a:endParaRPr lang="en-US"/>
          </a:p>
        </p:txBody>
      </p:sp>
    </p:spTree>
    <p:extLst>
      <p:ext uri="{BB962C8B-B14F-4D97-AF65-F5344CB8AC3E}">
        <p14:creationId xmlns:p14="http://schemas.microsoft.com/office/powerpoint/2010/main" val="7485390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E8CF0B3-2110-4498-84B7-7428C620CEDA}" type="datetimeFigureOut">
              <a:rPr lang="en-US" smtClean="0"/>
              <a:t>1/25/2023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4B71F1F-DAF9-4241-BD58-2D3C8EF7E097}" type="slidenum">
              <a:rPr lang="en-US" smtClean="0"/>
              <a:t>‹#›</a:t>
            </a:fld>
            <a:endParaRPr lang="en-US"/>
          </a:p>
        </p:txBody>
      </p:sp>
    </p:spTree>
    <p:extLst>
      <p:ext uri="{BB962C8B-B14F-4D97-AF65-F5344CB8AC3E}">
        <p14:creationId xmlns:p14="http://schemas.microsoft.com/office/powerpoint/2010/main" val="37374376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E8CF0B3-2110-4498-84B7-7428C620CEDA}" type="datetimeFigureOut">
              <a:rPr lang="en-US" smtClean="0"/>
              <a:t>1/25/2023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4B71F1F-DAF9-4241-BD58-2D3C8EF7E097}" type="slidenum">
              <a:rPr lang="en-US" smtClean="0"/>
              <a:t>‹#›</a:t>
            </a:fld>
            <a:endParaRPr lang="en-US"/>
          </a:p>
        </p:txBody>
      </p:sp>
    </p:spTree>
    <p:extLst>
      <p:ext uri="{BB962C8B-B14F-4D97-AF65-F5344CB8AC3E}">
        <p14:creationId xmlns:p14="http://schemas.microsoft.com/office/powerpoint/2010/main" val="230876893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81000" y="533400"/>
            <a:ext cx="7772400" cy="1470025"/>
          </a:xfrm>
        </p:spPr>
        <p:txBody>
          <a:bodyPr>
            <a:noAutofit/>
          </a:bodyPr>
          <a:lstStyle/>
          <a:p>
            <a:pPr rtl="1"/>
            <a:r>
              <a:rPr lang="ar-IQ" sz="6000" dirty="0" smtClean="0">
                <a:solidFill>
                  <a:schemeClr val="bg1"/>
                </a:solidFill>
                <a:latin typeface="Aldhabi" pitchFamily="2" charset="-78"/>
                <a:cs typeface="Aldhabi" pitchFamily="2" charset="-78"/>
              </a:rPr>
              <a:t>مبادئ السياحة </a:t>
            </a:r>
            <a:br>
              <a:rPr lang="ar-IQ" sz="6000" dirty="0" smtClean="0">
                <a:solidFill>
                  <a:schemeClr val="bg1"/>
                </a:solidFill>
                <a:latin typeface="Aldhabi" pitchFamily="2" charset="-78"/>
                <a:cs typeface="Aldhabi" pitchFamily="2" charset="-78"/>
              </a:rPr>
            </a:br>
            <a:r>
              <a:rPr lang="ar-IQ" sz="6000" dirty="0" smtClean="0">
                <a:solidFill>
                  <a:schemeClr val="bg1"/>
                </a:solidFill>
                <a:latin typeface="Aldhabi" pitchFamily="2" charset="-78"/>
                <a:cs typeface="Aldhabi" pitchFamily="2" charset="-78"/>
              </a:rPr>
              <a:t>المرحلة الاولى – المحاضرة الخامس عشر</a:t>
            </a:r>
            <a:endParaRPr lang="en-US" sz="6000" dirty="0">
              <a:solidFill>
                <a:schemeClr val="bg1"/>
              </a:solidFill>
              <a:latin typeface="Aldhabi" pitchFamily="2" charset="-78"/>
              <a:cs typeface="Aldhabi" pitchFamily="2" charset="-78"/>
            </a:endParaRPr>
          </a:p>
        </p:txBody>
      </p:sp>
      <p:sp>
        <p:nvSpPr>
          <p:cNvPr id="3" name="Subtitle 2"/>
          <p:cNvSpPr>
            <a:spLocks noGrp="1"/>
          </p:cNvSpPr>
          <p:nvPr>
            <p:ph type="subTitle" idx="1"/>
          </p:nvPr>
        </p:nvSpPr>
        <p:spPr>
          <a:xfrm>
            <a:off x="27039" y="5029200"/>
            <a:ext cx="6400800" cy="1752600"/>
          </a:xfrm>
        </p:spPr>
        <p:txBody>
          <a:bodyPr>
            <a:normAutofit/>
          </a:bodyPr>
          <a:lstStyle/>
          <a:p>
            <a:r>
              <a:rPr lang="ar-IQ" sz="3600" dirty="0" smtClean="0">
                <a:solidFill>
                  <a:schemeClr val="bg1"/>
                </a:solidFill>
                <a:latin typeface="Aldhabi" pitchFamily="2" charset="-78"/>
                <a:cs typeface="Aldhabi" pitchFamily="2" charset="-78"/>
              </a:rPr>
              <a:t>اعداد</a:t>
            </a:r>
          </a:p>
          <a:p>
            <a:pPr lvl="0" algn="r">
              <a:spcBef>
                <a:spcPts val="800"/>
              </a:spcBef>
            </a:pPr>
            <a:r>
              <a:rPr lang="ar-IQ" sz="4800" b="1" cap="all" spc="400" dirty="0">
                <a:solidFill>
                  <a:schemeClr val="bg1"/>
                </a:solidFill>
                <a:latin typeface="Aldhabi" pitchFamily="2" charset="-78"/>
                <a:ea typeface="+mj-ea"/>
                <a:cs typeface="Aldhabi" pitchFamily="2" charset="-78"/>
              </a:rPr>
              <a:t>م.د . عادل عبد الرحمن مزعل</a:t>
            </a:r>
            <a:endParaRPr lang="ar-IQ" sz="4800" b="1" cap="all" spc="400" dirty="0">
              <a:solidFill>
                <a:schemeClr val="bg1"/>
              </a:solidFill>
              <a:latin typeface="Aldhabi" pitchFamily="2" charset="-78"/>
              <a:ea typeface="+mj-ea"/>
              <a:cs typeface="Aldhabi" pitchFamily="2" charset="-78"/>
            </a:endParaRPr>
          </a:p>
        </p:txBody>
      </p:sp>
    </p:spTree>
    <p:extLst>
      <p:ext uri="{BB962C8B-B14F-4D97-AF65-F5344CB8AC3E}">
        <p14:creationId xmlns:p14="http://schemas.microsoft.com/office/powerpoint/2010/main" val="244029860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533400"/>
            <a:ext cx="8763000" cy="6096000"/>
          </a:xfrm>
        </p:spPr>
        <p:style>
          <a:lnRef idx="2">
            <a:schemeClr val="dk1"/>
          </a:lnRef>
          <a:fillRef idx="1">
            <a:schemeClr val="lt1"/>
          </a:fillRef>
          <a:effectRef idx="0">
            <a:schemeClr val="dk1"/>
          </a:effectRef>
          <a:fontRef idx="minor">
            <a:schemeClr val="dk1"/>
          </a:fontRef>
        </p:style>
        <p:txBody>
          <a:bodyPr>
            <a:normAutofit fontScale="70000" lnSpcReduction="20000"/>
          </a:bodyPr>
          <a:lstStyle/>
          <a:p>
            <a:pPr marL="0" indent="0" algn="just" rtl="1">
              <a:buNone/>
            </a:pPr>
            <a:r>
              <a:rPr lang="ar-IQ" dirty="0" smtClean="0"/>
              <a:t>والأغنياء والنفقات الهائلة التي تسعى الدول السياحية لإقامة الملاعب وتجهيز الخدمات المرتبطة واستقطاب أبطال هذه اللعبة للاستفادة من نفقاتهم الكبيرة ويقدر خبراء السياحة وخبراء الرابطة الدولية لمنظمي رحلات الجولف حجم سياحة الجولف عالميا ب ( 5 ) مليارات دولار أمريكي ، وهذا السياحة في تصاعد مستمر إذا نظرنا إلى تضاعف عدد الأندية من جهة وعدد اللاعبين من جهة أخرى</a:t>
            </a:r>
          </a:p>
          <a:p>
            <a:pPr marL="0" indent="0" algn="just" rtl="1">
              <a:buNone/>
            </a:pPr>
            <a:r>
              <a:rPr lang="ar-IQ" b="1" dirty="0" smtClean="0"/>
              <a:t> 12. السياحة الفضائية:-</a:t>
            </a:r>
          </a:p>
          <a:p>
            <a:pPr marL="0" indent="0" algn="just" rtl="1">
              <a:buNone/>
            </a:pPr>
            <a:r>
              <a:rPr lang="ar-IQ" b="1" dirty="0" smtClean="0"/>
              <a:t> </a:t>
            </a:r>
            <a:r>
              <a:rPr lang="ar-IQ" dirty="0" smtClean="0"/>
              <a:t>أصبح من الممكن القيام برحلة سياحية في الفضاء الخارجي حيث أعلنت إحدى الشركات باب الحجز للمواطنين الراغبين في زيارة الفضاء مقابل ( 90) ألف دولار لمدة ثلاثة ساعات . والرحلات إلى القضاء تحتاج إلى تدريبات خاصة ومحاضرات يتلقاها من يريد السفر وذلك على يد خبراء وكالة الفضاء الأمريكية ( ناسا ) .</a:t>
            </a:r>
          </a:p>
          <a:p>
            <a:pPr marL="0" indent="0" algn="just" rtl="1">
              <a:buNone/>
            </a:pPr>
            <a:r>
              <a:rPr lang="ar-IQ" b="1" dirty="0" smtClean="0"/>
              <a:t> 13. سياحة التسوق:-</a:t>
            </a:r>
          </a:p>
          <a:p>
            <a:pPr marL="0" indent="0" algn="just" rtl="1">
              <a:buNone/>
            </a:pPr>
            <a:r>
              <a:rPr lang="ar-IQ" b="1" dirty="0" smtClean="0"/>
              <a:t> </a:t>
            </a:r>
            <a:r>
              <a:rPr lang="ar-IQ" dirty="0" smtClean="0"/>
              <a:t>أصبح هذا النمط من السياحة كمقوم سياحي هام بشكل أداة هامة التعزيز التدفقات السياحية في كثير من البلدان وتسويق المقصد السياحي وترویج المنتجات والسلع الوطنية وتعتبر دولة دبي أول دولة عربية خاضت هذه التجربة الرائدة ونجحت بها نجاحا كبيرا وأصبحت أيام التسوق تشكل عوامل جذب ناجحة لتنشيط الحركة السياحية باتجاه هذه الدولة .</a:t>
            </a:r>
          </a:p>
          <a:p>
            <a:pPr marL="0" indent="0" algn="just" rtl="1">
              <a:buNone/>
            </a:pPr>
            <a:r>
              <a:rPr lang="ar-IQ" b="1" dirty="0" smtClean="0"/>
              <a:t>14. سياحة الإرهاب :-</a:t>
            </a:r>
          </a:p>
          <a:p>
            <a:pPr marL="0" indent="0" algn="just" rtl="1">
              <a:buNone/>
            </a:pPr>
            <a:r>
              <a:rPr lang="ar-IQ" dirty="0" smtClean="0"/>
              <a:t>ظهرت سياحة الإرهاب أول ما ظهرت في ألمانيا إلى جانب أنواع السياحة الأخرى المعروفة             ( دينية ، تاريخية ، ثقافية ) لخدمة السائح الذي يبحث عن الإنفعالات المثيرة ، مثل اقتحام عالم المافيا وزيارة أوكاره ومتابعة ومشاهد</a:t>
            </a:r>
            <a:endParaRPr lang="en-US" dirty="0"/>
          </a:p>
        </p:txBody>
      </p:sp>
    </p:spTree>
    <p:extLst>
      <p:ext uri="{BB962C8B-B14F-4D97-AF65-F5344CB8AC3E}">
        <p14:creationId xmlns:p14="http://schemas.microsoft.com/office/powerpoint/2010/main" val="324798478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265472"/>
            <a:ext cx="8686800" cy="6287728"/>
          </a:xfrm>
        </p:spPr>
        <p:style>
          <a:lnRef idx="2">
            <a:schemeClr val="dk1"/>
          </a:lnRef>
          <a:fillRef idx="1">
            <a:schemeClr val="lt1"/>
          </a:fillRef>
          <a:effectRef idx="0">
            <a:schemeClr val="dk1"/>
          </a:effectRef>
          <a:fontRef idx="minor">
            <a:schemeClr val="dk1"/>
          </a:fontRef>
        </p:style>
        <p:txBody>
          <a:bodyPr>
            <a:normAutofit fontScale="92500" lnSpcReduction="20000"/>
          </a:bodyPr>
          <a:lstStyle/>
          <a:p>
            <a:pPr marL="0" indent="0" algn="just" rtl="1">
              <a:buNone/>
            </a:pPr>
            <a:r>
              <a:rPr lang="ar-IQ" dirty="0" smtClean="0"/>
              <a:t>واقعية يقوم بها ممثلون لعمليات اغتيال الشخصيات السياسية ورجال الفضاء والتمتع بمحاوره زعماء ألمافيا من خلال مشاهد تمثيلية.</a:t>
            </a:r>
          </a:p>
          <a:p>
            <a:pPr marL="0" indent="0" algn="just" rtl="1">
              <a:buNone/>
            </a:pPr>
            <a:r>
              <a:rPr lang="ar-IQ" dirty="0" smtClean="0"/>
              <a:t> كما أن هناك أنماط أخرى من سياحة الإرهاب وهي مشاهدة اثار الدمار والتخريب الذي تحدثه العمليات الإرهابية على أرض الواقع بعد . تنفيذه، وتعد سياحة الإرهاب من السياحات الشاذة . وتشهد بعض المكاتب السياحية في صقليا إقبالا متزايدا على هذا النوع من السياحة الشاذة والتي تخصصت فيها شركات سياحية كانت قد حققت</a:t>
            </a:r>
            <a:r>
              <a:rPr lang="ar-IQ" dirty="0"/>
              <a:t> </a:t>
            </a:r>
            <a:r>
              <a:rPr lang="ar-IQ" dirty="0" smtClean="0"/>
              <a:t>مكاسب مادية طائلة من تنظيم رحلات مشابهة إلى سراييفو للسياح الأمان الذين تابعوا المجازر والمعارك عن قرب بالملابس العسكرية وكأنهم يستعيدون الذاكرة بالحنين إلى الحرب . وسوف يشهد العالم أنواع أخرى من السياحة الحديثة بمرور الزمن ومع تسارع التقدم العلمي والتكنولوجي ومن يدري لعل من الممكن إجراء رحلة سياحية لمشاهدة حضارات قديمة انتهت في عالمنا ولكن يمكن اللحاق بها في فضاء الخارجي بواسطة مركبات سرعتها تقارب بسرعة الضوء كمشاهدة فراعنة والإسكندر وذو القرنين ، وأصحاب الأيكة وقوم نوح ، والله أعلم .</a:t>
            </a:r>
            <a:endParaRPr lang="en-US" dirty="0"/>
          </a:p>
        </p:txBody>
      </p:sp>
    </p:spTree>
    <p:extLst>
      <p:ext uri="{BB962C8B-B14F-4D97-AF65-F5344CB8AC3E}">
        <p14:creationId xmlns:p14="http://schemas.microsoft.com/office/powerpoint/2010/main" val="45506246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05349" y="356419"/>
            <a:ext cx="6995651" cy="1548581"/>
          </a:xfrm>
          <a:custGeom>
            <a:avLst/>
            <a:gdLst>
              <a:gd name="connsiteX0" fmla="*/ 0 w 6781800"/>
              <a:gd name="connsiteY0" fmla="*/ 215900 h 1295400"/>
              <a:gd name="connsiteX1" fmla="*/ 215900 w 6781800"/>
              <a:gd name="connsiteY1" fmla="*/ 0 h 1295400"/>
              <a:gd name="connsiteX2" fmla="*/ 6565900 w 6781800"/>
              <a:gd name="connsiteY2" fmla="*/ 0 h 1295400"/>
              <a:gd name="connsiteX3" fmla="*/ 6781800 w 6781800"/>
              <a:gd name="connsiteY3" fmla="*/ 215900 h 1295400"/>
              <a:gd name="connsiteX4" fmla="*/ 6781800 w 6781800"/>
              <a:gd name="connsiteY4" fmla="*/ 1079500 h 1295400"/>
              <a:gd name="connsiteX5" fmla="*/ 6565900 w 6781800"/>
              <a:gd name="connsiteY5" fmla="*/ 1295400 h 1295400"/>
              <a:gd name="connsiteX6" fmla="*/ 215900 w 6781800"/>
              <a:gd name="connsiteY6" fmla="*/ 1295400 h 1295400"/>
              <a:gd name="connsiteX7" fmla="*/ 0 w 6781800"/>
              <a:gd name="connsiteY7" fmla="*/ 1079500 h 1295400"/>
              <a:gd name="connsiteX8" fmla="*/ 0 w 6781800"/>
              <a:gd name="connsiteY8" fmla="*/ 215900 h 1295400"/>
              <a:gd name="connsiteX0" fmla="*/ 0 w 6781800"/>
              <a:gd name="connsiteY0" fmla="*/ 215900 h 1295400"/>
              <a:gd name="connsiteX1" fmla="*/ 215900 w 6781800"/>
              <a:gd name="connsiteY1" fmla="*/ 0 h 1295400"/>
              <a:gd name="connsiteX2" fmla="*/ 6565900 w 6781800"/>
              <a:gd name="connsiteY2" fmla="*/ 0 h 1295400"/>
              <a:gd name="connsiteX3" fmla="*/ 6781800 w 6781800"/>
              <a:gd name="connsiteY3" fmla="*/ 215900 h 1295400"/>
              <a:gd name="connsiteX4" fmla="*/ 6781800 w 6781800"/>
              <a:gd name="connsiteY4" fmla="*/ 1079500 h 1295400"/>
              <a:gd name="connsiteX5" fmla="*/ 6374171 w 6781800"/>
              <a:gd name="connsiteY5" fmla="*/ 1088923 h 1295400"/>
              <a:gd name="connsiteX6" fmla="*/ 215900 w 6781800"/>
              <a:gd name="connsiteY6" fmla="*/ 1295400 h 1295400"/>
              <a:gd name="connsiteX7" fmla="*/ 0 w 6781800"/>
              <a:gd name="connsiteY7" fmla="*/ 1079500 h 1295400"/>
              <a:gd name="connsiteX8" fmla="*/ 0 w 6781800"/>
              <a:gd name="connsiteY8" fmla="*/ 215900 h 1295400"/>
              <a:gd name="connsiteX0" fmla="*/ 0 w 6781800"/>
              <a:gd name="connsiteY0" fmla="*/ 215900 h 1339646"/>
              <a:gd name="connsiteX1" fmla="*/ 215900 w 6781800"/>
              <a:gd name="connsiteY1" fmla="*/ 0 h 1339646"/>
              <a:gd name="connsiteX2" fmla="*/ 6565900 w 6781800"/>
              <a:gd name="connsiteY2" fmla="*/ 0 h 1339646"/>
              <a:gd name="connsiteX3" fmla="*/ 6781800 w 6781800"/>
              <a:gd name="connsiteY3" fmla="*/ 215900 h 1339646"/>
              <a:gd name="connsiteX4" fmla="*/ 6781800 w 6781800"/>
              <a:gd name="connsiteY4" fmla="*/ 1079500 h 1339646"/>
              <a:gd name="connsiteX5" fmla="*/ 6477410 w 6781800"/>
              <a:gd name="connsiteY5" fmla="*/ 1339646 h 1339646"/>
              <a:gd name="connsiteX6" fmla="*/ 215900 w 6781800"/>
              <a:gd name="connsiteY6" fmla="*/ 1295400 h 1339646"/>
              <a:gd name="connsiteX7" fmla="*/ 0 w 6781800"/>
              <a:gd name="connsiteY7" fmla="*/ 1079500 h 1339646"/>
              <a:gd name="connsiteX8" fmla="*/ 0 w 6781800"/>
              <a:gd name="connsiteY8" fmla="*/ 215900 h 1339646"/>
              <a:gd name="connsiteX0" fmla="*/ 575187 w 6781800"/>
              <a:gd name="connsiteY0" fmla="*/ 333887 h 1339646"/>
              <a:gd name="connsiteX1" fmla="*/ 215900 w 6781800"/>
              <a:gd name="connsiteY1" fmla="*/ 0 h 1339646"/>
              <a:gd name="connsiteX2" fmla="*/ 6565900 w 6781800"/>
              <a:gd name="connsiteY2" fmla="*/ 0 h 1339646"/>
              <a:gd name="connsiteX3" fmla="*/ 6781800 w 6781800"/>
              <a:gd name="connsiteY3" fmla="*/ 215900 h 1339646"/>
              <a:gd name="connsiteX4" fmla="*/ 6781800 w 6781800"/>
              <a:gd name="connsiteY4" fmla="*/ 1079500 h 1339646"/>
              <a:gd name="connsiteX5" fmla="*/ 6477410 w 6781800"/>
              <a:gd name="connsiteY5" fmla="*/ 1339646 h 1339646"/>
              <a:gd name="connsiteX6" fmla="*/ 215900 w 6781800"/>
              <a:gd name="connsiteY6" fmla="*/ 1295400 h 1339646"/>
              <a:gd name="connsiteX7" fmla="*/ 0 w 6781800"/>
              <a:gd name="connsiteY7" fmla="*/ 1079500 h 1339646"/>
              <a:gd name="connsiteX8" fmla="*/ 575187 w 6781800"/>
              <a:gd name="connsiteY8" fmla="*/ 333887 h 1339646"/>
              <a:gd name="connsiteX0" fmla="*/ 575187 w 6781800"/>
              <a:gd name="connsiteY0" fmla="*/ 333887 h 1339646"/>
              <a:gd name="connsiteX1" fmla="*/ 215900 w 6781800"/>
              <a:gd name="connsiteY1" fmla="*/ 0 h 1339646"/>
              <a:gd name="connsiteX2" fmla="*/ 6565900 w 6781800"/>
              <a:gd name="connsiteY2" fmla="*/ 0 h 1339646"/>
              <a:gd name="connsiteX3" fmla="*/ 6781800 w 6781800"/>
              <a:gd name="connsiteY3" fmla="*/ 215900 h 1339646"/>
              <a:gd name="connsiteX4" fmla="*/ 6781800 w 6781800"/>
              <a:gd name="connsiteY4" fmla="*/ 1079500 h 1339646"/>
              <a:gd name="connsiteX5" fmla="*/ 6477410 w 6781800"/>
              <a:gd name="connsiteY5" fmla="*/ 1339646 h 1339646"/>
              <a:gd name="connsiteX6" fmla="*/ 451875 w 6781800"/>
              <a:gd name="connsiteY6" fmla="*/ 985684 h 1339646"/>
              <a:gd name="connsiteX7" fmla="*/ 0 w 6781800"/>
              <a:gd name="connsiteY7" fmla="*/ 1079500 h 1339646"/>
              <a:gd name="connsiteX8" fmla="*/ 575187 w 6781800"/>
              <a:gd name="connsiteY8" fmla="*/ 333887 h 1339646"/>
              <a:gd name="connsiteX0" fmla="*/ 575187 w 6781800"/>
              <a:gd name="connsiteY0" fmla="*/ 333887 h 1339646"/>
              <a:gd name="connsiteX1" fmla="*/ 215900 w 6781800"/>
              <a:gd name="connsiteY1" fmla="*/ 0 h 1339646"/>
              <a:gd name="connsiteX2" fmla="*/ 6565900 w 6781800"/>
              <a:gd name="connsiteY2" fmla="*/ 0 h 1339646"/>
              <a:gd name="connsiteX3" fmla="*/ 6781800 w 6781800"/>
              <a:gd name="connsiteY3" fmla="*/ 215900 h 1339646"/>
              <a:gd name="connsiteX4" fmla="*/ 6781800 w 6781800"/>
              <a:gd name="connsiteY4" fmla="*/ 1079500 h 1339646"/>
              <a:gd name="connsiteX5" fmla="*/ 6477410 w 6781800"/>
              <a:gd name="connsiteY5" fmla="*/ 1339646 h 1339646"/>
              <a:gd name="connsiteX6" fmla="*/ 451875 w 6781800"/>
              <a:gd name="connsiteY6" fmla="*/ 985684 h 1339646"/>
              <a:gd name="connsiteX7" fmla="*/ 0 w 6781800"/>
              <a:gd name="connsiteY7" fmla="*/ 1079500 h 1339646"/>
              <a:gd name="connsiteX8" fmla="*/ 575187 w 6781800"/>
              <a:gd name="connsiteY8" fmla="*/ 333887 h 1339646"/>
              <a:gd name="connsiteX0" fmla="*/ 575187 w 6781800"/>
              <a:gd name="connsiteY0" fmla="*/ 333887 h 1339646"/>
              <a:gd name="connsiteX1" fmla="*/ 215900 w 6781800"/>
              <a:gd name="connsiteY1" fmla="*/ 0 h 1339646"/>
              <a:gd name="connsiteX2" fmla="*/ 6565900 w 6781800"/>
              <a:gd name="connsiteY2" fmla="*/ 0 h 1339646"/>
              <a:gd name="connsiteX3" fmla="*/ 6781800 w 6781800"/>
              <a:gd name="connsiteY3" fmla="*/ 215900 h 1339646"/>
              <a:gd name="connsiteX4" fmla="*/ 6781800 w 6781800"/>
              <a:gd name="connsiteY4" fmla="*/ 1079500 h 1339646"/>
              <a:gd name="connsiteX5" fmla="*/ 6477410 w 6781800"/>
              <a:gd name="connsiteY5" fmla="*/ 1339646 h 1339646"/>
              <a:gd name="connsiteX6" fmla="*/ 451875 w 6781800"/>
              <a:gd name="connsiteY6" fmla="*/ 985684 h 1339646"/>
              <a:gd name="connsiteX7" fmla="*/ 0 w 6781800"/>
              <a:gd name="connsiteY7" fmla="*/ 1079500 h 1339646"/>
              <a:gd name="connsiteX8" fmla="*/ 575187 w 6781800"/>
              <a:gd name="connsiteY8" fmla="*/ 333887 h 1339646"/>
              <a:gd name="connsiteX0" fmla="*/ 575187 w 6781800"/>
              <a:gd name="connsiteY0" fmla="*/ 333887 h 1339646"/>
              <a:gd name="connsiteX1" fmla="*/ 215900 w 6781800"/>
              <a:gd name="connsiteY1" fmla="*/ 0 h 1339646"/>
              <a:gd name="connsiteX2" fmla="*/ 6565900 w 6781800"/>
              <a:gd name="connsiteY2" fmla="*/ 0 h 1339646"/>
              <a:gd name="connsiteX3" fmla="*/ 6781800 w 6781800"/>
              <a:gd name="connsiteY3" fmla="*/ 215900 h 1339646"/>
              <a:gd name="connsiteX4" fmla="*/ 6781800 w 6781800"/>
              <a:gd name="connsiteY4" fmla="*/ 1079500 h 1339646"/>
              <a:gd name="connsiteX5" fmla="*/ 6477410 w 6781800"/>
              <a:gd name="connsiteY5" fmla="*/ 1339646 h 1339646"/>
              <a:gd name="connsiteX6" fmla="*/ 451875 w 6781800"/>
              <a:gd name="connsiteY6" fmla="*/ 985684 h 1339646"/>
              <a:gd name="connsiteX7" fmla="*/ 0 w 6781800"/>
              <a:gd name="connsiteY7" fmla="*/ 1079500 h 1339646"/>
              <a:gd name="connsiteX8" fmla="*/ 575187 w 6781800"/>
              <a:gd name="connsiteY8" fmla="*/ 333887 h 13396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781800" h="1339646">
                <a:moveTo>
                  <a:pt x="575187" y="333887"/>
                </a:moveTo>
                <a:cubicBezTo>
                  <a:pt x="575187" y="214649"/>
                  <a:pt x="96662" y="0"/>
                  <a:pt x="215900" y="0"/>
                </a:cubicBezTo>
                <a:lnTo>
                  <a:pt x="6565900" y="0"/>
                </a:lnTo>
                <a:cubicBezTo>
                  <a:pt x="6685138" y="0"/>
                  <a:pt x="6781800" y="96662"/>
                  <a:pt x="6781800" y="215900"/>
                </a:cubicBezTo>
                <a:lnTo>
                  <a:pt x="6781800" y="1079500"/>
                </a:lnTo>
                <a:cubicBezTo>
                  <a:pt x="6781800" y="1198738"/>
                  <a:pt x="6596648" y="1339646"/>
                  <a:pt x="6477410" y="1339646"/>
                </a:cubicBezTo>
                <a:cubicBezTo>
                  <a:pt x="4468898" y="1221659"/>
                  <a:pt x="2593122" y="1369142"/>
                  <a:pt x="451875" y="985684"/>
                </a:cubicBezTo>
                <a:cubicBezTo>
                  <a:pt x="435876" y="1265904"/>
                  <a:pt x="0" y="1198738"/>
                  <a:pt x="0" y="1079500"/>
                </a:cubicBezTo>
                <a:lnTo>
                  <a:pt x="575187" y="333887"/>
                </a:lnTo>
                <a:close/>
              </a:path>
            </a:pathLst>
          </a:custGeom>
        </p:spPr>
        <p:style>
          <a:lnRef idx="2">
            <a:schemeClr val="dk1">
              <a:shade val="50000"/>
            </a:schemeClr>
          </a:lnRef>
          <a:fillRef idx="1">
            <a:schemeClr val="dk1"/>
          </a:fillRef>
          <a:effectRef idx="0">
            <a:schemeClr val="dk1"/>
          </a:effectRef>
          <a:fontRef idx="minor">
            <a:schemeClr val="lt1"/>
          </a:fontRef>
        </p:style>
        <p:txBody>
          <a:bodyPr>
            <a:normAutofit lnSpcReduction="10000"/>
          </a:bodyPr>
          <a:lstStyle/>
          <a:p>
            <a:pPr marL="0" indent="0" algn="ctr" rtl="1">
              <a:buNone/>
            </a:pPr>
            <a:r>
              <a:rPr lang="ar-IQ" sz="9600" dirty="0" smtClean="0">
                <a:solidFill>
                  <a:schemeClr val="bg1"/>
                </a:solidFill>
                <a:latin typeface="Aldhabi" pitchFamily="2" charset="-78"/>
                <a:cs typeface="Aldhabi" pitchFamily="2" charset="-78"/>
              </a:rPr>
              <a:t>الى اللقاء للمحاضرة القادمة</a:t>
            </a:r>
            <a:endParaRPr lang="en-US" sz="9600" dirty="0">
              <a:solidFill>
                <a:schemeClr val="bg1"/>
              </a:solidFill>
              <a:latin typeface="Aldhabi" pitchFamily="2" charset="-78"/>
              <a:cs typeface="Aldhabi" pitchFamily="2" charset="-78"/>
            </a:endParaRPr>
          </a:p>
        </p:txBody>
      </p:sp>
    </p:spTree>
    <p:extLst>
      <p:ext uri="{BB962C8B-B14F-4D97-AF65-F5344CB8AC3E}">
        <p14:creationId xmlns:p14="http://schemas.microsoft.com/office/powerpoint/2010/main" val="36727053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257800" y="274638"/>
            <a:ext cx="3429000" cy="1143000"/>
          </a:xfrm>
        </p:spPr>
        <p:style>
          <a:lnRef idx="2">
            <a:schemeClr val="dk1"/>
          </a:lnRef>
          <a:fillRef idx="1">
            <a:schemeClr val="lt1"/>
          </a:fillRef>
          <a:effectRef idx="0">
            <a:schemeClr val="dk1"/>
          </a:effectRef>
          <a:fontRef idx="minor">
            <a:schemeClr val="dk1"/>
          </a:fontRef>
        </p:style>
        <p:txBody>
          <a:bodyPr>
            <a:normAutofit fontScale="90000"/>
          </a:bodyPr>
          <a:lstStyle/>
          <a:p>
            <a:pPr algn="r" rtl="1">
              <a:tabLst>
                <a:tab pos="6799263" algn="l"/>
              </a:tabLst>
            </a:pPr>
            <a:r>
              <a:rPr lang="ar-IQ" dirty="0" smtClean="0">
                <a:solidFill>
                  <a:srgbClr val="FF0000"/>
                </a:solidFill>
                <a:latin typeface="Andalus" pitchFamily="18" charset="-78"/>
                <a:cs typeface="Andalus" pitchFamily="18" charset="-78"/>
              </a:rPr>
              <a:t>انواع السياحة الحديثة</a:t>
            </a:r>
            <a:endParaRPr lang="en-US" dirty="0">
              <a:solidFill>
                <a:srgbClr val="FF0000"/>
              </a:solidFill>
              <a:latin typeface="Andalus" pitchFamily="18" charset="-78"/>
              <a:cs typeface="Andalus" pitchFamily="18" charset="-78"/>
            </a:endParaRPr>
          </a:p>
        </p:txBody>
      </p:sp>
      <p:sp>
        <p:nvSpPr>
          <p:cNvPr id="3" name="Content Placeholder 2"/>
          <p:cNvSpPr>
            <a:spLocks noGrp="1"/>
          </p:cNvSpPr>
          <p:nvPr>
            <p:ph idx="1"/>
          </p:nvPr>
        </p:nvSpPr>
        <p:spPr/>
        <p:style>
          <a:lnRef idx="2">
            <a:schemeClr val="dk1"/>
          </a:lnRef>
          <a:fillRef idx="1">
            <a:schemeClr val="lt1"/>
          </a:fillRef>
          <a:effectRef idx="0">
            <a:schemeClr val="dk1"/>
          </a:effectRef>
          <a:fontRef idx="minor">
            <a:schemeClr val="dk1"/>
          </a:fontRef>
        </p:style>
        <p:txBody>
          <a:bodyPr>
            <a:normAutofit fontScale="70000" lnSpcReduction="20000"/>
          </a:bodyPr>
          <a:lstStyle/>
          <a:p>
            <a:pPr marL="0" indent="0" algn="just" rtl="1">
              <a:buNone/>
            </a:pPr>
            <a:r>
              <a:rPr lang="ar-IQ" dirty="0" smtClean="0"/>
              <a:t>من </a:t>
            </a:r>
            <a:r>
              <a:rPr lang="ar-IQ" dirty="0"/>
              <a:t>المعروف أن هناك أنواع من السياحة عرفت منذ القدم وتعرف بالسياحة التقليدية التي تم استعراضها في بداية هذا الفصل ، ومع التطور العلمي والتكنولوجي وثورة الاتصالات وسهولة التنقل عبر القارات وتشابك المصالح وظهور التكتلات والتحالفات بين الدول فقد ظهرت عدة أنواع من السياحة لم تكن معروفة من السياحة حتى منتصف القرن الماضي ، وقد تم إطلاق اسم السياحة الحديثة عليها لتمييزها عن أنواع السياحة التقليدية الأخرى </a:t>
            </a:r>
            <a:r>
              <a:rPr lang="ar-IQ" dirty="0" smtClean="0"/>
              <a:t>.</a:t>
            </a:r>
          </a:p>
          <a:p>
            <a:pPr marL="0" indent="0" algn="just" rtl="1">
              <a:buNone/>
            </a:pPr>
            <a:r>
              <a:rPr lang="ar-IQ" dirty="0" smtClean="0"/>
              <a:t>أنماط </a:t>
            </a:r>
            <a:r>
              <a:rPr lang="ar-IQ" dirty="0"/>
              <a:t>السياحة الحديثة </a:t>
            </a:r>
            <a:endParaRPr lang="ar-IQ" dirty="0" smtClean="0"/>
          </a:p>
          <a:p>
            <a:pPr algn="just" rtl="1">
              <a:buFont typeface="Wingdings" pitchFamily="2" charset="2"/>
              <a:buChar char="§"/>
            </a:pPr>
            <a:r>
              <a:rPr lang="ar-IQ" dirty="0" smtClean="0"/>
              <a:t>سياحة </a:t>
            </a:r>
            <a:r>
              <a:rPr lang="ar-IQ" dirty="0"/>
              <a:t>الحوافز . </a:t>
            </a:r>
            <a:endParaRPr lang="ar-IQ" dirty="0" smtClean="0"/>
          </a:p>
          <a:p>
            <a:pPr algn="just" rtl="1">
              <a:buFont typeface="Wingdings" pitchFamily="2" charset="2"/>
              <a:buChar char="§"/>
            </a:pPr>
            <a:r>
              <a:rPr lang="ar-IQ" dirty="0" smtClean="0"/>
              <a:t> </a:t>
            </a:r>
            <a:r>
              <a:rPr lang="ar-IQ" dirty="0"/>
              <a:t>سياحة الاهتمامات الخاصة . </a:t>
            </a:r>
            <a:endParaRPr lang="ar-IQ" dirty="0" smtClean="0"/>
          </a:p>
          <a:p>
            <a:pPr algn="just" rtl="1">
              <a:buFont typeface="Wingdings" pitchFamily="2" charset="2"/>
              <a:buChar char="§"/>
            </a:pPr>
            <a:r>
              <a:rPr lang="ar-IQ" dirty="0" smtClean="0"/>
              <a:t>سياحة </a:t>
            </a:r>
            <a:r>
              <a:rPr lang="ar-IQ" dirty="0"/>
              <a:t>المعاقين ( ذوي الاحتياجات الخاصة ) </a:t>
            </a:r>
            <a:r>
              <a:rPr lang="ar-IQ" dirty="0" smtClean="0"/>
              <a:t>.</a:t>
            </a:r>
          </a:p>
          <a:p>
            <a:pPr algn="just" rtl="1">
              <a:buFont typeface="Wingdings" pitchFamily="2" charset="2"/>
              <a:buChar char="§"/>
            </a:pPr>
            <a:r>
              <a:rPr lang="ar-IQ" dirty="0" smtClean="0"/>
              <a:t>السياحة </a:t>
            </a:r>
            <a:r>
              <a:rPr lang="ar-IQ" dirty="0"/>
              <a:t>الطبيعية . </a:t>
            </a:r>
            <a:endParaRPr lang="ar-IQ" dirty="0" smtClean="0"/>
          </a:p>
          <a:p>
            <a:pPr algn="just" rtl="1">
              <a:buFont typeface="Wingdings" pitchFamily="2" charset="2"/>
              <a:buChar char="§"/>
            </a:pPr>
            <a:r>
              <a:rPr lang="ar-IQ" dirty="0" smtClean="0"/>
              <a:t>السياحة </a:t>
            </a:r>
            <a:r>
              <a:rPr lang="ar-IQ" dirty="0"/>
              <a:t>البديلة </a:t>
            </a:r>
            <a:r>
              <a:rPr lang="ar-IQ" dirty="0" smtClean="0"/>
              <a:t>.</a:t>
            </a:r>
          </a:p>
          <a:p>
            <a:pPr algn="just" rtl="1">
              <a:buFont typeface="Wingdings" pitchFamily="2" charset="2"/>
              <a:buChar char="§"/>
            </a:pPr>
            <a:r>
              <a:rPr lang="ar-IQ" dirty="0" smtClean="0"/>
              <a:t> </a:t>
            </a:r>
            <a:r>
              <a:rPr lang="ar-IQ" dirty="0"/>
              <a:t>سياحة مراقبة الطيور </a:t>
            </a:r>
            <a:endParaRPr lang="ar-IQ" dirty="0" smtClean="0"/>
          </a:p>
          <a:p>
            <a:pPr algn="just" rtl="1">
              <a:buFont typeface="Wingdings" pitchFamily="2" charset="2"/>
              <a:buChar char="§"/>
            </a:pPr>
            <a:r>
              <a:rPr lang="ar-IQ" dirty="0" smtClean="0"/>
              <a:t>سياحة </a:t>
            </a:r>
            <a:r>
              <a:rPr lang="ar-IQ" dirty="0"/>
              <a:t>الصحاري والواحات . </a:t>
            </a:r>
            <a:endParaRPr lang="ar-IQ" dirty="0" smtClean="0"/>
          </a:p>
          <a:p>
            <a:pPr algn="just" rtl="1">
              <a:buFont typeface="Wingdings" pitchFamily="2" charset="2"/>
              <a:buChar char="§"/>
            </a:pPr>
            <a:r>
              <a:rPr lang="ar-IQ" dirty="0" smtClean="0"/>
              <a:t> سياحة </a:t>
            </a:r>
            <a:r>
              <a:rPr lang="ar-IQ" dirty="0"/>
              <a:t>المشاركة في الوقت .</a:t>
            </a:r>
            <a:endParaRPr lang="en-US" dirty="0"/>
          </a:p>
        </p:txBody>
      </p:sp>
    </p:spTree>
    <p:extLst>
      <p:ext uri="{BB962C8B-B14F-4D97-AF65-F5344CB8AC3E}">
        <p14:creationId xmlns:p14="http://schemas.microsoft.com/office/powerpoint/2010/main" val="13488512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76800" y="274638"/>
            <a:ext cx="3810000" cy="1143000"/>
          </a:xfrm>
        </p:spPr>
        <p:style>
          <a:lnRef idx="2">
            <a:schemeClr val="dk1"/>
          </a:lnRef>
          <a:fillRef idx="1">
            <a:schemeClr val="lt1"/>
          </a:fillRef>
          <a:effectRef idx="0">
            <a:schemeClr val="dk1"/>
          </a:effectRef>
          <a:fontRef idx="minor">
            <a:schemeClr val="dk1"/>
          </a:fontRef>
        </p:style>
        <p:txBody>
          <a:bodyPr/>
          <a:lstStyle/>
          <a:p>
            <a:pPr algn="r" rtl="1"/>
            <a:r>
              <a:rPr lang="ar-IQ" dirty="0" smtClean="0">
                <a:solidFill>
                  <a:srgbClr val="FF0000"/>
                </a:solidFill>
                <a:latin typeface="Andalus" pitchFamily="18" charset="-78"/>
                <a:cs typeface="Andalus" pitchFamily="18" charset="-78"/>
              </a:rPr>
              <a:t>انماط السياحة الحديثة </a:t>
            </a:r>
            <a:endParaRPr lang="en-US" dirty="0">
              <a:solidFill>
                <a:srgbClr val="FF0000"/>
              </a:solidFill>
              <a:latin typeface="Andalus" pitchFamily="18" charset="-78"/>
              <a:cs typeface="Andalus" pitchFamily="18" charset="-78"/>
            </a:endParaRPr>
          </a:p>
        </p:txBody>
      </p:sp>
      <p:sp>
        <p:nvSpPr>
          <p:cNvPr id="3" name="Content Placeholder 2"/>
          <p:cNvSpPr>
            <a:spLocks noGrp="1"/>
          </p:cNvSpPr>
          <p:nvPr>
            <p:ph idx="1"/>
          </p:nvPr>
        </p:nvSpPr>
        <p:spPr>
          <a:xfrm>
            <a:off x="0" y="1600200"/>
            <a:ext cx="9144000" cy="5257800"/>
          </a:xfrm>
        </p:spPr>
        <p:style>
          <a:lnRef idx="2">
            <a:schemeClr val="dk1"/>
          </a:lnRef>
          <a:fillRef idx="1">
            <a:schemeClr val="lt1"/>
          </a:fillRef>
          <a:effectRef idx="0">
            <a:schemeClr val="dk1"/>
          </a:effectRef>
          <a:fontRef idx="minor">
            <a:schemeClr val="dk1"/>
          </a:fontRef>
        </p:style>
        <p:txBody>
          <a:bodyPr>
            <a:normAutofit fontScale="70000" lnSpcReduction="20000"/>
          </a:bodyPr>
          <a:lstStyle/>
          <a:p>
            <a:pPr marL="0" indent="0" algn="just" rtl="1">
              <a:buNone/>
            </a:pPr>
            <a:r>
              <a:rPr lang="ar-IQ" dirty="0" smtClean="0"/>
              <a:t>وسوف نقوم باستعراض هذه الأنماط بشيء من التفصيل </a:t>
            </a:r>
          </a:p>
          <a:p>
            <a:pPr marL="514350" indent="-514350" algn="just" rtl="1">
              <a:buFont typeface="+mj-lt"/>
              <a:buAutoNum type="arabicPeriod"/>
            </a:pPr>
            <a:r>
              <a:rPr lang="ar-IQ" b="1" dirty="0" smtClean="0"/>
              <a:t>سياحة الحوافز:-  </a:t>
            </a:r>
            <a:r>
              <a:rPr lang="ar-IQ" dirty="0" smtClean="0"/>
              <a:t>تعد سياحة الحوافز ضربا من ضروب الإدارة الحديثة ، وهو نمط نستخدمه الشركات والمؤسسات والمصانع والمنظمات لتحقيق أهداف العمل ، والرحلة السياحية تأتي كمكافأة يحصل عليها الموظفون العاملون فيها وموظفين المبيعات والمتعاملين معها .</a:t>
            </a:r>
          </a:p>
          <a:p>
            <a:pPr marL="0" indent="0" algn="just" rtl="1">
              <a:buNone/>
            </a:pPr>
            <a:r>
              <a:rPr lang="ar-IQ" dirty="0" smtClean="0"/>
              <a:t>وتقدم الحوافز إما على شكل جوائز نقدية أو جوائز عينية ، ولكن الحوافز المعنوية كانت أكثر جذبا للموظفين وأكثر فاعلية من المكافآت النقدية ، وتطورت الحوافز حتى أصبحت إستراتيجية دولية تعامل بها معظم الشركات في البلاد الصناعية كأداة تسويقية وإدارية لدفع الموظفين المتعاملين معها والموزعين وموظفي المبيعات بها لتحسين الأداء وتحقيق الأهداف المنشودة حتى أصبحت هذه السياحة تشكل في الولايات المتحدة حركة سياحية ضخمة وصل الإنفاق فيها إلى ما يقرب ( 2 ) مليار دولار في نهاية الثمانينات وبما بشكل قرابة 20 % من السوق السياحي الأمريكي ، كذلك الحال في دول أوروبا ، وهي تشكل بنفس الوقت لدول المقصد السياحي سوقا واسعا يمكن التنافس عليه .</a:t>
            </a:r>
          </a:p>
          <a:p>
            <a:pPr marL="0" indent="0" algn="ctr" rtl="1">
              <a:buNone/>
            </a:pPr>
            <a:r>
              <a:rPr lang="ar-IQ" b="1" dirty="0" smtClean="0">
                <a:solidFill>
                  <a:srgbClr val="FF0000"/>
                </a:solidFill>
              </a:rPr>
              <a:t>ومن أهم خصائص هذا النوع من السياحة:-</a:t>
            </a:r>
          </a:p>
          <a:p>
            <a:pPr marL="0" indent="0" algn="just" rtl="1">
              <a:buNone/>
            </a:pPr>
            <a:r>
              <a:rPr lang="ar-IQ" dirty="0" smtClean="0"/>
              <a:t> أ . الرغبة لزيارة أماكن بعيدة وعديدة في العالم ( عابرة للقارات ) .</a:t>
            </a:r>
          </a:p>
          <a:p>
            <a:pPr marL="0" indent="0" algn="just" rtl="1">
              <a:buNone/>
            </a:pPr>
            <a:r>
              <a:rPr lang="ar-IQ" dirty="0" smtClean="0"/>
              <a:t> ب . تعتمد على الرحلات المنظمة والجماعية .</a:t>
            </a:r>
          </a:p>
          <a:p>
            <a:pPr marL="0" indent="0" algn="just" rtl="1">
              <a:buNone/>
            </a:pPr>
            <a:r>
              <a:rPr lang="ar-IQ" dirty="0" smtClean="0"/>
              <a:t> ج. تعتبر من أساليب التنشيط القابل للقياس</a:t>
            </a:r>
            <a:endParaRPr lang="en-US" dirty="0"/>
          </a:p>
        </p:txBody>
      </p:sp>
    </p:spTree>
    <p:extLst>
      <p:ext uri="{BB962C8B-B14F-4D97-AF65-F5344CB8AC3E}">
        <p14:creationId xmlns:p14="http://schemas.microsoft.com/office/powerpoint/2010/main" val="26416691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6871"/>
            <a:ext cx="9067800" cy="6747387"/>
          </a:xfrm>
        </p:spPr>
        <p:style>
          <a:lnRef idx="2">
            <a:schemeClr val="dk1"/>
          </a:lnRef>
          <a:fillRef idx="1">
            <a:schemeClr val="lt1"/>
          </a:fillRef>
          <a:effectRef idx="0">
            <a:schemeClr val="dk1"/>
          </a:effectRef>
          <a:fontRef idx="minor">
            <a:schemeClr val="dk1"/>
          </a:fontRef>
        </p:style>
        <p:txBody>
          <a:bodyPr>
            <a:normAutofit fontScale="70000" lnSpcReduction="20000"/>
          </a:bodyPr>
          <a:lstStyle/>
          <a:p>
            <a:pPr marL="0" indent="0" algn="r" rtl="1">
              <a:buNone/>
            </a:pPr>
            <a:r>
              <a:rPr lang="ar-IQ" dirty="0" smtClean="0"/>
              <a:t>د . نمثل سوق جيد للدول المضيفة</a:t>
            </a:r>
          </a:p>
          <a:p>
            <a:pPr marL="0" indent="0" algn="r" rtl="1">
              <a:buNone/>
            </a:pPr>
            <a:r>
              <a:rPr lang="ar-IQ" dirty="0" smtClean="0"/>
              <a:t>هـ. تحقق أرباح طائلة لاعتماده على برامج تتضمن الأزواج والزواجات مقارنة بأنواع السياحة الأخرى .</a:t>
            </a:r>
          </a:p>
          <a:p>
            <a:pPr marL="0" indent="0" algn="r" rtl="1">
              <a:buNone/>
            </a:pPr>
            <a:r>
              <a:rPr lang="ar-IQ" dirty="0" smtClean="0"/>
              <a:t>وهناك متخصصين في سياحة الحوافز مثل ( الجمعية الأمريكية لمسؤولي الحوافز والجمعية الأوروبية لتنظيم الاجتماعات والمؤتمرات و سياحة الحوافز ورابطة الحوافز ، وهيئة الحوافز الأسترالية ) ، وهناك أسس لاختبار جهة القحسد السياحية السياحة الحوافز حيث تعتمد على الميزانية المخصصة ، الوقت المناسب ، خصائص الفائزين بسياحة الحوافز ، نوع السفر ، تعدد وسائل المواصلات لبلد المقصد السياحي ، توفر المعلومات السياحية عن أماكن الجذب السياحي ، توفر التسهيلات الترويحية والصحية والرياضية والخدمات السياحية </a:t>
            </a:r>
          </a:p>
          <a:p>
            <a:pPr marL="0" indent="0" algn="r" rtl="1">
              <a:buNone/>
            </a:pPr>
            <a:r>
              <a:rPr lang="ar-IQ" b="1" dirty="0" smtClean="0"/>
              <a:t>2. سياحة الاهتمامات الخاصة </a:t>
            </a:r>
            <a:r>
              <a:rPr lang="en-US" b="1" dirty="0" err="1" smtClean="0"/>
              <a:t>pecial</a:t>
            </a:r>
            <a:r>
              <a:rPr lang="en-US" b="1" dirty="0" smtClean="0"/>
              <a:t> Interest Tourism </a:t>
            </a:r>
            <a:r>
              <a:rPr lang="ar-IQ" b="1" dirty="0" smtClean="0"/>
              <a:t>:</a:t>
            </a:r>
          </a:p>
          <a:p>
            <a:pPr marL="0" indent="0" algn="r" rtl="1">
              <a:buNone/>
            </a:pPr>
            <a:r>
              <a:rPr lang="ar-IQ" dirty="0" smtClean="0"/>
              <a:t>يقصد بسياحة الاهتمامات الخاصة «انتقال مجموعة من الأفراد من مكان إلى أخر سعيا وراء اهتمام خاص لا يمكن تحقيقه إلا في منطقة بعينها أو في مكان محدد ، وغالبا ما تكون هذه الاهتمامات علمية أو ثقافية أو اجتماعية أو بيئية ».</a:t>
            </a:r>
          </a:p>
          <a:p>
            <a:pPr marL="0" indent="0" algn="ctr" rtl="1">
              <a:buNone/>
            </a:pPr>
            <a:r>
              <a:rPr lang="ar-IQ" dirty="0" smtClean="0"/>
              <a:t> </a:t>
            </a:r>
            <a:r>
              <a:rPr lang="ar-IQ" b="1" dirty="0" smtClean="0">
                <a:solidFill>
                  <a:srgbClr val="FF0000"/>
                </a:solidFill>
              </a:rPr>
              <a:t>ومن أهم خصائص سياحة الاهتمامات الخاصة :</a:t>
            </a:r>
          </a:p>
          <a:p>
            <a:pPr algn="r" rtl="1"/>
            <a:r>
              <a:rPr lang="ar-IQ" dirty="0" smtClean="0"/>
              <a:t> أكثر شيوعا في أوروبا وأمريكا.</a:t>
            </a:r>
          </a:p>
          <a:p>
            <a:pPr algn="r" rtl="1"/>
            <a:r>
              <a:rPr lang="ar-IQ" dirty="0" smtClean="0"/>
              <a:t>عدم تقيدها بعامل المسافة </a:t>
            </a:r>
          </a:p>
          <a:p>
            <a:pPr algn="r" rtl="1"/>
            <a:r>
              <a:rPr lang="ar-IQ" dirty="0" smtClean="0"/>
              <a:t>تتميز شريحة هذا النمط من السياح بارتفاع معدلات إنفاقهم حيث أن أغلب أفرادها من ذوي الدخل المرتفع . </a:t>
            </a:r>
          </a:p>
          <a:p>
            <a:pPr algn="r" rtl="1"/>
            <a:r>
              <a:rPr lang="ar-IQ" dirty="0" smtClean="0"/>
              <a:t>لا تتقيد بفئة عمرية محددة ، فروادها من سن ( 14 - أكثر من 8 سنة ) . </a:t>
            </a:r>
          </a:p>
          <a:p>
            <a:pPr algn="r" rtl="1"/>
            <a:r>
              <a:rPr lang="ar-IQ" dirty="0" smtClean="0"/>
              <a:t>التقيد بالمحافظة على البيئة الطبيعية والاجتماعية .</a:t>
            </a:r>
          </a:p>
          <a:p>
            <a:pPr algn="r" rtl="1"/>
            <a:r>
              <a:rPr lang="ar-IQ" dirty="0" smtClean="0"/>
              <a:t> شديدة المرونة بحيث تسمح بقدر من الابتكار والتجديد بهدف تقديم رحلات سياحية جديدة تجذب أعداد أكبر </a:t>
            </a:r>
            <a:r>
              <a:rPr lang="ar-IQ" smtClean="0"/>
              <a:t>من السياح</a:t>
            </a:r>
            <a:endParaRPr lang="en-US" dirty="0"/>
          </a:p>
        </p:txBody>
      </p:sp>
    </p:spTree>
    <p:extLst>
      <p:ext uri="{BB962C8B-B14F-4D97-AF65-F5344CB8AC3E}">
        <p14:creationId xmlns:p14="http://schemas.microsoft.com/office/powerpoint/2010/main" val="7580277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52400"/>
            <a:ext cx="9070258" cy="6477000"/>
          </a:xfrm>
        </p:spPr>
        <p:style>
          <a:lnRef idx="2">
            <a:schemeClr val="dk1"/>
          </a:lnRef>
          <a:fillRef idx="1">
            <a:schemeClr val="lt1"/>
          </a:fillRef>
          <a:effectRef idx="0">
            <a:schemeClr val="dk1"/>
          </a:effectRef>
          <a:fontRef idx="minor">
            <a:schemeClr val="dk1"/>
          </a:fontRef>
        </p:style>
        <p:txBody>
          <a:bodyPr>
            <a:normAutofit fontScale="70000" lnSpcReduction="20000"/>
          </a:bodyPr>
          <a:lstStyle/>
          <a:p>
            <a:pPr marL="0" indent="0" algn="just" rtl="1">
              <a:buNone/>
            </a:pPr>
            <a:r>
              <a:rPr lang="ar-IQ" b="1" dirty="0"/>
              <a:t>3</a:t>
            </a:r>
            <a:r>
              <a:rPr lang="ar-IQ" b="1" dirty="0" smtClean="0"/>
              <a:t>. سياحة المعاقين ( ذوي الاحتياجات الخاصة ):-  </a:t>
            </a:r>
            <a:r>
              <a:rPr lang="ar-IQ" dirty="0" smtClean="0"/>
              <a:t>تهدف هذه السياحة إلى اعتبار المعاق ( جسديا أو حركية أو حسیا) ، سائحا عاديا يجب ان يحصل على كل حقوقه في مباشرة مختلف الانشطة السياحية وذلك بعد الاهتمام الدولي بالمعاقين حركيا وحسيا على أثر إعلان الأمم المتحدة أن عام 1980هو عام دولي للمعاقين وساعد ذلك على مدار عدد من التشريعات الخاصة بالمعاقين في أوروبا وأمريكا التي تعمل على تشجيع هذا النمط من السياحة وتوفير كافة التسهيلات لذلك . </a:t>
            </a:r>
          </a:p>
          <a:p>
            <a:pPr marL="0" indent="0" algn="ctr" rtl="1">
              <a:buNone/>
            </a:pPr>
            <a:r>
              <a:rPr lang="ar-IQ" b="1" dirty="0" smtClean="0">
                <a:solidFill>
                  <a:srgbClr val="FF0000"/>
                </a:solidFill>
              </a:rPr>
              <a:t>ومن أهم خصائص هذه السياحة : </a:t>
            </a:r>
          </a:p>
          <a:p>
            <a:pPr algn="just" rtl="1">
              <a:buFontTx/>
              <a:buChar char="-"/>
            </a:pPr>
            <a:r>
              <a:rPr lang="ar-IQ" dirty="0" smtClean="0"/>
              <a:t>سياحة المعاقين تمثل شريحة كبيرة من السياح ذوي الدخل المرتفع ويعتبروا أكثر إنفاقا من السياح العاديين حيث يصل إنفاقهم بزيادة من ( 30% – (200 %)</a:t>
            </a:r>
          </a:p>
          <a:p>
            <a:pPr algn="just" rtl="1">
              <a:buFontTx/>
              <a:buChar char="-"/>
            </a:pPr>
            <a:r>
              <a:rPr lang="ar-IQ" dirty="0" smtClean="0"/>
              <a:t>حاجتهم الواضحة إلى وسائل وتسهيلات خاصة لتمكين السائح المعاق دين ممارسة الأنشطة السياحية.</a:t>
            </a:r>
          </a:p>
          <a:p>
            <a:pPr algn="just" rtl="1">
              <a:buFontTx/>
              <a:buChar char="-"/>
            </a:pPr>
            <a:r>
              <a:rPr lang="ar-IQ" dirty="0" smtClean="0"/>
              <a:t> اعتبار السائح المعاق سائحة عادية يجب أن يحصل على كافة الأنشطة السياحية التي يريد .</a:t>
            </a:r>
          </a:p>
          <a:p>
            <a:pPr algn="just" rtl="1">
              <a:buFontTx/>
              <a:buChar char="-"/>
            </a:pPr>
            <a:r>
              <a:rPr lang="ar-IQ" dirty="0" smtClean="0"/>
              <a:t> رعاية جمعيات خاصة لهذا النوع من السياح</a:t>
            </a:r>
          </a:p>
          <a:p>
            <a:pPr marL="0" indent="0" algn="just" rtl="1">
              <a:buNone/>
            </a:pPr>
            <a:r>
              <a:rPr lang="ar-IQ" b="1" dirty="0" smtClean="0"/>
              <a:t> 4. السياحة الطبيعية </a:t>
            </a:r>
            <a:r>
              <a:rPr lang="en-US" b="1" dirty="0" smtClean="0"/>
              <a:t>Eco Tourism : </a:t>
            </a:r>
            <a:r>
              <a:rPr lang="ar-IQ" b="1" dirty="0" smtClean="0"/>
              <a:t>:-</a:t>
            </a:r>
          </a:p>
          <a:p>
            <a:pPr marL="0" indent="0" algn="just" rtl="1">
              <a:buNone/>
            </a:pPr>
            <a:r>
              <a:rPr lang="ar-IQ" dirty="0"/>
              <a:t>ي</a:t>
            </a:r>
            <a:r>
              <a:rPr lang="ar-IQ" dirty="0" smtClean="0"/>
              <a:t>تسد بالسياحة الطبيعية ( الإيكولوجية ) بأنها السفر إلى المناطق الطبيعية البكر بهدف مراقبة ودراسة والتمتع بالجمال الطبيعي وإطاره النباتي والحيواني و ثروته الطبيعية . وتدخل السياحة الطبيعية في دائرة سياحة الاهتمامات الخاصة وتقسم إلى قسمين :</a:t>
            </a:r>
          </a:p>
          <a:p>
            <a:pPr marL="0" indent="0" algn="just" rtl="1">
              <a:buNone/>
            </a:pPr>
            <a:r>
              <a:rPr lang="ar-IQ" dirty="0" smtClean="0"/>
              <a:t> أ . السياحة الخضراء . </a:t>
            </a:r>
          </a:p>
          <a:p>
            <a:pPr marL="0" indent="0" algn="just" rtl="1">
              <a:buNone/>
            </a:pPr>
            <a:r>
              <a:rPr lang="ar-IQ" dirty="0" smtClean="0"/>
              <a:t>ب . السياحة الزرقاء .</a:t>
            </a:r>
            <a:endParaRPr lang="en-US" dirty="0"/>
          </a:p>
        </p:txBody>
      </p:sp>
    </p:spTree>
    <p:extLst>
      <p:ext uri="{BB962C8B-B14F-4D97-AF65-F5344CB8AC3E}">
        <p14:creationId xmlns:p14="http://schemas.microsoft.com/office/powerpoint/2010/main" val="26624512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228600"/>
            <a:ext cx="8763000" cy="6324600"/>
          </a:xfrm>
        </p:spPr>
        <p:style>
          <a:lnRef idx="2">
            <a:schemeClr val="dk1"/>
          </a:lnRef>
          <a:fillRef idx="1">
            <a:schemeClr val="lt1"/>
          </a:fillRef>
          <a:effectRef idx="0">
            <a:schemeClr val="dk1"/>
          </a:effectRef>
          <a:fontRef idx="minor">
            <a:schemeClr val="dk1"/>
          </a:fontRef>
        </p:style>
        <p:txBody>
          <a:bodyPr>
            <a:normAutofit fontScale="70000" lnSpcReduction="20000"/>
          </a:bodyPr>
          <a:lstStyle/>
          <a:p>
            <a:pPr marL="0" indent="0" algn="ctr" rtl="1">
              <a:buNone/>
            </a:pPr>
            <a:r>
              <a:rPr lang="ar-IQ" dirty="0" smtClean="0">
                <a:solidFill>
                  <a:srgbClr val="FF0000"/>
                </a:solidFill>
              </a:rPr>
              <a:t>ومن اهم خصائص السياحة الإيكولوجية:-</a:t>
            </a:r>
          </a:p>
          <a:p>
            <a:pPr algn="just" rtl="1">
              <a:buFontTx/>
              <a:buChar char="-"/>
            </a:pPr>
            <a:r>
              <a:rPr lang="ar-IQ" dirty="0" smtClean="0"/>
              <a:t>تقوم على حماية البيئة الطبيعية بالحفاظ على خصائص الحياة البرية والطبوغرافية للأرض.</a:t>
            </a:r>
          </a:p>
          <a:p>
            <a:pPr algn="just" rtl="1">
              <a:buFontTx/>
              <a:buChar char="-"/>
            </a:pPr>
            <a:r>
              <a:rPr lang="ar-IQ" dirty="0" smtClean="0"/>
              <a:t> تحقيق الانسجام بين البيئة الطبيعية والسياحة.</a:t>
            </a:r>
          </a:p>
          <a:p>
            <a:pPr algn="just" rtl="1">
              <a:buFontTx/>
              <a:buChar char="-"/>
            </a:pPr>
            <a:r>
              <a:rPr lang="ar-IQ" dirty="0" smtClean="0"/>
              <a:t> تناسب السياح المثقفين والمبدعين الذين يحترمون الموارد الطبيعية والاجتماعية والحضارية.</a:t>
            </a:r>
          </a:p>
          <a:p>
            <a:pPr marL="0" indent="0" algn="just" rtl="1">
              <a:buNone/>
            </a:pPr>
            <a:r>
              <a:rPr lang="ar-IQ" dirty="0" smtClean="0"/>
              <a:t> 5</a:t>
            </a:r>
            <a:r>
              <a:rPr lang="ar-IQ" b="1" dirty="0" smtClean="0"/>
              <a:t>. السياحة البديلة </a:t>
            </a:r>
            <a:r>
              <a:rPr lang="en-US" b="1" dirty="0" smtClean="0"/>
              <a:t>Alternative Tourism : </a:t>
            </a:r>
            <a:endParaRPr lang="ar-IQ" b="1" dirty="0" smtClean="0"/>
          </a:p>
          <a:p>
            <a:pPr marL="0" indent="0" algn="just" rtl="1">
              <a:buNone/>
            </a:pPr>
            <a:r>
              <a:rPr lang="ar-IQ" dirty="0"/>
              <a:t>ا</a:t>
            </a:r>
            <a:r>
              <a:rPr lang="ar-IQ" dirty="0" smtClean="0"/>
              <a:t>لسياحة البديلة تهتم بالتوازن البيئي الإيكولوجي وحماية البيئة ، وتفادي الآثار السلبية الناجمة عن التنمية السياحية غير المخططة والضارة بالبيئة ، حيث ظهرت هذه السياحة في أواخر العقد الأخير من القرن العشرين المنصرم لتكون بديلة عن السياحة الجماهيرية والتي كانت تقوم على المجموعات السياحية الكبيرة والتي كانت تتسبب مباشرة في تدمير البيئة في العديد من البلدان وخاصة في البلدان النامية . </a:t>
            </a:r>
          </a:p>
          <a:p>
            <a:pPr marL="0" indent="0" algn="ctr" rtl="1">
              <a:buNone/>
            </a:pPr>
            <a:r>
              <a:rPr lang="ar-IQ" b="1" dirty="0" smtClean="0">
                <a:solidFill>
                  <a:srgbClr val="FF0000"/>
                </a:solidFill>
              </a:rPr>
              <a:t>ومن أهم خصائص السياحة البديلة : </a:t>
            </a:r>
          </a:p>
          <a:p>
            <a:pPr marL="0" indent="0" algn="just" rtl="1">
              <a:buNone/>
            </a:pPr>
            <a:r>
              <a:rPr lang="ar-IQ" dirty="0" smtClean="0"/>
              <a:t>أ . العمل على احترام البيئة والحفاظ عليها . </a:t>
            </a:r>
          </a:p>
          <a:p>
            <a:pPr marL="0" indent="0" algn="just" rtl="1">
              <a:buNone/>
            </a:pPr>
            <a:r>
              <a:rPr lang="ar-IQ" dirty="0" smtClean="0"/>
              <a:t>ب . تعتبر من أدوات التنمية الاقتصادية لإدارة الموارد الطبيعية والحضارية والبشرية . </a:t>
            </a:r>
          </a:p>
          <a:p>
            <a:pPr marL="0" indent="0" algn="just" rtl="1">
              <a:buNone/>
            </a:pPr>
            <a:r>
              <a:rPr lang="ar-IQ" dirty="0" smtClean="0"/>
              <a:t>ج . تعمل على التواصل الاجتماعي وحماية قيم المجتمع</a:t>
            </a:r>
          </a:p>
          <a:p>
            <a:pPr marL="0" indent="0" algn="just" rtl="1">
              <a:buNone/>
            </a:pPr>
            <a:r>
              <a:rPr lang="ar-IQ" dirty="0" smtClean="0"/>
              <a:t> د . تتبنى مشروعات صغيرة متعددة لتنمية عناصر الجذب السياحي لجعل السياحة في متناول الجميع </a:t>
            </a:r>
          </a:p>
          <a:p>
            <a:pPr marL="0" indent="0" algn="just" rtl="1">
              <a:buNone/>
            </a:pPr>
            <a:r>
              <a:rPr lang="ar-IQ" b="1" dirty="0" smtClean="0"/>
              <a:t>6. سياحة مراقبة الطيور </a:t>
            </a:r>
            <a:r>
              <a:rPr lang="ar-IQ" dirty="0" smtClean="0"/>
              <a:t>يقصد بسياحة مراقبة الطيور وهو الانتقال والسفر إلى الأماكن التي تتواجد بها الطيور المتنوعة وخاصة في مواسم تزاوجها وبناء الأعشاش أو خلال هجرتها ، وقد اهتم الإنسان بالطيور قديما وحديثا حيث نجد رسومات للطيور البرية على جدران المعابد والقصور القديمة .</a:t>
            </a:r>
            <a:endParaRPr lang="en-US" dirty="0"/>
          </a:p>
        </p:txBody>
      </p:sp>
    </p:spTree>
    <p:extLst>
      <p:ext uri="{BB962C8B-B14F-4D97-AF65-F5344CB8AC3E}">
        <p14:creationId xmlns:p14="http://schemas.microsoft.com/office/powerpoint/2010/main" val="39834282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304800"/>
            <a:ext cx="8610600" cy="6400800"/>
          </a:xfrm>
        </p:spPr>
        <p:style>
          <a:lnRef idx="2">
            <a:schemeClr val="dk1"/>
          </a:lnRef>
          <a:fillRef idx="1">
            <a:schemeClr val="lt1"/>
          </a:fillRef>
          <a:effectRef idx="0">
            <a:schemeClr val="dk1"/>
          </a:effectRef>
          <a:fontRef idx="minor">
            <a:schemeClr val="dk1"/>
          </a:fontRef>
        </p:style>
        <p:txBody>
          <a:bodyPr>
            <a:normAutofit fontScale="70000" lnSpcReduction="20000"/>
          </a:bodyPr>
          <a:lstStyle/>
          <a:p>
            <a:pPr marL="0" indent="0" algn="just" rtl="1">
              <a:buNone/>
            </a:pPr>
            <a:r>
              <a:rPr lang="ar-IQ" dirty="0" smtClean="0"/>
              <a:t> اصحت مراقبة الطيور مستمرة على مستوى العالم نظرا لو مر في العطور أمريكا الشمالية وبريطانيا وشمال غرب أوروبا واليابان العال لمراقبة هده الصبور . وتشهد كدا رواجا لهذا النوع من الصباح حيث وقد ويقدر عدد هؤلاء الهواة ( 3 - 4 ) مليون شخص وهم يسافرون حوال أصبحت تشكل مواسم خاصة بها وتزايد اهتمام مقدمي الخدمة بها وتفاه النسبيلات والأدوات اللازمة للمارستها .</a:t>
            </a:r>
          </a:p>
          <a:p>
            <a:pPr marL="0" indent="0" algn="ctr" rtl="1">
              <a:buNone/>
            </a:pPr>
            <a:r>
              <a:rPr lang="ar-IQ" dirty="0" smtClean="0"/>
              <a:t> </a:t>
            </a:r>
            <a:r>
              <a:rPr lang="ar-IQ" b="1" dirty="0" smtClean="0">
                <a:solidFill>
                  <a:srgbClr val="FF0000"/>
                </a:solidFill>
              </a:rPr>
              <a:t>أهم خصائص سياحة مراقبة الطيور </a:t>
            </a:r>
          </a:p>
          <a:p>
            <a:pPr marL="0" indent="0" algn="just" rtl="1">
              <a:buNone/>
            </a:pPr>
            <a:r>
              <a:rPr lang="ar-IQ" dirty="0" smtClean="0"/>
              <a:t>- الموسمية </a:t>
            </a:r>
          </a:p>
          <a:p>
            <a:pPr algn="just" rtl="1">
              <a:buFontTx/>
              <a:buChar char="-"/>
            </a:pPr>
            <a:r>
              <a:rPr lang="ar-IQ" dirty="0" smtClean="0"/>
              <a:t>حاجتها إلى تسهيلات وتجهيزات خاصة مثل والمسامير المكبرة وآلات التصوير . </a:t>
            </a:r>
          </a:p>
          <a:p>
            <a:pPr algn="just" rtl="1">
              <a:buFontTx/>
              <a:buChar char="-"/>
            </a:pPr>
            <a:r>
              <a:rPr lang="ar-IQ" dirty="0" smtClean="0"/>
              <a:t>يمكن مرت هذه السياحة مع سياحة الآثار والغابات والشواطئ الاطالة فترة إقامة السائح</a:t>
            </a:r>
          </a:p>
          <a:p>
            <a:pPr algn="just" rtl="1">
              <a:buFontTx/>
              <a:buChar char="-"/>
            </a:pPr>
            <a:r>
              <a:rPr lang="ar-IQ" dirty="0" smtClean="0"/>
              <a:t>تعتبر من السياحات الرقيقة بالبيئة .</a:t>
            </a:r>
          </a:p>
          <a:p>
            <a:pPr marL="0" indent="0" algn="just" rtl="1">
              <a:buNone/>
            </a:pPr>
            <a:r>
              <a:rPr lang="ar-IQ" b="1" dirty="0" smtClean="0"/>
              <a:t>7-  سياحة الصحاري والواحات :-</a:t>
            </a:r>
          </a:p>
          <a:p>
            <a:pPr marL="0" indent="0" algn="just" rtl="1">
              <a:buNone/>
            </a:pPr>
            <a:r>
              <a:rPr lang="ar-IQ" b="1" dirty="0" smtClean="0"/>
              <a:t> </a:t>
            </a:r>
            <a:r>
              <a:rPr lang="ar-IQ" dirty="0" smtClean="0"/>
              <a:t>وهذا نوع جديد من السياحة ، اهتمت به دول المغرب العربي ( الجزائر . والمغرب ، وتونس ) ، وهو يتمثل بتنظيم رحلات سياحية إلى مناطق إقامة البدو الخيم في الصحراء ، حيث تقام حفلات السمر وعرض للفنون الشعبية ، ويرتبط بهذا النوع من السياحة سياحة السفاري والتجوال ومراقبة حركة الكثبان الرملية ، وأهم ما يميز هذا النوع من السياحة هو من خصائص وقدرته العالية على احتكاك السياح بالسكان المحليين وحدوث عملية التثاقف بين الضيف والمضيف وتعرف الطرفين على بعضهم البعض عن قرب.</a:t>
            </a:r>
          </a:p>
          <a:p>
            <a:pPr marL="0" indent="0" algn="just" rtl="1">
              <a:buNone/>
            </a:pPr>
            <a:r>
              <a:rPr lang="ar-IQ" b="1" dirty="0" smtClean="0"/>
              <a:t> 8. سياحة المشاركة في الوقت </a:t>
            </a:r>
            <a:r>
              <a:rPr lang="en-US" b="1" dirty="0" smtClean="0"/>
              <a:t>Time Share ) :</a:t>
            </a:r>
            <a:r>
              <a:rPr lang="ar-IQ" b="1" dirty="0" smtClean="0"/>
              <a:t>)</a:t>
            </a:r>
            <a:endParaRPr lang="ar-IQ" b="1" dirty="0"/>
          </a:p>
          <a:p>
            <a:pPr marL="0" indent="0" algn="just" rtl="1">
              <a:buNone/>
            </a:pPr>
            <a:r>
              <a:rPr lang="ar-IQ" dirty="0" smtClean="0"/>
              <a:t>تقوم فلسفة سياحة المشاركة في الوقت على أساس الاستفادة من البعد المكاني بالإضافة إلى البعد الزمني في إشغال الوحدات الخاصة بالمشروع السياحي ، وعلى هذا يقسم المشروع إلى حدوات مكانية ثم تقسم هذه الوحدات</a:t>
            </a:r>
            <a:endParaRPr lang="en-US" dirty="0"/>
          </a:p>
        </p:txBody>
      </p:sp>
    </p:spTree>
    <p:extLst>
      <p:ext uri="{BB962C8B-B14F-4D97-AF65-F5344CB8AC3E}">
        <p14:creationId xmlns:p14="http://schemas.microsoft.com/office/powerpoint/2010/main" val="27143283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52400"/>
            <a:ext cx="9067800" cy="6553200"/>
          </a:xfrm>
        </p:spPr>
        <p:style>
          <a:lnRef idx="2">
            <a:schemeClr val="dk1"/>
          </a:lnRef>
          <a:fillRef idx="1">
            <a:schemeClr val="lt1"/>
          </a:fillRef>
          <a:effectRef idx="0">
            <a:schemeClr val="dk1"/>
          </a:effectRef>
          <a:fontRef idx="minor">
            <a:schemeClr val="dk1"/>
          </a:fontRef>
        </p:style>
        <p:txBody>
          <a:bodyPr>
            <a:normAutofit fontScale="77500" lnSpcReduction="20000"/>
          </a:bodyPr>
          <a:lstStyle/>
          <a:p>
            <a:pPr marL="0" indent="0" algn="just" rtl="1">
              <a:buNone/>
            </a:pPr>
            <a:r>
              <a:rPr lang="ar-IQ" dirty="0" smtClean="0"/>
              <a:t>امكانية بدورها إلى وحدات زمنية رئيسية غالبا ما تكون مدتها أسبوع ، وتتم عملية بيع هذه الوحدات للراغبين كل بحسب الوقت الذي يتناسب مع وقت فراغه وقضاء إجازاته ، ويحق للمشتري بموجب هذا النظام قضاء الوقت من الوحدة المكانية المدة المتفق عليها ، ومن حق المشتري أيضا استبدال هذه الفترة بفترة أخرى مساوية لها أو تأجيرها أو ادخارها إلى العام القادم تعد سياحة المشاركة في الوقت كما تقول منظمة السياحة العالمية بأنها القوة الجديدة في عالم السياحة ، وهي من القطاعات الأسرع نموا في عالم السياحة والسفر ، وحققت الكثير من النجاح في السنوات الأخيرة ، ويستفيد من هذا النظام أكثر من ( 308 ) مليون أسرة في العالم ويقوم على تنفيذه ما يقرب من ( 47 ) منتج سياحي في العالم بقسم نظام المشاركة في الوقت إلى قسمين :</a:t>
            </a:r>
          </a:p>
          <a:p>
            <a:pPr marL="0" indent="0" algn="just" rtl="1">
              <a:buNone/>
            </a:pPr>
            <a:r>
              <a:rPr lang="ar-IQ" dirty="0" smtClean="0"/>
              <a:t>أ. نظام مشاركة يتيح فرصة التبادل الدولي للحصص الزمنية والمكانية ويوجد في العالم ما يزيد عن ( 500 ) مشروع معظمها من الولايات المتحدة الأمريكية ، سويسرا ، المكسيك ، فرنسا ، إنجلترا ، إسبانيا ، وبدأت الدول العربية مثل مصر وتونس والأردن في هذا النوع من السياحة </a:t>
            </a:r>
          </a:p>
          <a:p>
            <a:pPr marL="0" indent="0" algn="just" rtl="1">
              <a:buNone/>
            </a:pPr>
            <a:r>
              <a:rPr lang="ar-IQ" dirty="0" smtClean="0"/>
              <a:t>ب . نظام مشاركة لا يتيح التبادلية العالمية وهو مقتصر على التبادل الزماني دون المكاني ، وبهذا القسم تختلف طرق بيع المشاركة الزمنية من بلد إلى آخر حسب عادات البيع.</a:t>
            </a:r>
          </a:p>
          <a:p>
            <a:pPr marL="0" indent="0" algn="just" rtl="1">
              <a:buNone/>
            </a:pPr>
            <a:r>
              <a:rPr lang="ar-IQ" b="1" dirty="0" smtClean="0"/>
              <a:t> 9. سياحة الدراجات:-</a:t>
            </a:r>
          </a:p>
          <a:p>
            <a:pPr marL="0" indent="0" algn="just" rtl="1">
              <a:buNone/>
            </a:pPr>
            <a:r>
              <a:rPr lang="ar-IQ" b="1" dirty="0" smtClean="0"/>
              <a:t> </a:t>
            </a:r>
            <a:r>
              <a:rPr lang="ar-IQ" dirty="0" smtClean="0"/>
              <a:t>سياحة الدراجات من السياحات الحديثة حيث تضاعفت من عام ( 1996) حتى بداية عام          ( 2000 ) ، إلى ثلاثة أضعاف وهذا النمط من السياحة يوفر الصحة والمتعة ويسهل الاتصال مع الاخرين وهي كذلك سياحة رقيقة بالبيئة وتعطي فرصة للإنسان للتعرف على الطبيعة أكثر من غيرها من السياحات التي تستخدم وسائل نقل اخرى</a:t>
            </a:r>
            <a:endParaRPr lang="en-US" dirty="0"/>
          </a:p>
        </p:txBody>
      </p:sp>
    </p:spTree>
    <p:extLst>
      <p:ext uri="{BB962C8B-B14F-4D97-AF65-F5344CB8AC3E}">
        <p14:creationId xmlns:p14="http://schemas.microsoft.com/office/powerpoint/2010/main" val="42438370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91729" y="304800"/>
            <a:ext cx="8723671" cy="6400800"/>
          </a:xfrm>
        </p:spPr>
        <p:style>
          <a:lnRef idx="2">
            <a:schemeClr val="dk1"/>
          </a:lnRef>
          <a:fillRef idx="1">
            <a:schemeClr val="lt1"/>
          </a:fillRef>
          <a:effectRef idx="0">
            <a:schemeClr val="dk1"/>
          </a:effectRef>
          <a:fontRef idx="minor">
            <a:schemeClr val="dk1"/>
          </a:fontRef>
        </p:style>
        <p:txBody>
          <a:bodyPr>
            <a:normAutofit fontScale="70000" lnSpcReduction="20000"/>
          </a:bodyPr>
          <a:lstStyle/>
          <a:p>
            <a:pPr marL="0" indent="0" algn="just" rtl="1">
              <a:buNone/>
            </a:pPr>
            <a:r>
              <a:rPr lang="ar-IQ" dirty="0" smtClean="0"/>
              <a:t>ومن أشهر الدول هذا النمط من السياحة دولة انما همين لها ، مسه شخص عام 1988 برحلات استخدموا فيها الواحات الماء أباه از فرقه ها و مليار مارك ألماني </a:t>
            </a:r>
          </a:p>
          <a:p>
            <a:pPr marL="0" indent="0" algn="just" rtl="1">
              <a:buNone/>
            </a:pPr>
            <a:r>
              <a:rPr lang="ar-IQ" b="1" dirty="0" smtClean="0"/>
              <a:t>10. سياحة نهاية الأسبوع </a:t>
            </a:r>
            <a:r>
              <a:rPr lang="en-US" b="1" dirty="0" smtClean="0"/>
              <a:t>Week End * </a:t>
            </a:r>
            <a:endParaRPr lang="ar-IQ" b="1" dirty="0"/>
          </a:p>
          <a:p>
            <a:pPr marL="0" indent="0" algn="just" rtl="1">
              <a:buNone/>
            </a:pPr>
            <a:r>
              <a:rPr lang="ar-IQ" dirty="0" smtClean="0"/>
              <a:t>بدأت شركات السياحة العالمية تشجع على هذا النمط من السياحة، بدلا من السياحة لمدة طويلة ، وذلك باستخدام بسيط هو بدلا من قضاء اسبوع  او اكثر في أماكن عادية والتمتع بمنتج سياحي غير جذاب تماما فلماذا لا تقضي يومين أو ثلاثة أيام على الأكثر في أماكن فاخرة وتعيش فيها كملك غير متوج وتقيم في أحسن الفنادق وتتناول أشهى المأكولات وتستمتع بأجمل الأماكن ، وتنفق في تلك المدة القصيرة ما يمكنك أن تنفقه في أسبوع أو أسبوعين .</a:t>
            </a:r>
          </a:p>
          <a:p>
            <a:pPr marL="0" indent="0" algn="just" rtl="1">
              <a:buNone/>
            </a:pPr>
            <a:r>
              <a:rPr lang="ar-IQ" dirty="0" smtClean="0"/>
              <a:t>وتطلق هذه السياحة من فكرة أن سياح القرن الواحد والعشرين فقراء في الوقت أغنياء في المال ، وتجتهد بعض الشركات البريطانية في اختيار افضل الأماكن التي تعتقد أنها الأفضل ومن هذه الأماكن:</a:t>
            </a:r>
          </a:p>
          <a:p>
            <a:pPr algn="just" rtl="1">
              <a:buFontTx/>
              <a:buChar char="-"/>
            </a:pPr>
            <a:r>
              <a:rPr lang="ar-IQ" dirty="0" smtClean="0"/>
              <a:t>( فلورنسا ) في إيطاليا وتضم الفلل التاريخية المشهورة .</a:t>
            </a:r>
          </a:p>
          <a:p>
            <a:pPr algn="just" rtl="1">
              <a:buFontTx/>
              <a:buChar char="-"/>
            </a:pPr>
            <a:r>
              <a:rPr lang="ar-IQ" dirty="0" smtClean="0"/>
              <a:t>( فرنسا ) الفنادق القريبة من اللوفر . </a:t>
            </a:r>
          </a:p>
          <a:p>
            <a:pPr algn="just" rtl="1">
              <a:buFontTx/>
              <a:buChar char="-"/>
            </a:pPr>
            <a:r>
              <a:rPr lang="ar-IQ" dirty="0" smtClean="0"/>
              <a:t>(بحيرة كومو ) في إيطاليا والمباني المحيطة بها . </a:t>
            </a:r>
          </a:p>
          <a:p>
            <a:pPr algn="just" rtl="1">
              <a:buFontTx/>
              <a:buChar char="-"/>
            </a:pPr>
            <a:r>
              <a:rPr lang="ar-IQ" dirty="0"/>
              <a:t>(</a:t>
            </a:r>
            <a:r>
              <a:rPr lang="ar-IQ" dirty="0" smtClean="0"/>
              <a:t>أكسفور شایر ) حيث الريف الإنجليزي.</a:t>
            </a:r>
          </a:p>
          <a:p>
            <a:pPr algn="just" rtl="1">
              <a:buFontTx/>
              <a:buChar char="-"/>
            </a:pPr>
            <a:r>
              <a:rPr lang="ar-IQ" dirty="0"/>
              <a:t>(</a:t>
            </a:r>
            <a:r>
              <a:rPr lang="ar-IQ" dirty="0" smtClean="0"/>
              <a:t> سان بطرسبرج في روسيا ) ومبانيها الثقافية الشهيرة . </a:t>
            </a:r>
          </a:p>
          <a:p>
            <a:pPr algn="just" rtl="1">
              <a:buFontTx/>
              <a:buChar char="-"/>
            </a:pPr>
            <a:r>
              <a:rPr lang="ar-IQ" dirty="0" smtClean="0"/>
              <a:t>( مراکش ) وليالي ألف ليلة وليلة .</a:t>
            </a:r>
          </a:p>
          <a:p>
            <a:pPr algn="just" rtl="1">
              <a:buFontTx/>
              <a:buChar char="-"/>
            </a:pPr>
            <a:r>
              <a:rPr lang="ar-IQ" dirty="0"/>
              <a:t>(</a:t>
            </a:r>
            <a:r>
              <a:rPr lang="ar-IQ" dirty="0" smtClean="0"/>
              <a:t> البندقية ) إيطاليا .</a:t>
            </a:r>
          </a:p>
          <a:p>
            <a:pPr marL="0" indent="0" algn="just" rtl="1">
              <a:buNone/>
            </a:pPr>
            <a:r>
              <a:rPr lang="ar-IQ" b="1" dirty="0" smtClean="0"/>
              <a:t> 11. سياحة الجولف </a:t>
            </a:r>
            <a:r>
              <a:rPr lang="ar-IQ" dirty="0" smtClean="0"/>
              <a:t>تعتبر هذه السياحة هي سياحة القرن الواحد والعشرين وأحدث وسائل الجذب السياحي للحركة السياحية العالمية ، وهي ترتبط برياضة الأثرياء</a:t>
            </a:r>
            <a:endParaRPr lang="en-US" dirty="0"/>
          </a:p>
        </p:txBody>
      </p:sp>
    </p:spTree>
    <p:extLst>
      <p:ext uri="{BB962C8B-B14F-4D97-AF65-F5344CB8AC3E}">
        <p14:creationId xmlns:p14="http://schemas.microsoft.com/office/powerpoint/2010/main" val="217676908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124</TotalTime>
  <Words>2087</Words>
  <Application>Microsoft Office PowerPoint</Application>
  <PresentationFormat>On-screen Show (4:3)</PresentationFormat>
  <Paragraphs>93</Paragraphs>
  <Slides>12</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12</vt:i4>
      </vt:variant>
    </vt:vector>
  </HeadingPairs>
  <TitlesOfParts>
    <vt:vector size="18" baseType="lpstr">
      <vt:lpstr>Aldhabi</vt:lpstr>
      <vt:lpstr>Andalus</vt:lpstr>
      <vt:lpstr>Arial</vt:lpstr>
      <vt:lpstr>Calibri</vt:lpstr>
      <vt:lpstr>Wingdings</vt:lpstr>
      <vt:lpstr>Office Theme</vt:lpstr>
      <vt:lpstr>مبادئ السياحة  المرحلة الاولى – المحاضرة الخامس عشر</vt:lpstr>
      <vt:lpstr>انواع السياحة الحديثة</vt:lpstr>
      <vt:lpstr>انماط السياحة الحديثة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SACC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مبادئ السياحة  المرحلة الثانية – المحاضرة الخامس عشر</dc:title>
  <dc:creator>Maher</dc:creator>
  <cp:lastModifiedBy>Maher</cp:lastModifiedBy>
  <cp:revision>15</cp:revision>
  <dcterms:created xsi:type="dcterms:W3CDTF">2021-03-12T19:49:35Z</dcterms:created>
  <dcterms:modified xsi:type="dcterms:W3CDTF">2023-01-25T17:24:19Z</dcterms:modified>
</cp:coreProperties>
</file>