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0" r:id="rId7"/>
    <p:sldId id="261" r:id="rId8"/>
    <p:sldId id="262" r:id="rId9"/>
    <p:sldId id="263"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5ADC1A-7122-4D3F-B475-A0C4BD493FEA}"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3C7E7-8CBB-469C-92BB-914ACCE95CA8}" type="slidenum">
              <a:rPr lang="en-US" smtClean="0"/>
              <a:t>‹#›</a:t>
            </a:fld>
            <a:endParaRPr lang="en-US"/>
          </a:p>
        </p:txBody>
      </p:sp>
    </p:spTree>
    <p:extLst>
      <p:ext uri="{BB962C8B-B14F-4D97-AF65-F5344CB8AC3E}">
        <p14:creationId xmlns:p14="http://schemas.microsoft.com/office/powerpoint/2010/main" val="847162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5ADC1A-7122-4D3F-B475-A0C4BD493FEA}"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3C7E7-8CBB-469C-92BB-914ACCE95CA8}" type="slidenum">
              <a:rPr lang="en-US" smtClean="0"/>
              <a:t>‹#›</a:t>
            </a:fld>
            <a:endParaRPr lang="en-US"/>
          </a:p>
        </p:txBody>
      </p:sp>
    </p:spTree>
    <p:extLst>
      <p:ext uri="{BB962C8B-B14F-4D97-AF65-F5344CB8AC3E}">
        <p14:creationId xmlns:p14="http://schemas.microsoft.com/office/powerpoint/2010/main" val="3029989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5ADC1A-7122-4D3F-B475-A0C4BD493FEA}"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3C7E7-8CBB-469C-92BB-914ACCE95CA8}" type="slidenum">
              <a:rPr lang="en-US" smtClean="0"/>
              <a:t>‹#›</a:t>
            </a:fld>
            <a:endParaRPr lang="en-US"/>
          </a:p>
        </p:txBody>
      </p:sp>
    </p:spTree>
    <p:extLst>
      <p:ext uri="{BB962C8B-B14F-4D97-AF65-F5344CB8AC3E}">
        <p14:creationId xmlns:p14="http://schemas.microsoft.com/office/powerpoint/2010/main" val="1633050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5ADC1A-7122-4D3F-B475-A0C4BD493FEA}"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3C7E7-8CBB-469C-92BB-914ACCE95CA8}" type="slidenum">
              <a:rPr lang="en-US" smtClean="0"/>
              <a:t>‹#›</a:t>
            </a:fld>
            <a:endParaRPr lang="en-US"/>
          </a:p>
        </p:txBody>
      </p:sp>
    </p:spTree>
    <p:extLst>
      <p:ext uri="{BB962C8B-B14F-4D97-AF65-F5344CB8AC3E}">
        <p14:creationId xmlns:p14="http://schemas.microsoft.com/office/powerpoint/2010/main" val="1447689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5ADC1A-7122-4D3F-B475-A0C4BD493FEA}"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3C7E7-8CBB-469C-92BB-914ACCE95CA8}" type="slidenum">
              <a:rPr lang="en-US" smtClean="0"/>
              <a:t>‹#›</a:t>
            </a:fld>
            <a:endParaRPr lang="en-US"/>
          </a:p>
        </p:txBody>
      </p:sp>
    </p:spTree>
    <p:extLst>
      <p:ext uri="{BB962C8B-B14F-4D97-AF65-F5344CB8AC3E}">
        <p14:creationId xmlns:p14="http://schemas.microsoft.com/office/powerpoint/2010/main" val="1851308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5ADC1A-7122-4D3F-B475-A0C4BD493FEA}"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13C7E7-8CBB-469C-92BB-914ACCE95CA8}" type="slidenum">
              <a:rPr lang="en-US" smtClean="0"/>
              <a:t>‹#›</a:t>
            </a:fld>
            <a:endParaRPr lang="en-US"/>
          </a:p>
        </p:txBody>
      </p:sp>
    </p:spTree>
    <p:extLst>
      <p:ext uri="{BB962C8B-B14F-4D97-AF65-F5344CB8AC3E}">
        <p14:creationId xmlns:p14="http://schemas.microsoft.com/office/powerpoint/2010/main" val="1275788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5ADC1A-7122-4D3F-B475-A0C4BD493FEA}" type="datetimeFigureOut">
              <a:rPr lang="en-US" smtClean="0"/>
              <a:t>1/25/2023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13C7E7-8CBB-469C-92BB-914ACCE95CA8}" type="slidenum">
              <a:rPr lang="en-US" smtClean="0"/>
              <a:t>‹#›</a:t>
            </a:fld>
            <a:endParaRPr lang="en-US"/>
          </a:p>
        </p:txBody>
      </p:sp>
    </p:spTree>
    <p:extLst>
      <p:ext uri="{BB962C8B-B14F-4D97-AF65-F5344CB8AC3E}">
        <p14:creationId xmlns:p14="http://schemas.microsoft.com/office/powerpoint/2010/main" val="1882948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5ADC1A-7122-4D3F-B475-A0C4BD493FEA}" type="datetimeFigureOut">
              <a:rPr lang="en-US" smtClean="0"/>
              <a:t>1/25/2023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13C7E7-8CBB-469C-92BB-914ACCE95CA8}" type="slidenum">
              <a:rPr lang="en-US" smtClean="0"/>
              <a:t>‹#›</a:t>
            </a:fld>
            <a:endParaRPr lang="en-US"/>
          </a:p>
        </p:txBody>
      </p:sp>
    </p:spTree>
    <p:extLst>
      <p:ext uri="{BB962C8B-B14F-4D97-AF65-F5344CB8AC3E}">
        <p14:creationId xmlns:p14="http://schemas.microsoft.com/office/powerpoint/2010/main" val="157486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5ADC1A-7122-4D3F-B475-A0C4BD493FEA}" type="datetimeFigureOut">
              <a:rPr lang="en-US" smtClean="0"/>
              <a:t>1/25/2023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13C7E7-8CBB-469C-92BB-914ACCE95CA8}" type="slidenum">
              <a:rPr lang="en-US" smtClean="0"/>
              <a:t>‹#›</a:t>
            </a:fld>
            <a:endParaRPr lang="en-US"/>
          </a:p>
        </p:txBody>
      </p:sp>
    </p:spTree>
    <p:extLst>
      <p:ext uri="{BB962C8B-B14F-4D97-AF65-F5344CB8AC3E}">
        <p14:creationId xmlns:p14="http://schemas.microsoft.com/office/powerpoint/2010/main" val="2105393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5ADC1A-7122-4D3F-B475-A0C4BD493FEA}"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13C7E7-8CBB-469C-92BB-914ACCE95CA8}" type="slidenum">
              <a:rPr lang="en-US" smtClean="0"/>
              <a:t>‹#›</a:t>
            </a:fld>
            <a:endParaRPr lang="en-US"/>
          </a:p>
        </p:txBody>
      </p:sp>
    </p:spTree>
    <p:extLst>
      <p:ext uri="{BB962C8B-B14F-4D97-AF65-F5344CB8AC3E}">
        <p14:creationId xmlns:p14="http://schemas.microsoft.com/office/powerpoint/2010/main" val="1126213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5ADC1A-7122-4D3F-B475-A0C4BD493FEA}"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13C7E7-8CBB-469C-92BB-914ACCE95CA8}" type="slidenum">
              <a:rPr lang="en-US" smtClean="0"/>
              <a:t>‹#›</a:t>
            </a:fld>
            <a:endParaRPr lang="en-US"/>
          </a:p>
        </p:txBody>
      </p:sp>
    </p:spTree>
    <p:extLst>
      <p:ext uri="{BB962C8B-B14F-4D97-AF65-F5344CB8AC3E}">
        <p14:creationId xmlns:p14="http://schemas.microsoft.com/office/powerpoint/2010/main" val="4233257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5ADC1A-7122-4D3F-B475-A0C4BD493FEA}" type="datetimeFigureOut">
              <a:rPr lang="en-US" smtClean="0"/>
              <a:t>1/25/2023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13C7E7-8CBB-469C-92BB-914ACCE95CA8}" type="slidenum">
              <a:rPr lang="en-US" smtClean="0"/>
              <a:t>‹#›</a:t>
            </a:fld>
            <a:endParaRPr lang="en-US"/>
          </a:p>
        </p:txBody>
      </p:sp>
    </p:spTree>
    <p:extLst>
      <p:ext uri="{BB962C8B-B14F-4D97-AF65-F5344CB8AC3E}">
        <p14:creationId xmlns:p14="http://schemas.microsoft.com/office/powerpoint/2010/main" val="755928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066800"/>
            <a:ext cx="7772400" cy="1828800"/>
          </a:xfrm>
          <a:prstGeom prst="cloudCallout">
            <a:avLst/>
          </a:prstGeom>
        </p:spPr>
        <p:style>
          <a:lnRef idx="2">
            <a:schemeClr val="accent3"/>
          </a:lnRef>
          <a:fillRef idx="1">
            <a:schemeClr val="lt1"/>
          </a:fillRef>
          <a:effectRef idx="0">
            <a:schemeClr val="accent3"/>
          </a:effectRef>
          <a:fontRef idx="minor">
            <a:schemeClr val="dk1"/>
          </a:fontRef>
        </p:style>
        <p:txBody>
          <a:bodyPr>
            <a:normAutofit fontScale="90000"/>
          </a:bodyPr>
          <a:lstStyle/>
          <a:p>
            <a:r>
              <a:rPr lang="ar-IQ" b="1" dirty="0" smtClean="0">
                <a:solidFill>
                  <a:srgbClr val="00B050"/>
                </a:solidFill>
                <a:latin typeface="Aldhabi" pitchFamily="2" charset="-78"/>
                <a:cs typeface="Aldhabi" pitchFamily="2" charset="-78"/>
              </a:rPr>
              <a:t>مبادئ السياحة </a:t>
            </a:r>
            <a:br>
              <a:rPr lang="ar-IQ" b="1" dirty="0" smtClean="0">
                <a:solidFill>
                  <a:srgbClr val="00B050"/>
                </a:solidFill>
                <a:latin typeface="Aldhabi" pitchFamily="2" charset="-78"/>
                <a:cs typeface="Aldhabi" pitchFamily="2" charset="-78"/>
              </a:rPr>
            </a:br>
            <a:r>
              <a:rPr lang="ar-IQ" b="1" dirty="0" smtClean="0">
                <a:solidFill>
                  <a:srgbClr val="00B050"/>
                </a:solidFill>
                <a:latin typeface="Aldhabi" pitchFamily="2" charset="-78"/>
                <a:cs typeface="Aldhabi" pitchFamily="2" charset="-78"/>
              </a:rPr>
              <a:t>المرحلة الثانية – المحاضرة الرابعة عشر</a:t>
            </a:r>
            <a:endParaRPr lang="en-US" b="1" dirty="0">
              <a:solidFill>
                <a:srgbClr val="00B050"/>
              </a:solidFill>
              <a:latin typeface="Aldhabi" pitchFamily="2" charset="-78"/>
              <a:cs typeface="Aldhabi" pitchFamily="2" charset="-78"/>
            </a:endParaRPr>
          </a:p>
        </p:txBody>
      </p:sp>
      <p:sp>
        <p:nvSpPr>
          <p:cNvPr id="3" name="Subtitle 2"/>
          <p:cNvSpPr>
            <a:spLocks noGrp="1"/>
          </p:cNvSpPr>
          <p:nvPr>
            <p:ph type="subTitle" idx="1"/>
          </p:nvPr>
        </p:nvSpPr>
        <p:spPr>
          <a:xfrm>
            <a:off x="0" y="4267200"/>
            <a:ext cx="2971800" cy="2209800"/>
          </a:xfrm>
          <a:prstGeom prst="cloud">
            <a:avLst/>
          </a:prstGeom>
        </p:spPr>
        <p:style>
          <a:lnRef idx="2">
            <a:schemeClr val="accent3"/>
          </a:lnRef>
          <a:fillRef idx="1">
            <a:schemeClr val="lt1"/>
          </a:fillRef>
          <a:effectRef idx="0">
            <a:schemeClr val="accent3"/>
          </a:effectRef>
          <a:fontRef idx="minor">
            <a:schemeClr val="dk1"/>
          </a:fontRef>
        </p:style>
        <p:txBody>
          <a:bodyPr>
            <a:noAutofit/>
          </a:bodyPr>
          <a:lstStyle/>
          <a:p>
            <a:pPr rtl="1">
              <a:lnSpc>
                <a:spcPct val="120000"/>
              </a:lnSpc>
            </a:pPr>
            <a:r>
              <a:rPr lang="ar-IQ" sz="2800" b="1" dirty="0" smtClean="0">
                <a:solidFill>
                  <a:srgbClr val="00B050"/>
                </a:solidFill>
                <a:latin typeface="Aldhabi" pitchFamily="2" charset="-78"/>
                <a:cs typeface="Aldhabi" pitchFamily="2" charset="-78"/>
              </a:rPr>
              <a:t>إعداد</a:t>
            </a:r>
          </a:p>
          <a:p>
            <a:pPr algn="r"/>
            <a:r>
              <a:rPr lang="ar-IQ" sz="2800" b="1" dirty="0">
                <a:solidFill>
                  <a:prstClr val="black"/>
                </a:solidFill>
                <a:latin typeface="Aldhabi" pitchFamily="2" charset="-78"/>
                <a:cs typeface="Aldhabi" pitchFamily="2" charset="-78"/>
              </a:rPr>
              <a:t>م.د . عادل </a:t>
            </a:r>
            <a:r>
              <a:rPr lang="ar-IQ" sz="2800" b="1">
                <a:solidFill>
                  <a:prstClr val="black"/>
                </a:solidFill>
                <a:latin typeface="Aldhabi" pitchFamily="2" charset="-78"/>
                <a:cs typeface="Aldhabi" pitchFamily="2" charset="-78"/>
              </a:rPr>
              <a:t>عبد </a:t>
            </a:r>
            <a:r>
              <a:rPr lang="ar-IQ" sz="2800" b="1" smtClean="0">
                <a:solidFill>
                  <a:prstClr val="black"/>
                </a:solidFill>
                <a:latin typeface="Aldhabi" pitchFamily="2" charset="-78"/>
                <a:cs typeface="Aldhabi" pitchFamily="2" charset="-78"/>
              </a:rPr>
              <a:t>الرحمن</a:t>
            </a:r>
            <a:endParaRPr lang="ar-IQ" sz="2800" b="1" dirty="0">
              <a:solidFill>
                <a:prstClr val="black"/>
              </a:solidFill>
              <a:latin typeface="Aldhabi" pitchFamily="2" charset="-78"/>
              <a:cs typeface="Aldhabi" pitchFamily="2" charset="-78"/>
            </a:endParaRPr>
          </a:p>
        </p:txBody>
      </p:sp>
    </p:spTree>
    <p:extLst>
      <p:ext uri="{BB962C8B-B14F-4D97-AF65-F5344CB8AC3E}">
        <p14:creationId xmlns:p14="http://schemas.microsoft.com/office/powerpoint/2010/main" val="30728959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2819400"/>
          </a:xfrm>
          <a:prstGeom prst="ellipseRibbon2">
            <a:avLst/>
          </a:prstGeom>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marL="0" indent="0" algn="ctr" rtl="1">
              <a:buNone/>
            </a:pPr>
            <a:endParaRPr lang="ar-IQ" dirty="0"/>
          </a:p>
          <a:p>
            <a:pPr marL="0" indent="0" algn="ctr" rtl="1">
              <a:buNone/>
            </a:pPr>
            <a:r>
              <a:rPr lang="ar-IQ" sz="7200" dirty="0" smtClean="0">
                <a:solidFill>
                  <a:srgbClr val="00B050"/>
                </a:solidFill>
                <a:latin typeface="Aldhabi" pitchFamily="2" charset="-78"/>
                <a:cs typeface="Aldhabi" pitchFamily="2" charset="-78"/>
              </a:rPr>
              <a:t>الى اللقاء للمحاضرة القادمة </a:t>
            </a:r>
            <a:endParaRPr lang="en-US" sz="7200" dirty="0">
              <a:solidFill>
                <a:srgbClr val="00B050"/>
              </a:solidFill>
              <a:latin typeface="Aldhabi" pitchFamily="2" charset="-78"/>
              <a:cs typeface="Aldhabi" pitchFamily="2" charset="-78"/>
            </a:endParaRPr>
          </a:p>
        </p:txBody>
      </p:sp>
    </p:spTree>
    <p:extLst>
      <p:ext uri="{BB962C8B-B14F-4D97-AF65-F5344CB8AC3E}">
        <p14:creationId xmlns:p14="http://schemas.microsoft.com/office/powerpoint/2010/main" val="3499200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915400" cy="6096000"/>
          </a:xfrm>
        </p:spPr>
        <p:style>
          <a:lnRef idx="2">
            <a:schemeClr val="accent2"/>
          </a:lnRef>
          <a:fillRef idx="1">
            <a:schemeClr val="lt1"/>
          </a:fillRef>
          <a:effectRef idx="0">
            <a:schemeClr val="accent2"/>
          </a:effectRef>
          <a:fontRef idx="minor">
            <a:schemeClr val="dk1"/>
          </a:fontRef>
        </p:style>
        <p:txBody>
          <a:bodyPr/>
          <a:lstStyle/>
          <a:p>
            <a:pPr algn="just" rtl="1">
              <a:buFont typeface="Courier New" pitchFamily="49" charset="0"/>
              <a:buChar char="o"/>
            </a:pPr>
            <a:r>
              <a:rPr lang="ar-IQ" dirty="0" smtClean="0"/>
              <a:t> </a:t>
            </a:r>
            <a:r>
              <a:rPr lang="ar-IQ" sz="4400" dirty="0" smtClean="0">
                <a:solidFill>
                  <a:srgbClr val="FF0000"/>
                </a:solidFill>
              </a:rPr>
              <a:t>المياه</a:t>
            </a:r>
            <a:r>
              <a:rPr lang="ar-IQ" sz="4000" dirty="0" smtClean="0"/>
              <a:t> تشكل المسطحات المائية ثلاثة أرباع مساحة الكرة الأرضية وتشكل حدود التقاطع بين مظاهر سطح الأرض وبخاصة تداخل اليابسة مع المياه وخط الساحل أهمية كبرى في عملية الجذب السياحي ، فالشواطئ التي تمثل الحد الفاصل بين المسطحات المائية واليابسة تأتي في المرتبة الأولى في التأثير الإيجابي على الإنسان وتشعر بالراحة ويزيد من فترة إقامة السياح</a:t>
            </a:r>
            <a:endParaRPr lang="en-US" sz="4000" dirty="0"/>
          </a:p>
        </p:txBody>
      </p:sp>
    </p:spTree>
    <p:extLst>
      <p:ext uri="{BB962C8B-B14F-4D97-AF65-F5344CB8AC3E}">
        <p14:creationId xmlns:p14="http://schemas.microsoft.com/office/powerpoint/2010/main" val="3216402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5745163"/>
          </a:xfrm>
        </p:spPr>
        <p:style>
          <a:lnRef idx="2">
            <a:schemeClr val="accent2"/>
          </a:lnRef>
          <a:fillRef idx="1">
            <a:schemeClr val="lt1"/>
          </a:fillRef>
          <a:effectRef idx="0">
            <a:schemeClr val="accent2"/>
          </a:effectRef>
          <a:fontRef idx="minor">
            <a:schemeClr val="dk1"/>
          </a:fontRef>
        </p:style>
        <p:txBody>
          <a:bodyPr>
            <a:normAutofit/>
          </a:bodyPr>
          <a:lstStyle/>
          <a:p>
            <a:pPr marL="0" indent="0" algn="just" rtl="1">
              <a:buNone/>
            </a:pPr>
            <a:r>
              <a:rPr lang="ar-IQ" dirty="0" smtClean="0"/>
              <a:t>وتشير نتائج الدراسات إلى أن السياح الذين يزورون الشواطئ البحرية يقضون ثلاثة اضعاف المدة التى يقضيها زوار الغابات ويرتبط سياحة الشواطئ النشاطات السياحية التي يتم ممارستها على سطح المياه مثل التزلج ( التزحلق على المياه ) وركوب القوارب الشراعية أو تلك التي تتم داخل المياه مثل رياضة الغطس والتمتع بالتكوينات النباتيه والحيوانية.</a:t>
            </a:r>
          </a:p>
          <a:p>
            <a:pPr marL="0" indent="0" algn="just" rtl="1">
              <a:buNone/>
            </a:pPr>
            <a:r>
              <a:rPr lang="ar-IQ" dirty="0" smtClean="0"/>
              <a:t>والمتتبع للخرائط التفصيلية لقارات العالم يتوصل إلى عدد من الحقائق لعل أهمها:-</a:t>
            </a:r>
          </a:p>
          <a:p>
            <a:pPr marL="0" indent="0" algn="just" rtl="1">
              <a:buNone/>
            </a:pPr>
            <a:r>
              <a:rPr lang="ar-IQ" dirty="0" smtClean="0"/>
              <a:t>- تتركز معظم الأراضي اليابسة في النصف الشمالي من الكرة الأرضية في حين تتمدد المحيطات والبحار في النصف الجنوبي</a:t>
            </a:r>
            <a:endParaRPr lang="en-US" dirty="0"/>
          </a:p>
        </p:txBody>
      </p:sp>
    </p:spTree>
    <p:extLst>
      <p:ext uri="{BB962C8B-B14F-4D97-AF65-F5344CB8AC3E}">
        <p14:creationId xmlns:p14="http://schemas.microsoft.com/office/powerpoint/2010/main" val="539825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50724"/>
            <a:ext cx="8763000" cy="6302476"/>
          </a:xfrm>
        </p:spPr>
        <p:style>
          <a:lnRef idx="2">
            <a:schemeClr val="accent2"/>
          </a:lnRef>
          <a:fillRef idx="1">
            <a:schemeClr val="lt1"/>
          </a:fillRef>
          <a:effectRef idx="0">
            <a:schemeClr val="accent2"/>
          </a:effectRef>
          <a:fontRef idx="minor">
            <a:schemeClr val="dk1"/>
          </a:fontRef>
        </p:style>
        <p:txBody>
          <a:bodyPr>
            <a:normAutofit lnSpcReduction="10000"/>
          </a:bodyPr>
          <a:lstStyle/>
          <a:p>
            <a:pPr algn="just" rtl="1">
              <a:buFontTx/>
              <a:buChar char="-"/>
            </a:pPr>
            <a:r>
              <a:rPr lang="ar-IQ" dirty="0" smtClean="0"/>
              <a:t>ينعكس موقع المسطحات البحرية الفلكي على تباين اسمها خصاصها كدرجة حرارة المياه و صفاء المياه وقوة التيارات البحرية وهي عوامل تسهم بشكل أو بآخر في تباين وتنوع الحياة البحرية التي تشكل بدورها عوامل جذب سياحي هامة جدا ومن مظاهر المسطحات المائية الاخرى التى تشكل الجذب السياحي والمتمثلة بــ :-. </a:t>
            </a:r>
          </a:p>
          <a:p>
            <a:pPr algn="just" rtl="1">
              <a:buFontTx/>
              <a:buChar char="-"/>
            </a:pPr>
            <a:r>
              <a:rPr lang="ar-IQ" dirty="0" smtClean="0"/>
              <a:t>الأنهار والآبار الارتوازية الينابيع والعيون المغذية .</a:t>
            </a:r>
          </a:p>
          <a:p>
            <a:pPr algn="just" rtl="1">
              <a:buFontTx/>
              <a:buChar char="-"/>
            </a:pPr>
            <a:r>
              <a:rPr lang="ar-IQ" dirty="0" smtClean="0"/>
              <a:t> الينابيع والعيون المعدنية الكبريتية . </a:t>
            </a:r>
          </a:p>
          <a:p>
            <a:pPr algn="just" rtl="1">
              <a:buFontTx/>
              <a:buChar char="-"/>
            </a:pPr>
            <a:r>
              <a:rPr lang="ar-IQ" dirty="0" smtClean="0"/>
              <a:t>المجاري المفقودة التي تظهر منها أجزاء فوق سطح الأرض ثم تختفي تارة أخرى في جوف الأرض وما يرتبط بهذه المصادر الطبيعية من نشاطات صحية وعلى رأسها إقامة المواقع السياحية وخاصة العلاجية ، وكذلك سياحة الترفيه والمتعة</a:t>
            </a:r>
          </a:p>
          <a:p>
            <a:pPr marL="0" indent="0" algn="just" rtl="1">
              <a:buNone/>
            </a:pPr>
            <a:r>
              <a:rPr lang="ar-IQ" dirty="0" smtClean="0"/>
              <a:t> </a:t>
            </a:r>
            <a:endParaRPr lang="en-US" dirty="0"/>
          </a:p>
        </p:txBody>
      </p:sp>
    </p:spTree>
    <p:extLst>
      <p:ext uri="{BB962C8B-B14F-4D97-AF65-F5344CB8AC3E}">
        <p14:creationId xmlns:p14="http://schemas.microsoft.com/office/powerpoint/2010/main" val="4073819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7800" y="368710"/>
            <a:ext cx="3428999" cy="850490"/>
          </a:xfrm>
        </p:spPr>
        <p:style>
          <a:lnRef idx="2">
            <a:schemeClr val="dk1"/>
          </a:lnRef>
          <a:fillRef idx="1">
            <a:schemeClr val="lt1"/>
          </a:fillRef>
          <a:effectRef idx="0">
            <a:schemeClr val="dk1"/>
          </a:effectRef>
          <a:fontRef idx="minor">
            <a:schemeClr val="dk1"/>
          </a:fontRef>
        </p:style>
        <p:txBody>
          <a:bodyPr>
            <a:normAutofit/>
          </a:bodyPr>
          <a:lstStyle/>
          <a:p>
            <a:pPr algn="r" rtl="1"/>
            <a:r>
              <a:rPr lang="ar-IQ" dirty="0">
                <a:solidFill>
                  <a:prstClr val="black"/>
                </a:solidFill>
                <a:latin typeface="Aldhabi" pitchFamily="2" charset="-78"/>
                <a:cs typeface="Aldhabi" pitchFamily="2" charset="-78"/>
              </a:rPr>
              <a:t>ب . المقومات البشرية</a:t>
            </a:r>
            <a:endParaRPr lang="en-US" dirty="0">
              <a:latin typeface="Aldhabi" pitchFamily="2" charset="-78"/>
              <a:cs typeface="Aldhabi" pitchFamily="2" charset="-78"/>
            </a:endParaRPr>
          </a:p>
        </p:txBody>
      </p:sp>
      <p:sp>
        <p:nvSpPr>
          <p:cNvPr id="3" name="Content Placeholder 2"/>
          <p:cNvSpPr>
            <a:spLocks noGrp="1"/>
          </p:cNvSpPr>
          <p:nvPr>
            <p:ph idx="1"/>
          </p:nvPr>
        </p:nvSpPr>
        <p:spPr>
          <a:xfrm>
            <a:off x="76200" y="1371600"/>
            <a:ext cx="8915400" cy="5181600"/>
          </a:xfrm>
        </p:spPr>
        <p:style>
          <a:lnRef idx="2">
            <a:schemeClr val="dk1"/>
          </a:lnRef>
          <a:fillRef idx="1">
            <a:schemeClr val="lt1"/>
          </a:fillRef>
          <a:effectRef idx="0">
            <a:schemeClr val="dk1"/>
          </a:effectRef>
          <a:fontRef idx="minor">
            <a:schemeClr val="dk1"/>
          </a:fontRef>
        </p:style>
        <p:txBody>
          <a:bodyPr>
            <a:normAutofit/>
          </a:bodyPr>
          <a:lstStyle/>
          <a:p>
            <a:pPr marL="0" lvl="0" indent="0" algn="just" rtl="1">
              <a:buNone/>
            </a:pPr>
            <a:r>
              <a:rPr lang="ar-IQ" sz="2800" dirty="0" smtClean="0">
                <a:solidFill>
                  <a:prstClr val="black"/>
                </a:solidFill>
                <a:cs typeface="+mj-cs"/>
              </a:rPr>
              <a:t>تشكل </a:t>
            </a:r>
            <a:r>
              <a:rPr lang="ar-IQ" sz="2800" dirty="0">
                <a:solidFill>
                  <a:prstClr val="black"/>
                </a:solidFill>
                <a:cs typeface="+mj-cs"/>
              </a:rPr>
              <a:t>المقومات غير الطبيعية الشق الثاني من عناصر ومقومات العملية السياحية ، حيث تلعب العوامل البشرية التي هي من صنع الإنسان دورا هاما </a:t>
            </a:r>
            <a:r>
              <a:rPr lang="ar-IQ" sz="2800" dirty="0" smtClean="0">
                <a:solidFill>
                  <a:prstClr val="black"/>
                </a:solidFill>
                <a:cs typeface="+mj-cs"/>
              </a:rPr>
              <a:t>في قيام بيئة </a:t>
            </a:r>
            <a:r>
              <a:rPr lang="ar-IQ" sz="2800" dirty="0">
                <a:solidFill>
                  <a:prstClr val="black"/>
                </a:solidFill>
                <a:cs typeface="+mj-cs"/>
              </a:rPr>
              <a:t>سياحية لها أشكال متعددة ، فالحياة الاجتماعية والثقافية والتطور الحضاري </a:t>
            </a:r>
            <a:r>
              <a:rPr lang="ar-IQ" sz="2800" dirty="0" smtClean="0">
                <a:solidFill>
                  <a:prstClr val="black"/>
                </a:solidFill>
                <a:cs typeface="+mj-cs"/>
              </a:rPr>
              <a:t>وعادات </a:t>
            </a:r>
            <a:r>
              <a:rPr lang="ar-IQ" sz="2800" dirty="0">
                <a:solidFill>
                  <a:prstClr val="black"/>
                </a:solidFill>
                <a:cs typeface="+mj-cs"/>
              </a:rPr>
              <a:t>و أطباع الشعوب ، والصناعات اليدوية والحرفية ذات الطابع الشعبي والفنون الشعبية الفلكلورية ونماذج السكن المختلفة تعد كلها مقومات بشرية من صنع الإنسان عبر مسيرته التاريخية في مراحل تطوره </a:t>
            </a:r>
            <a:r>
              <a:rPr lang="ar-IQ" sz="2800" dirty="0" smtClean="0">
                <a:solidFill>
                  <a:prstClr val="black"/>
                </a:solidFill>
                <a:cs typeface="+mj-cs"/>
              </a:rPr>
              <a:t>الحضاري </a:t>
            </a:r>
            <a:r>
              <a:rPr lang="ar-IQ" sz="2800" dirty="0">
                <a:solidFill>
                  <a:prstClr val="black"/>
                </a:solidFill>
                <a:cs typeface="+mj-cs"/>
              </a:rPr>
              <a:t>وتمتاز هذه المقومات بندرتها من حيث الشكل والمضمون والتوريع الجغرافي ، فالمواقع الأثرية والتاريخية والمواقع الدينية وطرازها المعماري يتميز بالتفرد مما يجعل عنصر المنافسة بينها معدوم الأمر الذي يحتم على السائح قبولها كما </a:t>
            </a:r>
            <a:r>
              <a:rPr lang="ar-IQ" sz="2800" dirty="0" smtClean="0">
                <a:solidFill>
                  <a:prstClr val="black"/>
                </a:solidFill>
                <a:cs typeface="+mj-cs"/>
              </a:rPr>
              <a:t>هي:-</a:t>
            </a:r>
            <a:endParaRPr lang="en-US" sz="2800" dirty="0">
              <a:solidFill>
                <a:prstClr val="black"/>
              </a:solidFill>
              <a:cs typeface="+mj-cs"/>
            </a:endParaRPr>
          </a:p>
          <a:p>
            <a:pPr marL="0" indent="0" algn="r" rtl="1">
              <a:buNone/>
            </a:pPr>
            <a:endParaRPr lang="en-US" sz="3600" dirty="0">
              <a:cs typeface="+mj-cs"/>
            </a:endParaRPr>
          </a:p>
        </p:txBody>
      </p:sp>
    </p:spTree>
    <p:extLst>
      <p:ext uri="{BB962C8B-B14F-4D97-AF65-F5344CB8AC3E}">
        <p14:creationId xmlns:p14="http://schemas.microsoft.com/office/powerpoint/2010/main" val="772167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5821363"/>
          </a:xfrm>
        </p:spPr>
        <p:style>
          <a:lnRef idx="2">
            <a:schemeClr val="accent2"/>
          </a:lnRef>
          <a:fillRef idx="1">
            <a:schemeClr val="lt1"/>
          </a:fillRef>
          <a:effectRef idx="0">
            <a:schemeClr val="accent2"/>
          </a:effectRef>
          <a:fontRef idx="minor">
            <a:schemeClr val="dk1"/>
          </a:fontRef>
        </p:style>
        <p:txBody>
          <a:bodyPr>
            <a:normAutofit fontScale="70000" lnSpcReduction="20000"/>
          </a:bodyPr>
          <a:lstStyle/>
          <a:p>
            <a:pPr marL="0" indent="0" algn="r" rtl="1">
              <a:buNone/>
            </a:pPr>
            <a:r>
              <a:rPr lang="ar-IQ" dirty="0" smtClean="0"/>
              <a:t> </a:t>
            </a:r>
            <a:r>
              <a:rPr lang="ar-IQ" dirty="0" smtClean="0">
                <a:solidFill>
                  <a:srgbClr val="FF0000"/>
                </a:solidFill>
              </a:rPr>
              <a:t>ويمكن تقسيم المقومات البشرية إلى:- </a:t>
            </a:r>
          </a:p>
          <a:p>
            <a:pPr marL="236538" indent="-236538" algn="r" rtl="1">
              <a:buFont typeface="+mj-lt"/>
              <a:buAutoNum type="arabicPeriod"/>
              <a:tabLst>
                <a:tab pos="176213" algn="l"/>
              </a:tabLst>
            </a:pPr>
            <a:r>
              <a:rPr lang="ar-IQ" dirty="0" smtClean="0">
                <a:solidFill>
                  <a:srgbClr val="FF0000"/>
                </a:solidFill>
              </a:rPr>
              <a:t>السكان</a:t>
            </a:r>
            <a:r>
              <a:rPr lang="ar-IQ" dirty="0" smtClean="0"/>
              <a:t> من حيث العدد والمستوى الثقافي والسمات والملامح المميزة ، كالتسامع او حسن الضيافة . مثل اتصافه بانه شعب ودود . وقدرة السكان علی تلبية متطلبات النشاطات والخدمات السياحية من حيث وجود  گوادر مدربة ويمكن توضيح السمات العامة للسكان بــ:- </a:t>
            </a:r>
          </a:p>
          <a:p>
            <a:pPr marL="0" indent="0" algn="r" rtl="1">
              <a:buNone/>
            </a:pPr>
            <a:r>
              <a:rPr lang="ar-IQ" dirty="0" smtClean="0"/>
              <a:t> - رغبة السكان المحليين  للعمل في قطاع السياحة والفندقة.</a:t>
            </a:r>
          </a:p>
          <a:p>
            <a:pPr algn="r" rtl="1">
              <a:buFontTx/>
              <a:buChar char="-"/>
            </a:pPr>
            <a:r>
              <a:rPr lang="ar-IQ" dirty="0" smtClean="0"/>
              <a:t>عدد العاملين المهرة والقدرات الادارية المتوفرة.</a:t>
            </a:r>
          </a:p>
          <a:p>
            <a:pPr algn="r" rtl="1">
              <a:buFontTx/>
              <a:buChar char="-"/>
            </a:pPr>
            <a:r>
              <a:rPr lang="ar-IQ" dirty="0" smtClean="0"/>
              <a:t> مراكز التعليم والتدريب والتأهيل السياحي والفندقي.</a:t>
            </a:r>
          </a:p>
          <a:p>
            <a:pPr algn="r" rtl="1">
              <a:buFontTx/>
              <a:buChar char="-"/>
            </a:pPr>
            <a:r>
              <a:rPr lang="ar-IQ" dirty="0" smtClean="0"/>
              <a:t> الاستعداد للخدمة والتصنيف لدى السكان المحليين </a:t>
            </a:r>
          </a:p>
          <a:p>
            <a:pPr algn="r" rtl="1">
              <a:buFontTx/>
              <a:buChar char="-"/>
            </a:pPr>
            <a:r>
              <a:rPr lang="ar-IQ" dirty="0" smtClean="0"/>
              <a:t>مشاعر الود والاحترام تجاه السياح .</a:t>
            </a:r>
          </a:p>
          <a:p>
            <a:pPr algn="r" rtl="1">
              <a:buFontTx/>
              <a:buChar char="-"/>
            </a:pPr>
            <a:r>
              <a:rPr lang="ar-IQ" dirty="0" smtClean="0"/>
              <a:t>القدرة على إشعار السياح بالأمان والاطمئنان و عدم استغلال السياح</a:t>
            </a:r>
            <a:endParaRPr lang="ar-IQ" sz="3100" dirty="0">
              <a:solidFill>
                <a:srgbClr val="FF0000"/>
              </a:solidFill>
            </a:endParaRPr>
          </a:p>
          <a:p>
            <a:pPr marL="0" indent="0" algn="r" rtl="1">
              <a:buNone/>
            </a:pPr>
            <a:r>
              <a:rPr lang="ar-IQ" sz="3100" dirty="0" smtClean="0">
                <a:solidFill>
                  <a:srgbClr val="FF0000"/>
                </a:solidFill>
              </a:rPr>
              <a:t>2. المقومات </a:t>
            </a:r>
            <a:r>
              <a:rPr lang="ar-IQ" sz="3100" dirty="0">
                <a:solidFill>
                  <a:srgbClr val="FF0000"/>
                </a:solidFill>
              </a:rPr>
              <a:t>الأثرية والتاريخية </a:t>
            </a:r>
            <a:r>
              <a:rPr lang="ar-IQ" sz="3100" dirty="0">
                <a:solidFill>
                  <a:schemeClr val="tx1"/>
                </a:solidFill>
              </a:rPr>
              <a:t>ويقصد</a:t>
            </a:r>
            <a:r>
              <a:rPr lang="ar-IQ" sz="3100" dirty="0">
                <a:solidFill>
                  <a:srgbClr val="FF0000"/>
                </a:solidFill>
              </a:rPr>
              <a:t> </a:t>
            </a:r>
            <a:r>
              <a:rPr lang="ar-IQ" dirty="0" smtClean="0"/>
              <a:t>بها المواقع الأثرية والتاريخية التي قام الإنسان بتشييدها ، وأصبح ينظر إلى هذه الآثار والمواقع على أنها ثروة إنسانية ملك للبشرية يجب المحافظة عليها وصونها من العبث ، لما تشكله من محطات تؤثر على التطور الحضاري والثقافي لدى الشعوب ومن أمثلة ذلك مدينة البتراء الوردية في الأردن والأهرامات في مصر ، وصور الصين العظيم الخ. ومن الجدير بالذكر أن شدة وقوة الجذب السياحي لهذه المواقع يعتمد أساس على الحقبة الزمنية أو الحضارية التي تمثلها والحالة العامة التي هي عليها الآن بالإضافة إلى طرازها المعماري . </a:t>
            </a:r>
          </a:p>
          <a:p>
            <a:pPr marL="0" indent="0" algn="r" rtl="1">
              <a:buNone/>
            </a:pPr>
            <a:r>
              <a:rPr lang="ar-IQ" dirty="0" smtClean="0">
                <a:solidFill>
                  <a:srgbClr val="FF0000"/>
                </a:solidFill>
              </a:rPr>
              <a:t>3.المقومات الدينية </a:t>
            </a:r>
            <a:r>
              <a:rPr lang="ar-IQ" dirty="0" smtClean="0"/>
              <a:t>تشكل السياحة الدينية عنصرهاما في حجم الحركة السياحية الدولية كونها ترتبط بالعاطفة الدينية للمواقع المقدسة لدى بعض الناس ، فإن ظاهرة </a:t>
            </a:r>
            <a:endParaRPr lang="en-US" dirty="0"/>
          </a:p>
        </p:txBody>
      </p:sp>
    </p:spTree>
    <p:extLst>
      <p:ext uri="{BB962C8B-B14F-4D97-AF65-F5344CB8AC3E}">
        <p14:creationId xmlns:p14="http://schemas.microsoft.com/office/powerpoint/2010/main" val="1660069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style>
          <a:lnRef idx="2">
            <a:schemeClr val="accent2"/>
          </a:lnRef>
          <a:fillRef idx="1">
            <a:schemeClr val="lt1"/>
          </a:fillRef>
          <a:effectRef idx="0">
            <a:schemeClr val="accent2"/>
          </a:effectRef>
          <a:fontRef idx="minor">
            <a:schemeClr val="dk1"/>
          </a:fontRef>
        </p:style>
        <p:txBody>
          <a:bodyPr>
            <a:normAutofit fontScale="85000" lnSpcReduction="10000"/>
          </a:bodyPr>
          <a:lstStyle/>
          <a:p>
            <a:pPr marL="0" indent="0" algn="just" rtl="1">
              <a:buNone/>
            </a:pPr>
            <a:r>
              <a:rPr lang="ar-IQ" dirty="0" smtClean="0"/>
              <a:t>الحج الإسلامي إلى مكة المكرمة والمدينة المنورة أكبر الشواهد على أهمية وجود هذه المقومات ، وهناك المراقد والعتبات المقدسة في إيران والعراق والمغطس وكنيسة القيامة والمهد في فلسطين التي تمثل الحج للمسيحيين واليهود.</a:t>
            </a:r>
          </a:p>
          <a:p>
            <a:pPr marL="0" indent="0" algn="just" rtl="1">
              <a:buNone/>
            </a:pPr>
            <a:r>
              <a:rPr lang="ar-IQ" dirty="0" smtClean="0">
                <a:solidFill>
                  <a:srgbClr val="FF0000"/>
                </a:solidFill>
              </a:rPr>
              <a:t>4. المقومات الثقافية : </a:t>
            </a:r>
            <a:r>
              <a:rPr lang="ar-IQ" dirty="0" smtClean="0"/>
              <a:t>تتنوع المقومات الثقافية بتنوع أشكال الحياة المختلفة وأنماط المعيشة من المدن والمراكز الحضارية والغرب والمناطق الريفية بما ينعكس على العادات المختلفة والاحتفالات والملابس والفلكلور الشعبي والموسيقى والغناء والحرف اليدوية ، فالتنوع في المحتوى الثقافي لأي بلد يستهوي فئات كثيرة من السياح من عشاق الثقافات البشرية</a:t>
            </a:r>
          </a:p>
          <a:p>
            <a:pPr marL="0" indent="0" algn="just" rtl="1">
              <a:buNone/>
            </a:pPr>
            <a:r>
              <a:rPr lang="ar-IQ" dirty="0" smtClean="0">
                <a:solidFill>
                  <a:srgbClr val="FF0000"/>
                </a:solidFill>
              </a:rPr>
              <a:t> 5. المقومات الحضرية : </a:t>
            </a:r>
            <a:r>
              <a:rPr lang="ar-IQ" dirty="0" smtClean="0"/>
              <a:t>ويقصد بها سياحة الاجتماعات أو لقاءات المؤتمرات الدولية ، والحوافز والمعارض والمناسبات والتي تعبر عن سمات المعاصرة والحداثة . وقد أصبحت سياحة المناسبات والأحداث الخاصة والمواسم والفعاليات الفنية والثقافية والمهرجانات والكرنفالات ومراكز العلم والمعرفة تجذب أعداد كبيرة من السياح عالمية ، فالبلد القادر على توفير مثل هذه الأنواع من النشاطات السياحية يجعله قبلة لعشاق مثل هذه الأنواع من النشاطات السياحية</a:t>
            </a:r>
          </a:p>
        </p:txBody>
      </p:sp>
    </p:spTree>
    <p:extLst>
      <p:ext uri="{BB962C8B-B14F-4D97-AF65-F5344CB8AC3E}">
        <p14:creationId xmlns:p14="http://schemas.microsoft.com/office/powerpoint/2010/main" val="3274336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1400" y="152400"/>
            <a:ext cx="5105400" cy="914400"/>
          </a:xfrm>
        </p:spPr>
        <p:style>
          <a:lnRef idx="2">
            <a:schemeClr val="dk1"/>
          </a:lnRef>
          <a:fillRef idx="1">
            <a:schemeClr val="lt1"/>
          </a:fillRef>
          <a:effectRef idx="0">
            <a:schemeClr val="dk1"/>
          </a:effectRef>
          <a:fontRef idx="minor">
            <a:schemeClr val="dk1"/>
          </a:fontRef>
        </p:style>
        <p:txBody>
          <a:bodyPr>
            <a:noAutofit/>
          </a:bodyPr>
          <a:lstStyle/>
          <a:p>
            <a:pPr algn="r" rtl="1"/>
            <a:r>
              <a:rPr lang="ar-IQ" sz="3600" dirty="0">
                <a:solidFill>
                  <a:prstClr val="black"/>
                </a:solidFill>
                <a:latin typeface="Andalus" pitchFamily="18" charset="-78"/>
                <a:cs typeface="Andalus" pitchFamily="18" charset="-78"/>
              </a:rPr>
              <a:t> ج . المقومات المساعدة والتكميلية : </a:t>
            </a:r>
            <a:endParaRPr lang="en-US" sz="3600" dirty="0">
              <a:latin typeface="Andalus" pitchFamily="18" charset="-78"/>
              <a:cs typeface="Andalus" pitchFamily="18" charset="-78"/>
            </a:endParaRPr>
          </a:p>
        </p:txBody>
      </p:sp>
      <p:sp>
        <p:nvSpPr>
          <p:cNvPr id="3" name="Content Placeholder 2"/>
          <p:cNvSpPr>
            <a:spLocks noGrp="1"/>
          </p:cNvSpPr>
          <p:nvPr>
            <p:ph idx="1"/>
          </p:nvPr>
        </p:nvSpPr>
        <p:spPr>
          <a:xfrm>
            <a:off x="228600" y="1143000"/>
            <a:ext cx="8763000" cy="5486400"/>
          </a:xfrm>
        </p:spPr>
        <p:style>
          <a:lnRef idx="2">
            <a:schemeClr val="accent2"/>
          </a:lnRef>
          <a:fillRef idx="1">
            <a:schemeClr val="lt1"/>
          </a:fillRef>
          <a:effectRef idx="0">
            <a:schemeClr val="accent2"/>
          </a:effectRef>
          <a:fontRef idx="minor">
            <a:schemeClr val="dk1"/>
          </a:fontRef>
        </p:style>
        <p:txBody>
          <a:bodyPr>
            <a:normAutofit fontScale="77500" lnSpcReduction="20000"/>
          </a:bodyPr>
          <a:lstStyle/>
          <a:p>
            <a:pPr marL="0" lvl="0" indent="0" algn="just" rtl="1">
              <a:buNone/>
            </a:pPr>
            <a:r>
              <a:rPr lang="ar-IQ" sz="2900" dirty="0" smtClean="0">
                <a:solidFill>
                  <a:prstClr val="black"/>
                </a:solidFill>
              </a:rPr>
              <a:t>ترتكز </a:t>
            </a:r>
            <a:r>
              <a:rPr lang="ar-IQ" sz="2900" dirty="0">
                <a:solidFill>
                  <a:prstClr val="black"/>
                </a:solidFill>
              </a:rPr>
              <a:t>المقومات المساندة والتكميلية على قدرة البنية التحتية والفوقية على استيعاب الحركة السياحية ، فالمنطقة السياحية الناجحة تتكون من مجموعة من عناصر الجذب السياحي الطبيعي والبشرية ، ومراكز الإيواء وأنشطة النقل البعض </a:t>
            </a:r>
            <a:r>
              <a:rPr lang="ar-IQ" sz="2900" dirty="0" smtClean="0">
                <a:solidFill>
                  <a:prstClr val="black"/>
                </a:solidFill>
              </a:rPr>
              <a:t>بالاضافة الى الانشطة التكميلية وجميع هذه العناصر تؤثر وتتاثر ببعضها البعض ، </a:t>
            </a:r>
            <a:r>
              <a:rPr lang="ar-IQ" sz="2900" dirty="0">
                <a:solidFill>
                  <a:prstClr val="black"/>
                </a:solidFill>
              </a:rPr>
              <a:t>ومن أهم المقومات </a:t>
            </a:r>
            <a:r>
              <a:rPr lang="ar-IQ" sz="2900" dirty="0" smtClean="0">
                <a:solidFill>
                  <a:prstClr val="black"/>
                </a:solidFill>
              </a:rPr>
              <a:t>المساند:-</a:t>
            </a:r>
            <a:endParaRPr lang="en-US" sz="2900" dirty="0">
              <a:solidFill>
                <a:prstClr val="black"/>
              </a:solidFill>
            </a:endParaRPr>
          </a:p>
          <a:p>
            <a:pPr marL="0" indent="0" algn="just" rtl="1">
              <a:buNone/>
            </a:pPr>
            <a:r>
              <a:rPr lang="ar-IQ" b="1" dirty="0" smtClean="0"/>
              <a:t>أ.الخدمات العامة</a:t>
            </a:r>
          </a:p>
          <a:p>
            <a:pPr algn="just" rtl="1"/>
            <a:r>
              <a:rPr lang="ar-IQ" dirty="0" smtClean="0"/>
              <a:t> سهولة الوصول</a:t>
            </a:r>
          </a:p>
          <a:p>
            <a:pPr algn="just" rtl="1"/>
            <a:r>
              <a:rPr lang="ar-IQ" dirty="0" smtClean="0"/>
              <a:t>  النقل البري والبحري والجوي .</a:t>
            </a:r>
          </a:p>
          <a:p>
            <a:pPr algn="just" rtl="1"/>
            <a:r>
              <a:rPr lang="ar-IQ" dirty="0" smtClean="0"/>
              <a:t> خدمات الاتصالات والخدمات الطبية ومرافق الخدمة العامة.</a:t>
            </a:r>
          </a:p>
          <a:p>
            <a:pPr marL="0" indent="0" algn="just" rtl="1">
              <a:buNone/>
            </a:pPr>
            <a:r>
              <a:rPr lang="ar-IQ" b="1" dirty="0" smtClean="0"/>
              <a:t>ب- الخدمات المتخصصة:</a:t>
            </a:r>
          </a:p>
          <a:p>
            <a:pPr algn="just" rtl="1"/>
            <a:r>
              <a:rPr lang="ar-IQ" dirty="0" smtClean="0"/>
              <a:t> منشات الإيواء ( فنادق ، موتيلات ، شقق مفروشة ... الخ ) .</a:t>
            </a:r>
          </a:p>
          <a:p>
            <a:pPr algn="just" rtl="1"/>
            <a:r>
              <a:rPr lang="ar-IQ" dirty="0" smtClean="0"/>
              <a:t> خدمات الطعام والشراب .</a:t>
            </a:r>
          </a:p>
          <a:p>
            <a:pPr algn="just" rtl="1"/>
            <a:r>
              <a:rPr lang="ar-IQ" dirty="0" smtClean="0"/>
              <a:t> مرافق التسلية والترويح </a:t>
            </a:r>
          </a:p>
          <a:p>
            <a:pPr algn="just" rtl="1"/>
            <a:r>
              <a:rPr lang="ar-IQ" dirty="0" smtClean="0"/>
              <a:t>المرافق الرياضية </a:t>
            </a:r>
          </a:p>
          <a:p>
            <a:pPr algn="just" rtl="1"/>
            <a:r>
              <a:rPr lang="ar-IQ" dirty="0" smtClean="0"/>
              <a:t>مرافق الرعاية الصحية</a:t>
            </a:r>
          </a:p>
          <a:p>
            <a:pPr marL="0" indent="0" algn="just" rtl="1">
              <a:buNone/>
            </a:pPr>
            <a:r>
              <a:rPr lang="ar-IQ" dirty="0" smtClean="0"/>
              <a:t> </a:t>
            </a:r>
            <a:endParaRPr lang="en-US" dirty="0"/>
          </a:p>
        </p:txBody>
      </p:sp>
    </p:spTree>
    <p:extLst>
      <p:ext uri="{BB962C8B-B14F-4D97-AF65-F5344CB8AC3E}">
        <p14:creationId xmlns:p14="http://schemas.microsoft.com/office/powerpoint/2010/main" val="3964358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400800"/>
          </a:xfrm>
        </p:spPr>
        <p:style>
          <a:lnRef idx="2">
            <a:schemeClr val="accent2"/>
          </a:lnRef>
          <a:fillRef idx="1">
            <a:schemeClr val="lt1"/>
          </a:fillRef>
          <a:effectRef idx="0">
            <a:schemeClr val="accent2"/>
          </a:effectRef>
          <a:fontRef idx="minor">
            <a:schemeClr val="dk1"/>
          </a:fontRef>
        </p:style>
        <p:txBody>
          <a:bodyPr>
            <a:noAutofit/>
          </a:bodyPr>
          <a:lstStyle/>
          <a:p>
            <a:pPr marL="0" lvl="0" indent="0" algn="just" rtl="1">
              <a:buNone/>
            </a:pPr>
            <a:r>
              <a:rPr lang="ar-IQ" sz="1600" b="1" dirty="0" smtClean="0">
                <a:solidFill>
                  <a:prstClr val="black"/>
                </a:solidFill>
                <a:cs typeface="+mj-cs"/>
              </a:rPr>
              <a:t>ج- </a:t>
            </a:r>
            <a:r>
              <a:rPr lang="ar-IQ" sz="1600" b="1" dirty="0">
                <a:solidFill>
                  <a:prstClr val="black"/>
                </a:solidFill>
                <a:cs typeface="+mj-cs"/>
              </a:rPr>
              <a:t>الخدمات الوسيطة : </a:t>
            </a:r>
          </a:p>
          <a:p>
            <a:pPr lvl="0" algn="just" rtl="1"/>
            <a:r>
              <a:rPr lang="ar-IQ" sz="1600" dirty="0">
                <a:solidFill>
                  <a:prstClr val="black"/>
                </a:solidFill>
                <a:cs typeface="+mj-cs"/>
              </a:rPr>
              <a:t>وكالات السياحة والسفر</a:t>
            </a:r>
          </a:p>
          <a:p>
            <a:pPr lvl="0" algn="just" rtl="1"/>
            <a:r>
              <a:rPr lang="ar-IQ" sz="1600" dirty="0">
                <a:solidFill>
                  <a:prstClr val="black"/>
                </a:solidFill>
                <a:cs typeface="+mj-cs"/>
              </a:rPr>
              <a:t>مكاتب الترويج والإعلان والعلاقات العامة </a:t>
            </a:r>
          </a:p>
          <a:p>
            <a:pPr lvl="0" algn="just" rtl="1"/>
            <a:r>
              <a:rPr lang="ar-IQ" sz="1600" dirty="0">
                <a:solidFill>
                  <a:prstClr val="black"/>
                </a:solidFill>
                <a:cs typeface="+mj-cs"/>
              </a:rPr>
              <a:t>هيئات السياحة الرسمية منظمي الرحلات الشاملة . </a:t>
            </a:r>
          </a:p>
          <a:p>
            <a:pPr lvl="0" algn="just" rtl="1"/>
            <a:r>
              <a:rPr lang="ar-IQ" sz="1600" dirty="0">
                <a:solidFill>
                  <a:prstClr val="black"/>
                </a:solidFill>
                <a:cs typeface="+mj-cs"/>
              </a:rPr>
              <a:t> منظمات السياحة المحلية .</a:t>
            </a:r>
          </a:p>
          <a:p>
            <a:pPr lvl="0" algn="just" rtl="1"/>
            <a:r>
              <a:rPr lang="ar-IQ" sz="1600" dirty="0">
                <a:solidFill>
                  <a:prstClr val="black"/>
                </a:solidFill>
                <a:cs typeface="+mj-cs"/>
              </a:rPr>
              <a:t> الاتصالات </a:t>
            </a:r>
          </a:p>
          <a:p>
            <a:pPr lvl="0" algn="just" rtl="1"/>
            <a:r>
              <a:rPr lang="ar-IQ" sz="1600" dirty="0">
                <a:solidFill>
                  <a:prstClr val="black"/>
                </a:solidFill>
                <a:cs typeface="+mj-cs"/>
              </a:rPr>
              <a:t>المعارض السياحية .</a:t>
            </a:r>
          </a:p>
          <a:p>
            <a:pPr lvl="0" algn="just" rtl="1"/>
            <a:r>
              <a:rPr lang="ar-IQ" sz="1600" dirty="0">
                <a:solidFill>
                  <a:prstClr val="black"/>
                </a:solidFill>
                <a:cs typeface="+mj-cs"/>
              </a:rPr>
              <a:t>نقاط التوقف والاستراحات </a:t>
            </a:r>
          </a:p>
          <a:p>
            <a:pPr lvl="0" algn="just" rtl="1"/>
            <a:r>
              <a:rPr lang="ar-IQ" sz="1600" dirty="0">
                <a:solidFill>
                  <a:prstClr val="black"/>
                </a:solidFill>
                <a:cs typeface="+mj-cs"/>
              </a:rPr>
              <a:t>الممرات البرية الطبيعية . </a:t>
            </a:r>
          </a:p>
          <a:p>
            <a:pPr lvl="0" algn="just" rtl="1"/>
            <a:r>
              <a:rPr lang="ar-IQ" sz="1600" dirty="0">
                <a:solidFill>
                  <a:prstClr val="black"/>
                </a:solidFill>
                <a:cs typeface="+mj-cs"/>
              </a:rPr>
              <a:t> مراكز استقبال السياج .</a:t>
            </a:r>
          </a:p>
          <a:p>
            <a:pPr lvl="0" algn="just" rtl="1"/>
            <a:r>
              <a:rPr lang="ar-IQ" sz="1600" dirty="0">
                <a:solidFill>
                  <a:prstClr val="black"/>
                </a:solidFill>
                <a:cs typeface="+mj-cs"/>
              </a:rPr>
              <a:t>المرشدين والأدلاء السياحيون .</a:t>
            </a:r>
          </a:p>
          <a:p>
            <a:pPr marL="0" indent="0" algn="r" rtl="1">
              <a:buNone/>
            </a:pPr>
            <a:r>
              <a:rPr lang="ar-IQ" sz="1600" b="1" dirty="0" smtClean="0">
                <a:cs typeface="+mj-cs"/>
              </a:rPr>
              <a:t>د.خدمات إجرائية : </a:t>
            </a:r>
          </a:p>
          <a:p>
            <a:pPr algn="r" rtl="1"/>
            <a:r>
              <a:rPr lang="ar-IQ" sz="1600" dirty="0" smtClean="0">
                <a:cs typeface="+mj-cs"/>
              </a:rPr>
              <a:t>التسهيلات الضريبية والجمركية . </a:t>
            </a:r>
          </a:p>
          <a:p>
            <a:pPr algn="r" rtl="1"/>
            <a:r>
              <a:rPr lang="ar-IQ" sz="1600" dirty="0" smtClean="0">
                <a:cs typeface="+mj-cs"/>
              </a:rPr>
              <a:t>تبسيط إجراءات الحصول على التأشيرة .</a:t>
            </a:r>
          </a:p>
          <a:p>
            <a:pPr algn="r" rtl="1"/>
            <a:r>
              <a:rPr lang="ar-IQ" sz="1600" dirty="0" smtClean="0">
                <a:cs typeface="+mj-cs"/>
              </a:rPr>
              <a:t> تبسيط إجراءات الدخول والخروج .</a:t>
            </a:r>
          </a:p>
          <a:p>
            <a:pPr marL="0" indent="0" algn="r" rtl="1">
              <a:buNone/>
            </a:pPr>
            <a:r>
              <a:rPr lang="ar-IQ" sz="1600" dirty="0" smtClean="0">
                <a:cs typeface="+mj-cs"/>
              </a:rPr>
              <a:t> </a:t>
            </a:r>
            <a:r>
              <a:rPr lang="ar-IQ" sz="1600" b="1" dirty="0" smtClean="0">
                <a:cs typeface="+mj-cs"/>
              </a:rPr>
              <a:t>هـ. الإجراءات الأمنية وحفظ وتأمين السياح </a:t>
            </a:r>
          </a:p>
          <a:p>
            <a:pPr algn="r" rtl="1"/>
            <a:r>
              <a:rPr lang="ar-IQ" sz="1600" dirty="0" smtClean="0">
                <a:cs typeface="+mj-cs"/>
              </a:rPr>
              <a:t>الأمن الشخصي للسياح .</a:t>
            </a:r>
          </a:p>
          <a:p>
            <a:pPr algn="r" rtl="1"/>
            <a:r>
              <a:rPr lang="ar-IQ" sz="1600" dirty="0" smtClean="0">
                <a:cs typeface="+mj-cs"/>
              </a:rPr>
              <a:t> تأمین تحركات المجموعات السياحية .</a:t>
            </a:r>
          </a:p>
          <a:p>
            <a:pPr algn="r" rtl="1"/>
            <a:r>
              <a:rPr lang="ar-IQ" sz="1600" dirty="0" smtClean="0">
                <a:cs typeface="+mj-cs"/>
              </a:rPr>
              <a:t> تأمين أمتعة السياح ومقتنياتهم .</a:t>
            </a:r>
          </a:p>
          <a:p>
            <a:pPr algn="r" rtl="1"/>
            <a:r>
              <a:rPr lang="ar-IQ" sz="1600" dirty="0" smtClean="0">
                <a:cs typeface="+mj-cs"/>
              </a:rPr>
              <a:t> إشعار السياح بالطمأنينة .</a:t>
            </a:r>
            <a:endParaRPr lang="en-US" sz="1600" dirty="0">
              <a:cs typeface="+mj-cs"/>
            </a:endParaRPr>
          </a:p>
        </p:txBody>
      </p:sp>
    </p:spTree>
    <p:extLst>
      <p:ext uri="{BB962C8B-B14F-4D97-AF65-F5344CB8AC3E}">
        <p14:creationId xmlns:p14="http://schemas.microsoft.com/office/powerpoint/2010/main" val="13133963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TotalTime>
  <Words>929</Words>
  <Application>Microsoft Office PowerPoint</Application>
  <PresentationFormat>On-screen Show (4:3)</PresentationFormat>
  <Paragraphs>62</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Aldhabi</vt:lpstr>
      <vt:lpstr>Andalus</vt:lpstr>
      <vt:lpstr>Arial</vt:lpstr>
      <vt:lpstr>Calibri</vt:lpstr>
      <vt:lpstr>Courier New</vt:lpstr>
      <vt:lpstr>Times New Roman</vt:lpstr>
      <vt:lpstr>Office Theme</vt:lpstr>
      <vt:lpstr>مبادئ السياحة  المرحلة الثانية – المحاضرة الرابعة عشر</vt:lpstr>
      <vt:lpstr>PowerPoint Presentation</vt:lpstr>
      <vt:lpstr>PowerPoint Presentation</vt:lpstr>
      <vt:lpstr>PowerPoint Presentation</vt:lpstr>
      <vt:lpstr>ب . المقومات البشرية</vt:lpstr>
      <vt:lpstr>PowerPoint Presentation</vt:lpstr>
      <vt:lpstr>PowerPoint Presentation</vt:lpstr>
      <vt:lpstr> ج . المقومات المساعدة والتكميلية : </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السياحة  المرحلة الثانية – المحاضرة الرابعة عشر</dc:title>
  <dc:creator>Maher</dc:creator>
  <cp:lastModifiedBy>Maher</cp:lastModifiedBy>
  <cp:revision>14</cp:revision>
  <dcterms:created xsi:type="dcterms:W3CDTF">2021-03-06T15:04:37Z</dcterms:created>
  <dcterms:modified xsi:type="dcterms:W3CDTF">2023-01-25T17:22:56Z</dcterms:modified>
</cp:coreProperties>
</file>