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A6BE20BB-163E-4EB8-8976-2CFAB2B9593E}" type="datetimeFigureOut">
              <a:rPr lang="en-US" smtClean="0"/>
              <a:t>1/25/2023</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70F52647-32A5-4E20-8C19-1D76ECFD1598}" type="slidenum">
              <a:rPr lang="en-US" smtClean="0"/>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BE20BB-163E-4EB8-8976-2CFAB2B9593E}" type="datetimeFigureOut">
              <a:rPr lang="en-US" smtClean="0"/>
              <a:t>1/25/2023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F52647-32A5-4E20-8C19-1D76ECFD159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BE20BB-163E-4EB8-8976-2CFAB2B9593E}" type="datetimeFigureOut">
              <a:rPr lang="en-US" smtClean="0"/>
              <a:t>1/25/2023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F52647-32A5-4E20-8C19-1D76ECFD159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6BE20BB-163E-4EB8-8976-2CFAB2B9593E}" type="datetimeFigureOut">
              <a:rPr lang="en-US" smtClean="0"/>
              <a:t>1/25/2023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F52647-32A5-4E20-8C19-1D76ECFD159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6BE20BB-163E-4EB8-8976-2CFAB2B9593E}" type="datetimeFigureOut">
              <a:rPr lang="en-US" smtClean="0"/>
              <a:t>1/25/2023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F52647-32A5-4E20-8C19-1D76ECFD1598}"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A6BE20BB-163E-4EB8-8976-2CFAB2B9593E}" type="datetimeFigureOut">
              <a:rPr lang="en-US" smtClean="0"/>
              <a:t>1/25/2023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F52647-32A5-4E20-8C19-1D76ECFD1598}" type="slidenum">
              <a:rPr lang="en-US" smtClean="0"/>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6BE20BB-163E-4EB8-8976-2CFAB2B9593E}" type="datetimeFigureOut">
              <a:rPr lang="en-US" smtClean="0"/>
              <a:t>1/25/2023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0F52647-32A5-4E20-8C19-1D76ECFD159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6BE20BB-163E-4EB8-8976-2CFAB2B9593E}" type="datetimeFigureOut">
              <a:rPr lang="en-US" smtClean="0"/>
              <a:t>1/25/2023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0F52647-32A5-4E20-8C19-1D76ECFD159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BE20BB-163E-4EB8-8976-2CFAB2B9593E}" type="datetimeFigureOut">
              <a:rPr lang="en-US" smtClean="0"/>
              <a:t>1/25/2023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0F52647-32A5-4E20-8C19-1D76ECFD159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A6BE20BB-163E-4EB8-8976-2CFAB2B9593E}" type="datetimeFigureOut">
              <a:rPr lang="en-US" smtClean="0"/>
              <a:t>1/25/2023</a:t>
            </a:fld>
            <a:endParaRPr lang="en-US"/>
          </a:p>
        </p:txBody>
      </p:sp>
      <p:sp>
        <p:nvSpPr>
          <p:cNvPr id="7" name="Slide Number Placeholder 6"/>
          <p:cNvSpPr>
            <a:spLocks noGrp="1"/>
          </p:cNvSpPr>
          <p:nvPr>
            <p:ph type="sldNum" sz="quarter" idx="12"/>
          </p:nvPr>
        </p:nvSpPr>
        <p:spPr/>
        <p:txBody>
          <a:bodyPr/>
          <a:lstStyle/>
          <a:p>
            <a:fld id="{70F52647-32A5-4E20-8C19-1D76ECFD1598}" type="slidenum">
              <a:rPr lang="en-US" smtClean="0"/>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BE20BB-163E-4EB8-8976-2CFAB2B9593E}" type="datetimeFigureOut">
              <a:rPr lang="en-US" smtClean="0"/>
              <a:t>1/25/2023</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70F52647-32A5-4E20-8C19-1D76ECFD159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A6BE20BB-163E-4EB8-8976-2CFAB2B9593E}" type="datetimeFigureOut">
              <a:rPr lang="en-US" smtClean="0"/>
              <a:t>1/25/2023</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70F52647-32A5-4E20-8C19-1D76ECFD159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685800"/>
            <a:ext cx="4392562" cy="1111045"/>
          </a:xfrm>
          <a:solidFill>
            <a:schemeClr val="bg1"/>
          </a:solidFill>
        </p:spPr>
        <p:txBody>
          <a:bodyPr>
            <a:normAutofit fontScale="90000"/>
          </a:bodyPr>
          <a:lstStyle/>
          <a:p>
            <a:pPr algn="ctr" rtl="1"/>
            <a:r>
              <a:rPr lang="ar-IQ" b="1" dirty="0" smtClean="0">
                <a:latin typeface="Aldhabi" pitchFamily="2" charset="-78"/>
                <a:cs typeface="Aldhabi" pitchFamily="2" charset="-78"/>
              </a:rPr>
              <a:t>مبادئ السياحة </a:t>
            </a:r>
            <a:br>
              <a:rPr lang="ar-IQ" b="1" dirty="0" smtClean="0">
                <a:latin typeface="Aldhabi" pitchFamily="2" charset="-78"/>
                <a:cs typeface="Aldhabi" pitchFamily="2" charset="-78"/>
              </a:rPr>
            </a:br>
            <a:r>
              <a:rPr lang="ar-IQ" b="1" dirty="0" smtClean="0">
                <a:latin typeface="Aldhabi" pitchFamily="2" charset="-78"/>
                <a:cs typeface="Aldhabi" pitchFamily="2" charset="-78"/>
              </a:rPr>
              <a:t>المرحلة الاولى – المحاضرة الثالثة عشر</a:t>
            </a:r>
            <a:endParaRPr lang="en-US" b="1" dirty="0">
              <a:latin typeface="Aldhabi" pitchFamily="2" charset="-78"/>
              <a:cs typeface="Aldhabi" pitchFamily="2" charset="-78"/>
            </a:endParaRPr>
          </a:p>
        </p:txBody>
      </p:sp>
      <p:sp>
        <p:nvSpPr>
          <p:cNvPr id="3" name="Subtitle 2"/>
          <p:cNvSpPr>
            <a:spLocks noGrp="1"/>
          </p:cNvSpPr>
          <p:nvPr>
            <p:ph type="subTitle" idx="1"/>
          </p:nvPr>
        </p:nvSpPr>
        <p:spPr>
          <a:xfrm>
            <a:off x="4648200" y="4038600"/>
            <a:ext cx="3657600" cy="1219200"/>
          </a:xfrm>
          <a:solidFill>
            <a:schemeClr val="bg1"/>
          </a:solidFill>
        </p:spPr>
        <p:txBody>
          <a:bodyPr>
            <a:noAutofit/>
          </a:bodyPr>
          <a:lstStyle/>
          <a:p>
            <a:pPr algn="ctr" rtl="1"/>
            <a:r>
              <a:rPr lang="ar-IQ" sz="4000" b="1" dirty="0" smtClean="0">
                <a:solidFill>
                  <a:schemeClr val="tx1"/>
                </a:solidFill>
                <a:latin typeface="Aldhabi" pitchFamily="2" charset="-78"/>
                <a:cs typeface="Aldhabi" pitchFamily="2" charset="-78"/>
              </a:rPr>
              <a:t>إعداد </a:t>
            </a:r>
          </a:p>
          <a:p>
            <a:pPr lvl="0" algn="r">
              <a:spcBef>
                <a:spcPts val="800"/>
              </a:spcBef>
              <a:buClrTx/>
              <a:buSzTx/>
            </a:pPr>
            <a:r>
              <a:rPr lang="ar-IQ" sz="2400" b="1" cap="all" spc="400" dirty="0">
                <a:solidFill>
                  <a:prstClr val="black"/>
                </a:solidFill>
                <a:latin typeface="Aldhabi" pitchFamily="2" charset="-78"/>
                <a:ea typeface="+mj-ea"/>
                <a:cs typeface="Aldhabi" pitchFamily="2" charset="-78"/>
              </a:rPr>
              <a:t>م.د . عادل عبد الرحمن مزعل</a:t>
            </a:r>
            <a:endParaRPr lang="ar-IQ" sz="2400" b="1" cap="all" spc="400" dirty="0">
              <a:solidFill>
                <a:prstClr val="black"/>
              </a:solidFill>
              <a:latin typeface="Aldhabi" pitchFamily="2" charset="-78"/>
              <a:ea typeface="+mj-ea"/>
              <a:cs typeface="Aldhabi" pitchFamily="2" charset="-78"/>
            </a:endParaRPr>
          </a:p>
        </p:txBody>
      </p:sp>
    </p:spTree>
    <p:extLst>
      <p:ext uri="{BB962C8B-B14F-4D97-AF65-F5344CB8AC3E}">
        <p14:creationId xmlns:p14="http://schemas.microsoft.com/office/powerpoint/2010/main" val="36610729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276600" y="152400"/>
            <a:ext cx="5410200" cy="944562"/>
          </a:xfrm>
          <a:solidFill>
            <a:schemeClr val="bg1"/>
          </a:solidFill>
        </p:spPr>
        <p:txBody>
          <a:bodyPr>
            <a:noAutofit/>
          </a:bodyPr>
          <a:lstStyle/>
          <a:p>
            <a:pPr algn="r" rtl="1"/>
            <a:r>
              <a:rPr lang="ar-IQ" sz="4000" dirty="0">
                <a:solidFill>
                  <a:prstClr val="black"/>
                </a:solidFill>
                <a:latin typeface="Andalus" pitchFamily="18" charset="-78"/>
                <a:ea typeface="+mn-ea"/>
                <a:cs typeface="Andalus" pitchFamily="18" charset="-78"/>
              </a:rPr>
              <a:t>عناصر ومقومات الجذب السياحي</a:t>
            </a:r>
            <a:endParaRPr lang="en-US" sz="4000" dirty="0">
              <a:latin typeface="Andalus" pitchFamily="18" charset="-78"/>
              <a:cs typeface="Andalus" pitchFamily="18" charset="-78"/>
            </a:endParaRPr>
          </a:p>
        </p:txBody>
      </p:sp>
      <p:sp>
        <p:nvSpPr>
          <p:cNvPr id="3" name="Content Placeholder 2"/>
          <p:cNvSpPr>
            <a:spLocks noGrp="1"/>
          </p:cNvSpPr>
          <p:nvPr>
            <p:ph idx="1"/>
          </p:nvPr>
        </p:nvSpPr>
        <p:spPr>
          <a:xfrm>
            <a:off x="152400" y="1219200"/>
            <a:ext cx="8991600" cy="5486400"/>
          </a:xfrm>
          <a:solidFill>
            <a:schemeClr val="bg1"/>
          </a:solidFill>
        </p:spPr>
        <p:txBody>
          <a:bodyPr>
            <a:normAutofit fontScale="85000" lnSpcReduction="20000"/>
          </a:bodyPr>
          <a:lstStyle/>
          <a:p>
            <a:pPr marL="0" indent="0" algn="just" rtl="1">
              <a:buNone/>
            </a:pPr>
            <a:r>
              <a:rPr lang="ar-IQ" b="1" dirty="0" smtClean="0">
                <a:solidFill>
                  <a:schemeClr val="tx1"/>
                </a:solidFill>
              </a:rPr>
              <a:t>ترتبط دوافع السياح ورغبتهم في تحقيق واحدة أو أكثر من الأهداف التالية:</a:t>
            </a:r>
          </a:p>
          <a:p>
            <a:pPr marL="514350" indent="-514350" algn="just" rtl="1">
              <a:buFont typeface="+mj-lt"/>
              <a:buAutoNum type="arabicPeriod"/>
            </a:pPr>
            <a:r>
              <a:rPr lang="ar-IQ" dirty="0" smtClean="0">
                <a:solidFill>
                  <a:schemeClr val="tx1"/>
                </a:solidFill>
              </a:rPr>
              <a:t> تحقيق الراحة والانتعاش للجسد والذهن ، وأصبح دلك ملحا من ظل ظروف الحياة الحديثة المتميزة بالسرعة والضغط والإجهاد والروتين والرتابه.</a:t>
            </a:r>
          </a:p>
          <a:p>
            <a:pPr marL="514350" indent="-514350" algn="just" rtl="1">
              <a:buFont typeface="+mj-lt"/>
              <a:buAutoNum type="arabicPeriod"/>
            </a:pPr>
            <a:r>
              <a:rPr lang="ar-IQ" dirty="0" smtClean="0">
                <a:solidFill>
                  <a:schemeClr val="tx1"/>
                </a:solidFill>
              </a:rPr>
              <a:t>لتحقيق المتعة والإثارة والاهتمام بأجزاء معينة من العالم .</a:t>
            </a:r>
          </a:p>
          <a:p>
            <a:pPr marL="514350" indent="-514350" algn="just" rtl="1">
              <a:buFont typeface="+mj-lt"/>
              <a:buAutoNum type="arabicPeriod"/>
            </a:pPr>
            <a:r>
              <a:rPr lang="ar-IQ" dirty="0" smtClean="0">
                <a:solidFill>
                  <a:schemeClr val="tx1"/>
                </a:solidFill>
              </a:rPr>
              <a:t>لممارسة الأنشطة الرياضية المختلفة .</a:t>
            </a:r>
          </a:p>
          <a:p>
            <a:pPr marL="514350" indent="-514350" algn="just" rtl="1">
              <a:buFont typeface="+mj-lt"/>
              <a:buAutoNum type="arabicPeriod"/>
            </a:pPr>
            <a:r>
              <a:rPr lang="ar-IQ" dirty="0" smtClean="0">
                <a:solidFill>
                  <a:schemeClr val="tx1"/>
                </a:solidFill>
              </a:rPr>
              <a:t>للتمتع والاستشفاء مصادر العلاج الطبيعي ( شمس ، رمال ، ماء معدني كرتني ، هواء نقي ، طبيعة خلابة ).</a:t>
            </a:r>
          </a:p>
          <a:p>
            <a:pPr marL="514350" indent="-514350" algn="just" rtl="1">
              <a:buFont typeface="+mj-lt"/>
              <a:buAutoNum type="arabicPeriod"/>
            </a:pPr>
            <a:r>
              <a:rPr lang="ar-IQ" dirty="0">
                <a:solidFill>
                  <a:schemeClr val="tx1"/>
                </a:solidFill>
              </a:rPr>
              <a:t>ل</a:t>
            </a:r>
            <a:r>
              <a:rPr lang="ar-IQ" dirty="0" smtClean="0">
                <a:solidFill>
                  <a:schemeClr val="tx1"/>
                </a:solidFill>
              </a:rPr>
              <a:t>لاهتمام بأماكن خاصة لها ارتباطات دينية أو تاريخية أو حضارية.</a:t>
            </a:r>
          </a:p>
          <a:p>
            <a:pPr marL="0" indent="0" algn="just" rtl="1">
              <a:buNone/>
            </a:pPr>
            <a:r>
              <a:rPr lang="ar-IQ" dirty="0" smtClean="0">
                <a:solidFill>
                  <a:schemeClr val="tx1"/>
                </a:solidFill>
              </a:rPr>
              <a:t> وتبحث هذه الأهداف عن أماكن أشباعها المتمثلة في عناصر ومقومات الجذب السياحي للمكان أو الموقع السياحي التي تتلائم مع كل هدف من هذه الأهداف ، ومن هنا لابد من إظهار هذه العناصر وهذه المقومات لجذب السياح وتشجيعهم على زيارتها وهي بالتالي تمثل جانب العرض السياحي الذي يجد فيه السائح ضالته لإشباع حاجاته ورغباته التي تشكل على الأغلب هدفه من الرحلة السياحية .</a:t>
            </a:r>
          </a:p>
          <a:p>
            <a:pPr marL="0" indent="0" algn="just" rtl="1">
              <a:buNone/>
            </a:pPr>
            <a:r>
              <a:rPr lang="ar-IQ" dirty="0" smtClean="0">
                <a:solidFill>
                  <a:schemeClr val="tx1"/>
                </a:solidFill>
              </a:rPr>
              <a:t>والسياحة شأنها شان أي صناعة تقوم على عدد من المقومات والعناصر التي تسهم في تطورها وازدهارها وبدون هذه المقومات لا يمكن لها أن تزدهر ، يمكن تقسيم عناصر ومقومات الجذب السياحي إلى ثلاثة مصادرهي:- </a:t>
            </a:r>
          </a:p>
          <a:p>
            <a:pPr marL="0" indent="0" algn="just" rtl="1">
              <a:buNone/>
            </a:pPr>
            <a:r>
              <a:rPr lang="ar-IQ" dirty="0" smtClean="0">
                <a:solidFill>
                  <a:schemeClr val="tx1"/>
                </a:solidFill>
              </a:rPr>
              <a:t>أ . المقومات الطبيعية . </a:t>
            </a:r>
          </a:p>
          <a:p>
            <a:pPr marL="0" indent="0" algn="just" rtl="1">
              <a:buNone/>
            </a:pPr>
            <a:r>
              <a:rPr lang="ar-IQ" dirty="0" smtClean="0">
                <a:solidFill>
                  <a:schemeClr val="tx1"/>
                </a:solidFill>
              </a:rPr>
              <a:t>ب . المقومات البشرية .</a:t>
            </a:r>
          </a:p>
          <a:p>
            <a:pPr marL="0" indent="0" algn="just" rtl="1">
              <a:buNone/>
            </a:pPr>
            <a:r>
              <a:rPr lang="ar-IQ" dirty="0" smtClean="0">
                <a:solidFill>
                  <a:schemeClr val="tx1"/>
                </a:solidFill>
              </a:rPr>
              <a:t>ج. المقومات المساعدة والتكميلية </a:t>
            </a:r>
            <a:endParaRPr lang="en-US" dirty="0">
              <a:solidFill>
                <a:schemeClr val="tx1"/>
              </a:solidFill>
            </a:endParaRPr>
          </a:p>
        </p:txBody>
      </p:sp>
    </p:spTree>
    <p:extLst>
      <p:ext uri="{BB962C8B-B14F-4D97-AF65-F5344CB8AC3E}">
        <p14:creationId xmlns:p14="http://schemas.microsoft.com/office/powerpoint/2010/main" val="13542150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48200" y="26043"/>
            <a:ext cx="3519544" cy="533400"/>
          </a:xfrm>
        </p:spPr>
        <p:txBody>
          <a:bodyPr>
            <a:noAutofit/>
          </a:bodyPr>
          <a:lstStyle/>
          <a:p>
            <a:pPr algn="r" rtl="1"/>
            <a:r>
              <a:rPr lang="ar-IQ" sz="2800" dirty="0" smtClean="0">
                <a:solidFill>
                  <a:schemeClr val="bg1"/>
                </a:solidFill>
              </a:rPr>
              <a:t>أ. المقومات الطبيعية </a:t>
            </a:r>
            <a:endParaRPr lang="en-US" sz="2800" dirty="0">
              <a:solidFill>
                <a:schemeClr val="bg1"/>
              </a:solidFill>
            </a:endParaRPr>
          </a:p>
        </p:txBody>
      </p:sp>
      <p:sp>
        <p:nvSpPr>
          <p:cNvPr id="3" name="Content Placeholder 2"/>
          <p:cNvSpPr>
            <a:spLocks noGrp="1"/>
          </p:cNvSpPr>
          <p:nvPr>
            <p:ph idx="1"/>
          </p:nvPr>
        </p:nvSpPr>
        <p:spPr>
          <a:xfrm>
            <a:off x="457200" y="685800"/>
            <a:ext cx="8229600" cy="5181600"/>
          </a:xfrm>
        </p:spPr>
        <p:txBody>
          <a:bodyPr>
            <a:normAutofit fontScale="85000" lnSpcReduction="20000"/>
          </a:bodyPr>
          <a:lstStyle/>
          <a:p>
            <a:pPr marL="68580" indent="0" algn="just" rtl="1">
              <a:buNone/>
            </a:pPr>
            <a:r>
              <a:rPr lang="ar-IQ" dirty="0">
                <a:solidFill>
                  <a:schemeClr val="tx1"/>
                </a:solidFill>
              </a:rPr>
              <a:t>تشكل المقومات الطبيعية قاعدة التنمية السياحية ومن أهم </a:t>
            </a:r>
            <a:r>
              <a:rPr lang="ar-IQ" dirty="0" smtClean="0">
                <a:solidFill>
                  <a:schemeClr val="tx1"/>
                </a:solidFill>
              </a:rPr>
              <a:t>مرتگزاتها </a:t>
            </a:r>
            <a:r>
              <a:rPr lang="ar-IQ" dirty="0">
                <a:solidFill>
                  <a:schemeClr val="tx1"/>
                </a:solidFill>
              </a:rPr>
              <a:t>التي تستند عليها ، فالتنوع الطبيعي في مظاهر السطح والموقع </a:t>
            </a:r>
            <a:r>
              <a:rPr lang="ar-IQ" dirty="0" smtClean="0">
                <a:solidFill>
                  <a:schemeClr val="tx1"/>
                </a:solidFill>
              </a:rPr>
              <a:t>الجغرافي والموقع الفلكي </a:t>
            </a:r>
            <a:r>
              <a:rPr lang="ar-IQ" dirty="0">
                <a:solidFill>
                  <a:schemeClr val="tx1"/>
                </a:solidFill>
              </a:rPr>
              <a:t>والمناخ والارتفاع أو الانخفاض عن سطح البحر وطوال فترات سطوع الشمس ودرجات الحرارة والرطوبة والغطاء النباتي والحياة الحيوانية </a:t>
            </a:r>
            <a:r>
              <a:rPr lang="ar-IQ" dirty="0" smtClean="0">
                <a:solidFill>
                  <a:schemeClr val="tx1"/>
                </a:solidFill>
              </a:rPr>
              <a:t>وغيرها كلها عناصر تشكل المقومات الطبيعية .</a:t>
            </a:r>
          </a:p>
          <a:p>
            <a:pPr marL="68580" indent="0" algn="just" rtl="1">
              <a:buNone/>
            </a:pPr>
            <a:r>
              <a:rPr lang="ar-IQ" dirty="0" smtClean="0">
                <a:solidFill>
                  <a:schemeClr val="tx1"/>
                </a:solidFill>
              </a:rPr>
              <a:t>الموقع </a:t>
            </a:r>
            <a:r>
              <a:rPr lang="ar-IQ" dirty="0">
                <a:solidFill>
                  <a:schemeClr val="tx1"/>
                </a:solidFill>
              </a:rPr>
              <a:t>الجغرافي يتميز الموقع الجغرافي </a:t>
            </a:r>
            <a:r>
              <a:rPr lang="ar-IQ" dirty="0" smtClean="0">
                <a:solidFill>
                  <a:schemeClr val="tx1"/>
                </a:solidFill>
              </a:rPr>
              <a:t>في أي </a:t>
            </a:r>
            <a:r>
              <a:rPr lang="ar-IQ" dirty="0">
                <a:solidFill>
                  <a:schemeClr val="tx1"/>
                </a:solidFill>
              </a:rPr>
              <a:t>بلد من خلال </a:t>
            </a:r>
            <a:r>
              <a:rPr lang="ar-IQ" dirty="0" smtClean="0">
                <a:solidFill>
                  <a:schemeClr val="tx1"/>
                </a:solidFill>
              </a:rPr>
              <a:t>أمرين:</a:t>
            </a:r>
          </a:p>
          <a:p>
            <a:pPr marL="68580" indent="0" algn="just" rtl="1">
              <a:buNone/>
            </a:pPr>
            <a:r>
              <a:rPr lang="ar-IQ" dirty="0" smtClean="0">
                <a:solidFill>
                  <a:schemeClr val="tx1"/>
                </a:solidFill>
              </a:rPr>
              <a:t> </a:t>
            </a:r>
            <a:r>
              <a:rPr lang="ar-IQ" dirty="0">
                <a:solidFill>
                  <a:schemeClr val="tx1"/>
                </a:solidFill>
              </a:rPr>
              <a:t>أ . الموقع الفلكي بالنسبة لخطوط الطول ودوائر العرض وما يرتبط بذلك من اختلافات مناخية ، وكذلك علاقته باليابسة والماء واتصاله بالبحار والمحيطات المفتوحة أو اكتنافه لبحار داخلية ، وهذا يؤثر على أنواع السياحة من حيث مقوماتها وقدرتها على جذب السياح ، ويتصف الموقع الفلكي بالثبات ولا يمكن أن يتغير إلا بتغير كوني </a:t>
            </a:r>
            <a:endParaRPr lang="ar-IQ" dirty="0" smtClean="0">
              <a:solidFill>
                <a:schemeClr val="tx1"/>
              </a:solidFill>
            </a:endParaRPr>
          </a:p>
          <a:p>
            <a:pPr marL="68580" indent="0" algn="just" rtl="1">
              <a:buNone/>
            </a:pPr>
            <a:r>
              <a:rPr lang="ar-IQ" dirty="0" smtClean="0">
                <a:solidFill>
                  <a:schemeClr val="tx1"/>
                </a:solidFill>
              </a:rPr>
              <a:t>ب.الموقع </a:t>
            </a:r>
            <a:r>
              <a:rPr lang="ar-IQ" dirty="0">
                <a:solidFill>
                  <a:schemeClr val="tx1"/>
                </a:solidFill>
              </a:rPr>
              <a:t>بالنسبة للدول والأسواق السياحية ، ويطلق على هذا الموقع الموقع المتغير ، فهو يرتبط بطبيعة العلاقات المتبادلة بين الدول والدول الأخرى المجاورة ، وتأثير الموقع الجغرافي يرتبط أيضا بمدى قرب البلد من خطوط المواصلات الإستراتيجية الخارجية وقربه أو بعده من الدول المتقدمة المصدرة للسياح وتبرز قيمة الموقع الجغرافي للبلد في حال ما إذا كانت مناطقه تضم ثرواته سياحية متميزة محاطة بمناطق متميزة بثرواتها الاقتصادية وارتفاع دخلها </a:t>
            </a:r>
            <a:r>
              <a:rPr lang="ar-IQ" dirty="0" smtClean="0">
                <a:solidFill>
                  <a:schemeClr val="tx1"/>
                </a:solidFill>
              </a:rPr>
              <a:t>القومي ومستواها المعيشي وزيادة الرغبة لدى سكانها بزيارة هذا البلد والامثلة على ذلك كثيرةكموقع الاردن بالنسبة لدول الخليج التى زادت بها مداخيل</a:t>
            </a:r>
            <a:endParaRPr lang="en-US" dirty="0">
              <a:solidFill>
                <a:schemeClr val="tx1"/>
              </a:solidFill>
            </a:endParaRPr>
          </a:p>
        </p:txBody>
      </p:sp>
    </p:spTree>
    <p:extLst>
      <p:ext uri="{BB962C8B-B14F-4D97-AF65-F5344CB8AC3E}">
        <p14:creationId xmlns:p14="http://schemas.microsoft.com/office/powerpoint/2010/main" val="34162669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146829"/>
          </a:xfrm>
        </p:spPr>
        <p:txBody>
          <a:bodyPr>
            <a:normAutofit fontScale="70000" lnSpcReduction="20000"/>
          </a:bodyPr>
          <a:lstStyle/>
          <a:p>
            <a:pPr marL="68580" indent="0" algn="just" rtl="1">
              <a:buNone/>
            </a:pPr>
            <a:r>
              <a:rPr lang="ar-IQ" dirty="0">
                <a:solidFill>
                  <a:schemeClr val="tx1"/>
                </a:solidFill>
              </a:rPr>
              <a:t>الأفراد نتيجة الوضع </a:t>
            </a:r>
            <a:r>
              <a:rPr lang="ar-IQ" dirty="0" smtClean="0">
                <a:solidFill>
                  <a:schemeClr val="tx1"/>
                </a:solidFill>
              </a:rPr>
              <a:t>الاقتصادي </a:t>
            </a:r>
            <a:r>
              <a:rPr lang="ar-IQ" dirty="0">
                <a:solidFill>
                  <a:schemeClr val="tx1"/>
                </a:solidFill>
              </a:rPr>
              <a:t>الجيد لدول الخليج الأمر الذي دفع </a:t>
            </a:r>
            <a:r>
              <a:rPr lang="ar-IQ" dirty="0" smtClean="0">
                <a:solidFill>
                  <a:schemeClr val="tx1"/>
                </a:solidFill>
              </a:rPr>
              <a:t>بالحركة </a:t>
            </a:r>
            <a:r>
              <a:rPr lang="ar-IQ" dirty="0">
                <a:solidFill>
                  <a:schemeClr val="tx1"/>
                </a:solidFill>
              </a:rPr>
              <a:t>السياحية الخليجية إلى الأردن </a:t>
            </a:r>
            <a:r>
              <a:rPr lang="ar-IQ" dirty="0" smtClean="0">
                <a:solidFill>
                  <a:schemeClr val="tx1"/>
                </a:solidFill>
              </a:rPr>
              <a:t>.</a:t>
            </a:r>
          </a:p>
          <a:p>
            <a:pPr marL="68580" indent="0" algn="just" rtl="1">
              <a:buNone/>
            </a:pPr>
            <a:r>
              <a:rPr lang="ar-IQ" dirty="0" smtClean="0">
                <a:solidFill>
                  <a:srgbClr val="FF0000"/>
                </a:solidFill>
              </a:rPr>
              <a:t>2- المناخ:</a:t>
            </a:r>
          </a:p>
          <a:p>
            <a:pPr marL="68580" indent="0" algn="just" rtl="1">
              <a:buNone/>
            </a:pPr>
            <a:r>
              <a:rPr lang="ar-IQ" dirty="0">
                <a:solidFill>
                  <a:schemeClr val="tx1"/>
                </a:solidFill>
              </a:rPr>
              <a:t>ي</a:t>
            </a:r>
            <a:r>
              <a:rPr lang="ar-IQ" dirty="0" smtClean="0">
                <a:solidFill>
                  <a:schemeClr val="tx1"/>
                </a:solidFill>
              </a:rPr>
              <a:t>عد المناح </a:t>
            </a:r>
            <a:r>
              <a:rPr lang="ar-IQ" dirty="0">
                <a:solidFill>
                  <a:schemeClr val="tx1"/>
                </a:solidFill>
              </a:rPr>
              <a:t>من أهم الأسس التي ترتكز عليها السياحة </a:t>
            </a:r>
            <a:r>
              <a:rPr lang="ar-IQ" dirty="0" smtClean="0">
                <a:solidFill>
                  <a:schemeClr val="tx1"/>
                </a:solidFill>
              </a:rPr>
              <a:t>وترتبط بها </a:t>
            </a:r>
            <a:r>
              <a:rPr lang="ar-IQ" dirty="0">
                <a:solidFill>
                  <a:schemeClr val="tx1"/>
                </a:solidFill>
              </a:rPr>
              <a:t>ارتباط وثيقا ، ذلك لأن الإقليم السياحي الذي يختاره السائح يجب ان يوفر له </a:t>
            </a:r>
            <a:r>
              <a:rPr lang="ar-IQ" dirty="0" smtClean="0">
                <a:solidFill>
                  <a:schemeClr val="tx1"/>
                </a:solidFill>
              </a:rPr>
              <a:t>ظروفا بيية ومناخية ملائمة </a:t>
            </a:r>
            <a:r>
              <a:rPr lang="ar-IQ" dirty="0">
                <a:solidFill>
                  <a:schemeClr val="tx1"/>
                </a:solidFill>
              </a:rPr>
              <a:t>ومختلفة عن </a:t>
            </a:r>
            <a:r>
              <a:rPr lang="ar-IQ" dirty="0" smtClean="0">
                <a:solidFill>
                  <a:schemeClr val="tx1"/>
                </a:solidFill>
              </a:rPr>
              <a:t>بيئته المعاشة ويتضح </a:t>
            </a:r>
            <a:r>
              <a:rPr lang="ar-IQ" dirty="0">
                <a:solidFill>
                  <a:schemeClr val="tx1"/>
                </a:solidFill>
              </a:rPr>
              <a:t>تأثير الطقس والأحوال الجوية </a:t>
            </a:r>
            <a:r>
              <a:rPr lang="ar-IQ" dirty="0" smtClean="0">
                <a:solidFill>
                  <a:schemeClr val="tx1"/>
                </a:solidFill>
              </a:rPr>
              <a:t>عل </a:t>
            </a:r>
            <a:r>
              <a:rPr lang="ar-IQ" dirty="0">
                <a:solidFill>
                  <a:schemeClr val="tx1"/>
                </a:solidFill>
              </a:rPr>
              <a:t>السياحة في البلدان التي تعاني دائما من الأحوال الجوية </a:t>
            </a:r>
            <a:r>
              <a:rPr lang="ar-IQ" dirty="0" smtClean="0">
                <a:solidFill>
                  <a:schemeClr val="tx1"/>
                </a:solidFill>
              </a:rPr>
              <a:t>المتقلبة </a:t>
            </a:r>
            <a:r>
              <a:rPr lang="ar-IQ" dirty="0">
                <a:solidFill>
                  <a:schemeClr val="tx1"/>
                </a:solidFill>
              </a:rPr>
              <a:t>ومدى تأثيرها على السياحة بعد مرور عام من الأعواء التي تسودها أحوال جوية </a:t>
            </a:r>
            <a:r>
              <a:rPr lang="ar-IQ" dirty="0" smtClean="0">
                <a:solidFill>
                  <a:schemeClr val="tx1"/>
                </a:solidFill>
              </a:rPr>
              <a:t>رديئة </a:t>
            </a:r>
            <a:r>
              <a:rPr lang="ar-IQ" dirty="0">
                <a:solidFill>
                  <a:schemeClr val="tx1"/>
                </a:solidFill>
              </a:rPr>
              <a:t>خاصة وأن هذه الأحوال هي التي يعاني منها </a:t>
            </a:r>
            <a:r>
              <a:rPr lang="ar-IQ" dirty="0" smtClean="0">
                <a:solidFill>
                  <a:schemeClr val="tx1"/>
                </a:solidFill>
              </a:rPr>
              <a:t>سكان </a:t>
            </a:r>
            <a:r>
              <a:rPr lang="ar-IQ" dirty="0">
                <a:solidFill>
                  <a:schemeClr val="tx1"/>
                </a:solidFill>
              </a:rPr>
              <a:t>المناطق الوسطى والشمالية من قارة أوروبا ، حيث تؤدي هذه الأحوال إلى عملية انتقال </a:t>
            </a:r>
            <a:r>
              <a:rPr lang="ar-IQ" dirty="0" smtClean="0">
                <a:solidFill>
                  <a:schemeClr val="tx1"/>
                </a:solidFill>
              </a:rPr>
              <a:t>ضخمة إلى </a:t>
            </a:r>
            <a:r>
              <a:rPr lang="ar-IQ" dirty="0">
                <a:solidFill>
                  <a:schemeClr val="tx1"/>
                </a:solidFill>
              </a:rPr>
              <a:t>المناطق السياحية في جنوب أوروبا التي يسود فيها مناخ معتدل إلى درجة مقبولة </a:t>
            </a:r>
            <a:r>
              <a:rPr lang="ar-IQ" dirty="0" smtClean="0">
                <a:solidFill>
                  <a:schemeClr val="tx1"/>
                </a:solidFill>
              </a:rPr>
              <a:t>.</a:t>
            </a:r>
          </a:p>
          <a:p>
            <a:pPr marL="68580" indent="0" algn="just" rtl="1">
              <a:buNone/>
            </a:pPr>
            <a:r>
              <a:rPr lang="ar-IQ" dirty="0" smtClean="0">
                <a:solidFill>
                  <a:srgbClr val="FF0000"/>
                </a:solidFill>
              </a:rPr>
              <a:t>أهم </a:t>
            </a:r>
            <a:r>
              <a:rPr lang="ar-IQ" dirty="0">
                <a:solidFill>
                  <a:srgbClr val="FF0000"/>
                </a:solidFill>
              </a:rPr>
              <a:t>عناصر المناخ المؤثرة في السياحة </a:t>
            </a:r>
            <a:endParaRPr lang="ar-IQ" dirty="0" smtClean="0">
              <a:solidFill>
                <a:srgbClr val="FF0000"/>
              </a:solidFill>
            </a:endParaRPr>
          </a:p>
          <a:p>
            <a:pPr algn="just" rtl="1">
              <a:buFont typeface="Courier New" pitchFamily="49" charset="0"/>
              <a:buChar char="o"/>
            </a:pPr>
            <a:r>
              <a:rPr lang="ar-IQ" dirty="0" smtClean="0">
                <a:solidFill>
                  <a:srgbClr val="FF0000"/>
                </a:solidFill>
              </a:rPr>
              <a:t>درجات </a:t>
            </a:r>
            <a:r>
              <a:rPr lang="ar-IQ" dirty="0">
                <a:solidFill>
                  <a:srgbClr val="FF0000"/>
                </a:solidFill>
              </a:rPr>
              <a:t>الحرارة </a:t>
            </a:r>
            <a:r>
              <a:rPr lang="ar-IQ" dirty="0">
                <a:solidFill>
                  <a:schemeClr val="tx1"/>
                </a:solidFill>
              </a:rPr>
              <a:t>تعد درجات الحراية من حيث الارتفاع أو الانخفاض من أهم عوامل </a:t>
            </a:r>
            <a:r>
              <a:rPr lang="ar-IQ" dirty="0" smtClean="0">
                <a:solidFill>
                  <a:schemeClr val="tx1"/>
                </a:solidFill>
              </a:rPr>
              <a:t>صلاحية المناخ </a:t>
            </a:r>
            <a:r>
              <a:rPr lang="ar-IQ" dirty="0">
                <a:solidFill>
                  <a:schemeClr val="tx1"/>
                </a:solidFill>
              </a:rPr>
              <a:t>وتاثيره على النشاطات السياحية المختلفة ، </a:t>
            </a:r>
            <a:r>
              <a:rPr lang="ar-IQ" dirty="0" smtClean="0">
                <a:solidFill>
                  <a:schemeClr val="tx1"/>
                </a:solidFill>
              </a:rPr>
              <a:t>وهناك علاقة علاف </a:t>
            </a:r>
            <a:r>
              <a:rPr lang="ar-IQ" dirty="0">
                <a:solidFill>
                  <a:schemeClr val="tx1"/>
                </a:solidFill>
              </a:rPr>
              <a:t>بين الإحساس بالضيق والشعور بالإزعاج الذي يعاني </a:t>
            </a:r>
            <a:r>
              <a:rPr lang="ar-IQ" dirty="0" smtClean="0">
                <a:solidFill>
                  <a:schemeClr val="tx1"/>
                </a:solidFill>
              </a:rPr>
              <a:t>منهما </a:t>
            </a:r>
            <a:r>
              <a:rPr lang="ar-IQ" dirty="0">
                <a:solidFill>
                  <a:schemeClr val="tx1"/>
                </a:solidFill>
              </a:rPr>
              <a:t>الناس وبين الارتفاع أو </a:t>
            </a:r>
            <a:r>
              <a:rPr lang="ar-IQ" dirty="0" smtClean="0">
                <a:solidFill>
                  <a:schemeClr val="tx1"/>
                </a:solidFill>
              </a:rPr>
              <a:t>الأنحفاض </a:t>
            </a:r>
            <a:r>
              <a:rPr lang="ar-IQ" dirty="0">
                <a:solidFill>
                  <a:schemeClr val="tx1"/>
                </a:solidFill>
              </a:rPr>
              <a:t>الكبير في درجات الحرارة يرافقه الاحساس بالمعاناة والضيق والانزعاج والشعور بالكسل وعدم الرغبة و الحركة ، ويبدأ </a:t>
            </a:r>
            <a:r>
              <a:rPr lang="ar-IQ" dirty="0" smtClean="0">
                <a:solidFill>
                  <a:schemeClr val="tx1"/>
                </a:solidFill>
              </a:rPr>
              <a:t>الجسم </a:t>
            </a:r>
            <a:r>
              <a:rPr lang="ar-IQ" dirty="0">
                <a:solidFill>
                  <a:schemeClr val="tx1"/>
                </a:solidFill>
              </a:rPr>
              <a:t>يحس بهدا الشعور </a:t>
            </a:r>
            <a:r>
              <a:rPr lang="ar-IQ" dirty="0" smtClean="0">
                <a:solidFill>
                  <a:schemeClr val="tx1"/>
                </a:solidFill>
              </a:rPr>
              <a:t>بمجرد </a:t>
            </a:r>
            <a:r>
              <a:rPr lang="ar-IQ" dirty="0">
                <a:solidFill>
                  <a:schemeClr val="tx1"/>
                </a:solidFill>
              </a:rPr>
              <a:t>أن ترتفع درجة الحرارة إلى ( 33 م ) . لذا تشكل درجات الحرارة ومدياتها اليومية والفصلية إما عامل جذب أو عامل طرد للسياحة بحسب الشعور بالراحة لدى </a:t>
            </a:r>
            <a:r>
              <a:rPr lang="ar-IQ" dirty="0" smtClean="0">
                <a:solidFill>
                  <a:schemeClr val="tx1"/>
                </a:solidFill>
              </a:rPr>
              <a:t>الإنسان.</a:t>
            </a:r>
          </a:p>
          <a:p>
            <a:pPr algn="just" rtl="1">
              <a:buFont typeface="Courier New" pitchFamily="49" charset="0"/>
              <a:buChar char="o"/>
            </a:pPr>
            <a:r>
              <a:rPr lang="ar-IQ" dirty="0" smtClean="0">
                <a:solidFill>
                  <a:srgbClr val="FF0000"/>
                </a:solidFill>
              </a:rPr>
              <a:t>الرياح </a:t>
            </a:r>
            <a:r>
              <a:rPr lang="ar-IQ" dirty="0">
                <a:solidFill>
                  <a:schemeClr val="tx1"/>
                </a:solidFill>
              </a:rPr>
              <a:t>الرياح المعتدلة السرعة التي لا </a:t>
            </a:r>
            <a:r>
              <a:rPr lang="ar-IQ" dirty="0" smtClean="0">
                <a:solidFill>
                  <a:schemeClr val="tx1"/>
                </a:solidFill>
              </a:rPr>
              <a:t>تثير الأترية </a:t>
            </a:r>
            <a:r>
              <a:rPr lang="ar-IQ" dirty="0">
                <a:solidFill>
                  <a:schemeClr val="tx1"/>
                </a:solidFill>
              </a:rPr>
              <a:t>وغير المحملة بذرات الغيار تجعل الجو العام للنشاط السياحي اكثر راحة واستمتاع وبعكس ذلك </a:t>
            </a:r>
            <a:r>
              <a:rPr lang="ar-IQ" dirty="0" smtClean="0">
                <a:solidFill>
                  <a:schemeClr val="tx1"/>
                </a:solidFill>
              </a:rPr>
              <a:t>تص</a:t>
            </a:r>
            <a:r>
              <a:rPr lang="ar-IQ" dirty="0">
                <a:solidFill>
                  <a:schemeClr val="tx1"/>
                </a:solidFill>
              </a:rPr>
              <a:t>ب</a:t>
            </a:r>
            <a:r>
              <a:rPr lang="ar-IQ" dirty="0" smtClean="0">
                <a:solidFill>
                  <a:schemeClr val="tx1"/>
                </a:solidFill>
              </a:rPr>
              <a:t>ح </a:t>
            </a:r>
            <a:r>
              <a:rPr lang="ar-IQ" dirty="0">
                <a:solidFill>
                  <a:schemeClr val="tx1"/>
                </a:solidFill>
              </a:rPr>
              <a:t>الرياح عامل </a:t>
            </a:r>
            <a:r>
              <a:rPr lang="ar-IQ" dirty="0" smtClean="0">
                <a:solidFill>
                  <a:schemeClr val="tx1"/>
                </a:solidFill>
              </a:rPr>
              <a:t>ازعاج إما </a:t>
            </a:r>
            <a:r>
              <a:rPr lang="ar-IQ" dirty="0">
                <a:solidFill>
                  <a:schemeClr val="tx1"/>
                </a:solidFill>
              </a:rPr>
              <a:t>لسرعتها أو حمولتها من الأتربة والرمال وعدم </a:t>
            </a:r>
            <a:r>
              <a:rPr lang="ar-IQ" dirty="0" smtClean="0">
                <a:solidFill>
                  <a:schemeClr val="tx1"/>
                </a:solidFill>
              </a:rPr>
              <a:t>نقائها</a:t>
            </a:r>
            <a:endParaRPr lang="en-US" dirty="0">
              <a:solidFill>
                <a:schemeClr val="tx1"/>
              </a:solidFill>
            </a:endParaRPr>
          </a:p>
        </p:txBody>
      </p:sp>
    </p:spTree>
    <p:extLst>
      <p:ext uri="{BB962C8B-B14F-4D97-AF65-F5344CB8AC3E}">
        <p14:creationId xmlns:p14="http://schemas.microsoft.com/office/powerpoint/2010/main" val="25213396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685800"/>
            <a:ext cx="8077200" cy="5715000"/>
          </a:xfrm>
        </p:spPr>
        <p:txBody>
          <a:bodyPr>
            <a:normAutofit fontScale="70000" lnSpcReduction="20000"/>
          </a:bodyPr>
          <a:lstStyle/>
          <a:p>
            <a:pPr marL="68580" indent="0" algn="just" rtl="1">
              <a:buNone/>
            </a:pPr>
            <a:r>
              <a:rPr lang="ar-IQ" dirty="0" smtClean="0">
                <a:solidFill>
                  <a:schemeClr val="tx1"/>
                </a:solidFill>
              </a:rPr>
              <a:t>وعدم </a:t>
            </a:r>
            <a:r>
              <a:rPr lang="ar-IQ" dirty="0">
                <a:solidFill>
                  <a:schemeClr val="tx1"/>
                </a:solidFill>
              </a:rPr>
              <a:t>صفاء الجو مثل تلك الرياح التي تثير </a:t>
            </a:r>
            <a:r>
              <a:rPr lang="ar-IQ" dirty="0" smtClean="0">
                <a:solidFill>
                  <a:schemeClr val="tx1"/>
                </a:solidFill>
              </a:rPr>
              <a:t>الزوابع </a:t>
            </a:r>
            <a:r>
              <a:rPr lang="ar-IQ" dirty="0">
                <a:solidFill>
                  <a:schemeClr val="tx1"/>
                </a:solidFill>
              </a:rPr>
              <a:t>صيفا ، والعواصف </a:t>
            </a:r>
            <a:r>
              <a:rPr lang="ar-IQ" dirty="0" smtClean="0">
                <a:solidFill>
                  <a:schemeClr val="tx1"/>
                </a:solidFill>
              </a:rPr>
              <a:t>في فصل </a:t>
            </a:r>
            <a:r>
              <a:rPr lang="ar-IQ" dirty="0">
                <a:solidFill>
                  <a:schemeClr val="tx1"/>
                </a:solidFill>
              </a:rPr>
              <a:t>الشتاء ، ويرتبط بالرياح نسيم البحر </a:t>
            </a:r>
            <a:r>
              <a:rPr lang="ar-IQ" dirty="0" smtClean="0">
                <a:solidFill>
                  <a:schemeClr val="tx1"/>
                </a:solidFill>
              </a:rPr>
              <a:t>وتوغله في اليابسة </a:t>
            </a:r>
            <a:r>
              <a:rPr lang="ar-IQ" dirty="0">
                <a:solidFill>
                  <a:schemeClr val="tx1"/>
                </a:solidFill>
              </a:rPr>
              <a:t>، </a:t>
            </a:r>
            <a:r>
              <a:rPr lang="ar-IQ" dirty="0" smtClean="0">
                <a:solidFill>
                  <a:schemeClr val="tx1"/>
                </a:solidFill>
              </a:rPr>
              <a:t>وبصورة </a:t>
            </a:r>
            <a:r>
              <a:rPr lang="ar-IQ" dirty="0">
                <a:solidFill>
                  <a:schemeClr val="tx1"/>
                </a:solidFill>
              </a:rPr>
              <a:t>عامة فان </a:t>
            </a:r>
            <a:r>
              <a:rPr lang="ar-IQ" dirty="0" smtClean="0">
                <a:solidFill>
                  <a:schemeClr val="tx1"/>
                </a:solidFill>
              </a:rPr>
              <a:t>نسيم البحر </a:t>
            </a:r>
            <a:r>
              <a:rPr lang="ar-IQ" dirty="0">
                <a:solidFill>
                  <a:schemeClr val="tx1"/>
                </a:solidFill>
              </a:rPr>
              <a:t>لا يتعدى مفعوله إلى ( 20 – 35 ) كيلو متر ولا تزيد طبقات الجوالتي تاتر بها على ( </a:t>
            </a:r>
            <a:r>
              <a:rPr lang="ar-IQ" dirty="0" smtClean="0">
                <a:solidFill>
                  <a:schemeClr val="tx1"/>
                </a:solidFill>
              </a:rPr>
              <a:t>300- 400) </a:t>
            </a:r>
            <a:r>
              <a:rPr lang="ar-IQ" dirty="0">
                <a:solidFill>
                  <a:schemeClr val="tx1"/>
                </a:solidFill>
              </a:rPr>
              <a:t>متر في المعتاد وأكثر السواحل تأثرا بنسيم البحر تلك التي تقع بين المدارين والبحيرات الداخلية . </a:t>
            </a:r>
            <a:endParaRPr lang="ar-IQ" dirty="0" smtClean="0">
              <a:solidFill>
                <a:schemeClr val="tx1"/>
              </a:solidFill>
            </a:endParaRPr>
          </a:p>
          <a:p>
            <a:pPr algn="just" rtl="1"/>
            <a:r>
              <a:rPr lang="ar-IQ" dirty="0" smtClean="0">
                <a:solidFill>
                  <a:srgbClr val="FF0000"/>
                </a:solidFill>
              </a:rPr>
              <a:t>سطوع </a:t>
            </a:r>
            <a:r>
              <a:rPr lang="ar-IQ" dirty="0">
                <a:solidFill>
                  <a:srgbClr val="FF0000"/>
                </a:solidFill>
              </a:rPr>
              <a:t>الشمس </a:t>
            </a:r>
            <a:r>
              <a:rPr lang="ar-IQ" dirty="0">
                <a:solidFill>
                  <a:schemeClr val="tx1"/>
                </a:solidFill>
              </a:rPr>
              <a:t>إن طول فترة سطوع الشمس اليومي وعدد الأيام والفصول المشمسة </a:t>
            </a:r>
            <a:r>
              <a:rPr lang="ar-IQ" dirty="0" smtClean="0">
                <a:solidFill>
                  <a:schemeClr val="tx1"/>
                </a:solidFill>
              </a:rPr>
              <a:t>يعد </a:t>
            </a:r>
            <a:r>
              <a:rPr lang="ar-IQ" dirty="0">
                <a:solidFill>
                  <a:schemeClr val="tx1"/>
                </a:solidFill>
              </a:rPr>
              <a:t>من أهم عوامل الجذب السياحي وخاصة بالنسبة إلى سكان المناطق الباردة في شمال أمريكا وأوروبا وكل من روسيا والدول الإسكندنافية فالشمس تبعث الدفئ وصفاء الجو وللإفادة منها يستوجب التعرض لأشعتها قدر </a:t>
            </a:r>
            <a:r>
              <a:rPr lang="ar-IQ" dirty="0" smtClean="0">
                <a:solidFill>
                  <a:schemeClr val="tx1"/>
                </a:solidFill>
              </a:rPr>
              <a:t>كافي </a:t>
            </a:r>
            <a:r>
              <a:rPr lang="ar-IQ" dirty="0">
                <a:solidFill>
                  <a:schemeClr val="tx1"/>
                </a:solidFill>
              </a:rPr>
              <a:t>من </a:t>
            </a:r>
            <a:r>
              <a:rPr lang="ar-IQ" dirty="0" smtClean="0">
                <a:solidFill>
                  <a:schemeClr val="tx1"/>
                </a:solidFill>
              </a:rPr>
              <a:t>الزمن.</a:t>
            </a:r>
          </a:p>
          <a:p>
            <a:pPr algn="just" rtl="1"/>
            <a:r>
              <a:rPr lang="ar-IQ" dirty="0" smtClean="0">
                <a:solidFill>
                  <a:schemeClr val="tx1"/>
                </a:solidFill>
              </a:rPr>
              <a:t> </a:t>
            </a:r>
            <a:r>
              <a:rPr lang="ar-IQ" dirty="0">
                <a:solidFill>
                  <a:srgbClr val="FF0000"/>
                </a:solidFill>
              </a:rPr>
              <a:t>الرطوبة </a:t>
            </a:r>
            <a:r>
              <a:rPr lang="ar-IQ" dirty="0">
                <a:solidFill>
                  <a:schemeClr val="tx1"/>
                </a:solidFill>
              </a:rPr>
              <a:t>الجو الرطب الحار المحمل بالغبار يعد من أسوأ ما يعاني منه المرء أثناء ترحاله من منطقة إلى أخرى ، فالأجواء معقولة الرطوبة النسبية والنقية تسهم في اجتذاب السياح للتمتع بالشواطئ والمناطق المجاورة من غابات ومناطق جبلية ، فإن الإنسان قد يتعرض لضربات الشمس فيما إذا كانت درجات الحرارة ( 26 م ) وكانت الرطوبة النسبية </a:t>
            </a:r>
            <a:r>
              <a:rPr lang="ar-IQ" dirty="0" smtClean="0">
                <a:solidFill>
                  <a:schemeClr val="tx1"/>
                </a:solidFill>
              </a:rPr>
              <a:t>70% </a:t>
            </a:r>
            <a:r>
              <a:rPr lang="ar-IQ" dirty="0">
                <a:solidFill>
                  <a:schemeClr val="tx1"/>
                </a:solidFill>
              </a:rPr>
              <a:t>، وكما هو معروف فإن جسم الإنسان يستطيع أن يتحمل درجة حرارة ( 36 م ) في حال كانت درجات الرطوبة النسبية أقل من </a:t>
            </a:r>
            <a:r>
              <a:rPr lang="ar-IQ" dirty="0" smtClean="0">
                <a:solidFill>
                  <a:schemeClr val="tx1"/>
                </a:solidFill>
              </a:rPr>
              <a:t>70%.</a:t>
            </a:r>
          </a:p>
          <a:p>
            <a:pPr algn="just" rtl="1"/>
            <a:r>
              <a:rPr lang="ar-IQ" dirty="0" smtClean="0">
                <a:solidFill>
                  <a:srgbClr val="FF0000"/>
                </a:solidFill>
              </a:rPr>
              <a:t>نقاء الجو </a:t>
            </a:r>
            <a:r>
              <a:rPr lang="ar-IQ" dirty="0" smtClean="0">
                <a:solidFill>
                  <a:schemeClr val="tx1"/>
                </a:solidFill>
              </a:rPr>
              <a:t>يؤثر </a:t>
            </a:r>
            <a:r>
              <a:rPr lang="ar-IQ" dirty="0">
                <a:solidFill>
                  <a:schemeClr val="tx1"/>
                </a:solidFill>
              </a:rPr>
              <a:t>عامل نقاء الجو في اختيار يعطي المواضع السياحية الذي يتأثر بدوره في البعد أو القرب من الملوثات الصناعية التي تعد من الأخطار الناجمة عن الرياح وما تحمله من ملوثات وكذلك القرب أو البعد عن المناطق المكشوفة في مناطق الفضاء وخاصة في الصحاري القريبة من المدن التي تثير الرياح الغبار فيها وتحمله للمدن ، ولهذا قامت بعض الدول بعمل مصدات من الأشجار للتقليل من تأثير هذه الظاهرة . </a:t>
            </a:r>
            <a:endParaRPr lang="ar-IQ" dirty="0" smtClean="0">
              <a:solidFill>
                <a:schemeClr val="tx1"/>
              </a:solidFill>
            </a:endParaRPr>
          </a:p>
          <a:p>
            <a:pPr algn="just" rtl="1"/>
            <a:r>
              <a:rPr lang="ar-IQ" dirty="0" smtClean="0">
                <a:solidFill>
                  <a:srgbClr val="FF0000"/>
                </a:solidFill>
              </a:rPr>
              <a:t>طبيعة </a:t>
            </a:r>
            <a:r>
              <a:rPr lang="ar-IQ" dirty="0">
                <a:solidFill>
                  <a:srgbClr val="FF0000"/>
                </a:solidFill>
              </a:rPr>
              <a:t>التساقط </a:t>
            </a:r>
            <a:r>
              <a:rPr lang="ar-IQ" dirty="0">
                <a:solidFill>
                  <a:schemeClr val="tx1"/>
                </a:solidFill>
              </a:rPr>
              <a:t>المطر دائما عنوان الخير ومصدر الخضرة فالمناطق التي تتمتع بتساقط فوق ( 300 ملم ) سنويا مؤهلة لتشكيل غطاء من الربيع </a:t>
            </a:r>
            <a:r>
              <a:rPr lang="ar-IQ" dirty="0" smtClean="0">
                <a:solidFill>
                  <a:schemeClr val="tx1"/>
                </a:solidFill>
              </a:rPr>
              <a:t> في فصل</a:t>
            </a:r>
            <a:endParaRPr lang="en-US" dirty="0">
              <a:solidFill>
                <a:schemeClr val="tx1"/>
              </a:solidFill>
            </a:endParaRPr>
          </a:p>
        </p:txBody>
      </p:sp>
    </p:spTree>
    <p:extLst>
      <p:ext uri="{BB962C8B-B14F-4D97-AF65-F5344CB8AC3E}">
        <p14:creationId xmlns:p14="http://schemas.microsoft.com/office/powerpoint/2010/main" val="26624475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682906"/>
            <a:ext cx="8153400" cy="5149723"/>
          </a:xfrm>
        </p:spPr>
        <p:txBody>
          <a:bodyPr>
            <a:normAutofit fontScale="70000" lnSpcReduction="20000"/>
          </a:bodyPr>
          <a:lstStyle/>
          <a:p>
            <a:pPr marL="68580" indent="0" algn="just" rtl="1">
              <a:buNone/>
            </a:pPr>
            <a:r>
              <a:rPr lang="ar-IQ" dirty="0">
                <a:solidFill>
                  <a:schemeClr val="tx1"/>
                </a:solidFill>
              </a:rPr>
              <a:t>الربيع </a:t>
            </a:r>
            <a:r>
              <a:rPr lang="ar-IQ" dirty="0" smtClean="0">
                <a:solidFill>
                  <a:schemeClr val="tx1"/>
                </a:solidFill>
              </a:rPr>
              <a:t>وادأمة </a:t>
            </a:r>
            <a:r>
              <a:rPr lang="ar-IQ" dirty="0">
                <a:solidFill>
                  <a:schemeClr val="tx1"/>
                </a:solidFill>
              </a:rPr>
              <a:t>حياة الأشجار البرية والغابات ، أما </a:t>
            </a:r>
            <a:r>
              <a:rPr lang="ar-IQ" dirty="0" smtClean="0">
                <a:solidFill>
                  <a:schemeClr val="tx1"/>
                </a:solidFill>
              </a:rPr>
              <a:t>التساقط الثلجي فهو مهم من حيث سمكه </a:t>
            </a:r>
            <a:r>
              <a:rPr lang="ar-IQ" dirty="0">
                <a:solidFill>
                  <a:schemeClr val="tx1"/>
                </a:solidFill>
              </a:rPr>
              <a:t>ونوعه لإنشاء المناطق السياحية المرتبطة ب</a:t>
            </a:r>
            <a:r>
              <a:rPr lang="ar-IQ" dirty="0" smtClean="0">
                <a:solidFill>
                  <a:schemeClr val="tx1"/>
                </a:solidFill>
              </a:rPr>
              <a:t>نشاطات ورياضات التزحلق </a:t>
            </a:r>
            <a:r>
              <a:rPr lang="ar-IQ" dirty="0">
                <a:solidFill>
                  <a:schemeClr val="tx1"/>
                </a:solidFill>
              </a:rPr>
              <a:t>على الجليد وعلى العموم </a:t>
            </a:r>
            <a:r>
              <a:rPr lang="ar-IQ" dirty="0" smtClean="0">
                <a:solidFill>
                  <a:schemeClr val="tx1"/>
                </a:solidFill>
              </a:rPr>
              <a:t>يعد </a:t>
            </a:r>
            <a:r>
              <a:rPr lang="ar-IQ" dirty="0">
                <a:solidFill>
                  <a:schemeClr val="tx1"/>
                </a:solidFill>
              </a:rPr>
              <a:t>المناخ بعناصره المختلفة عاملا هاما يتاثر به </a:t>
            </a:r>
            <a:r>
              <a:rPr lang="ar-IQ" dirty="0" smtClean="0">
                <a:solidFill>
                  <a:schemeClr val="tx1"/>
                </a:solidFill>
              </a:rPr>
              <a:t>الإنسان في </a:t>
            </a:r>
            <a:r>
              <a:rPr lang="ar-IQ" dirty="0">
                <a:solidFill>
                  <a:schemeClr val="tx1"/>
                </a:solidFill>
              </a:rPr>
              <a:t>حياته الاجتماعية والروحية </a:t>
            </a:r>
            <a:r>
              <a:rPr lang="ar-IQ" dirty="0" smtClean="0">
                <a:solidFill>
                  <a:schemeClr val="tx1"/>
                </a:solidFill>
              </a:rPr>
              <a:t>فالمناخ </a:t>
            </a:r>
            <a:r>
              <a:rPr lang="ar-IQ" dirty="0">
                <a:solidFill>
                  <a:schemeClr val="tx1"/>
                </a:solidFill>
              </a:rPr>
              <a:t>يؤثر جسم الانسان ، كما يؤئر من حياته ونشاطاته وصحته وطاقته وقدرته على مقاومة الأمراض المختلفة ، لهذا يؤثر </a:t>
            </a:r>
            <a:r>
              <a:rPr lang="ar-IQ" dirty="0" smtClean="0">
                <a:solidFill>
                  <a:schemeClr val="tx1"/>
                </a:solidFill>
              </a:rPr>
              <a:t>المناخ أكثر </a:t>
            </a:r>
            <a:r>
              <a:rPr lang="ar-IQ" dirty="0">
                <a:solidFill>
                  <a:schemeClr val="tx1"/>
                </a:solidFill>
              </a:rPr>
              <a:t>من أي تعامل </a:t>
            </a:r>
            <a:r>
              <a:rPr lang="ar-IQ" dirty="0" smtClean="0">
                <a:solidFill>
                  <a:schemeClr val="tx1"/>
                </a:solidFill>
              </a:rPr>
              <a:t>بيئي </a:t>
            </a:r>
            <a:r>
              <a:rPr lang="ar-IQ" dirty="0">
                <a:solidFill>
                  <a:schemeClr val="tx1"/>
                </a:solidFill>
              </a:rPr>
              <a:t>أحر على حياة الإنسان ، وقد لوحظ أن حالة الطقس لها تأثيرها على نطرتنا والحالة الدهنية والعاطفية . إن اشعة الشمس وحرارتها المعتدلة والهواء النقي لها كلها قيمة طبية وعامل جذاب لدى من </a:t>
            </a:r>
            <a:r>
              <a:rPr lang="ar-IQ" dirty="0" smtClean="0">
                <a:solidFill>
                  <a:schemeClr val="tx1"/>
                </a:solidFill>
              </a:rPr>
              <a:t>ينشدها.</a:t>
            </a:r>
          </a:p>
          <a:p>
            <a:pPr algn="just" rtl="1"/>
            <a:r>
              <a:rPr lang="ar-IQ" dirty="0" smtClean="0">
                <a:solidFill>
                  <a:srgbClr val="FF0000"/>
                </a:solidFill>
              </a:rPr>
              <a:t>أشكال </a:t>
            </a:r>
            <a:r>
              <a:rPr lang="ar-IQ" dirty="0">
                <a:solidFill>
                  <a:srgbClr val="FF0000"/>
                </a:solidFill>
              </a:rPr>
              <a:t>سطح الأرض ( مظاهر السطح ) </a:t>
            </a:r>
            <a:r>
              <a:rPr lang="ar-IQ" dirty="0">
                <a:solidFill>
                  <a:schemeClr val="tx1"/>
                </a:solidFill>
              </a:rPr>
              <a:t>تعتبر مظاهر السطح وتنوعه الطبيعي من أهم المقومات الطبيعية للسياحة الطبيعية في مختلف بلدان العالم ، إذا ما تصادفت مع عوامل مناحية مواتية </a:t>
            </a:r>
            <a:r>
              <a:rPr lang="ar-IQ" dirty="0" smtClean="0">
                <a:solidFill>
                  <a:schemeClr val="tx1"/>
                </a:solidFill>
              </a:rPr>
              <a:t>للاستجمام </a:t>
            </a:r>
            <a:r>
              <a:rPr lang="ar-IQ" dirty="0">
                <a:solidFill>
                  <a:schemeClr val="tx1"/>
                </a:solidFill>
              </a:rPr>
              <a:t>بشكل خاص والنشاطات السياحية الأخرى بشكل عام ، ولهدا لا يمكن تقييم أي عنصر من عناصر السياحة بمعزل عن عناصر السياحة الأخرى إن حدود التقاطع بين مظاهر سطح الأرض المختلفة لها أهمية كبيرة </a:t>
            </a:r>
            <a:r>
              <a:rPr lang="ar-IQ" dirty="0" smtClean="0">
                <a:solidFill>
                  <a:schemeClr val="tx1"/>
                </a:solidFill>
              </a:rPr>
              <a:t>في </a:t>
            </a:r>
            <a:r>
              <a:rPr lang="ar-IQ" dirty="0">
                <a:solidFill>
                  <a:schemeClr val="tx1"/>
                </a:solidFill>
              </a:rPr>
              <a:t>جذب السياح فالشواطئ التي تمثل الحد الفاصل بين المسطحات المائية واليابسة تأتي في المرتبة الأولى لتأثيرها الإيجابي على الإنسان كما أن المناطق المرتفعة المعتدلة تجذب أعداد كبيرة من </a:t>
            </a:r>
            <a:r>
              <a:rPr lang="ar-IQ" dirty="0" smtClean="0">
                <a:solidFill>
                  <a:schemeClr val="tx1"/>
                </a:solidFill>
              </a:rPr>
              <a:t>السياح </a:t>
            </a:r>
            <a:r>
              <a:rPr lang="ar-IQ" dirty="0">
                <a:solidFill>
                  <a:schemeClr val="tx1"/>
                </a:solidFill>
              </a:rPr>
              <a:t>والمستجمين من سكان المناطق الحارة ، كما يجذب سكان المناطق الباردة إلى </a:t>
            </a:r>
            <a:r>
              <a:rPr lang="ar-IQ" dirty="0" smtClean="0">
                <a:solidFill>
                  <a:schemeClr val="tx1"/>
                </a:solidFill>
              </a:rPr>
              <a:t>المناطق </a:t>
            </a:r>
            <a:r>
              <a:rPr lang="ar-IQ" dirty="0">
                <a:solidFill>
                  <a:schemeClr val="tx1"/>
                </a:solidFill>
              </a:rPr>
              <a:t>المنخفضة ذات الحرارة المرتفعة نوعا ما ، فبينما يحبذ سكان المناطق الباردة الشمس الساطعة ودرجات الحرارة المرتفعة </a:t>
            </a:r>
            <a:r>
              <a:rPr lang="ar-IQ" dirty="0" smtClean="0">
                <a:solidFill>
                  <a:schemeClr val="tx1"/>
                </a:solidFill>
              </a:rPr>
              <a:t>نسبياً </a:t>
            </a:r>
            <a:r>
              <a:rPr lang="ar-IQ" dirty="0">
                <a:solidFill>
                  <a:schemeClr val="tx1"/>
                </a:solidFill>
              </a:rPr>
              <a:t>، فإن سكان المناطق الحارة يعمدون إلى المناطق الأخرى لقضاء أوقات فراغهم و اجازاتهم به مناطق الظل</a:t>
            </a:r>
            <a:endParaRPr lang="en-US" dirty="0">
              <a:solidFill>
                <a:schemeClr val="tx1"/>
              </a:solidFill>
            </a:endParaRPr>
          </a:p>
        </p:txBody>
      </p:sp>
    </p:spTree>
    <p:extLst>
      <p:ext uri="{BB962C8B-B14F-4D97-AF65-F5344CB8AC3E}">
        <p14:creationId xmlns:p14="http://schemas.microsoft.com/office/powerpoint/2010/main" val="20281506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791200"/>
          </a:xfrm>
        </p:spPr>
        <p:txBody>
          <a:bodyPr>
            <a:normAutofit fontScale="77500" lnSpcReduction="20000"/>
          </a:bodyPr>
          <a:lstStyle/>
          <a:p>
            <a:pPr marL="68580" indent="0" algn="just" rtl="1">
              <a:buNone/>
            </a:pPr>
            <a:r>
              <a:rPr lang="ar-IQ" dirty="0" smtClean="0">
                <a:solidFill>
                  <a:schemeClr val="tx1"/>
                </a:solidFill>
              </a:rPr>
              <a:t>تؤثر </a:t>
            </a:r>
            <a:r>
              <a:rPr lang="ar-IQ" dirty="0">
                <a:solidFill>
                  <a:schemeClr val="tx1"/>
                </a:solidFill>
              </a:rPr>
              <a:t>أشكال سطح الأرض المختلفة في صناعة السياحة بحسب </a:t>
            </a:r>
            <a:r>
              <a:rPr lang="ar-IQ" dirty="0" smtClean="0">
                <a:solidFill>
                  <a:schemeClr val="tx1"/>
                </a:solidFill>
              </a:rPr>
              <a:t>تنوع خصائصها </a:t>
            </a:r>
            <a:r>
              <a:rPr lang="ar-IQ" dirty="0">
                <a:solidFill>
                  <a:schemeClr val="tx1"/>
                </a:solidFill>
              </a:rPr>
              <a:t>كالمرتفعات الجبلية العالية - الخوانق النهرية - والأودية </a:t>
            </a:r>
            <a:r>
              <a:rPr lang="ar-IQ" dirty="0" smtClean="0">
                <a:solidFill>
                  <a:schemeClr val="tx1"/>
                </a:solidFill>
              </a:rPr>
              <a:t>الأخدودية ,</a:t>
            </a:r>
            <a:r>
              <a:rPr lang="ar-IQ" sz="2200" dirty="0" smtClean="0">
                <a:solidFill>
                  <a:prstClr val="black"/>
                </a:solidFill>
              </a:rPr>
              <a:t>البحيرات ,السواحل </a:t>
            </a:r>
            <a:r>
              <a:rPr lang="ar-IQ" sz="2200" dirty="0">
                <a:solidFill>
                  <a:prstClr val="black"/>
                </a:solidFill>
              </a:rPr>
              <a:t>- الأنهار السهول - المساقط المائية وغيرها من مظاهر </a:t>
            </a:r>
            <a:r>
              <a:rPr lang="ar-IQ" sz="2200" dirty="0" smtClean="0">
                <a:solidFill>
                  <a:prstClr val="black"/>
                </a:solidFill>
              </a:rPr>
              <a:t>السطح المختلفه التى لها جاذبية سياحية .</a:t>
            </a:r>
          </a:p>
          <a:p>
            <a:pPr algn="just" rtl="1"/>
            <a:r>
              <a:rPr lang="ar-IQ" dirty="0" smtClean="0">
                <a:solidFill>
                  <a:srgbClr val="FF0000"/>
                </a:solidFill>
              </a:rPr>
              <a:t>التركيب الجيلوجي </a:t>
            </a:r>
            <a:r>
              <a:rPr lang="ar-IQ" dirty="0" smtClean="0">
                <a:solidFill>
                  <a:schemeClr val="tx1"/>
                </a:solidFill>
              </a:rPr>
              <a:t>يعد</a:t>
            </a:r>
            <a:r>
              <a:rPr lang="ar-IQ" dirty="0" smtClean="0">
                <a:solidFill>
                  <a:srgbClr val="FF0000"/>
                </a:solidFill>
              </a:rPr>
              <a:t> </a:t>
            </a:r>
            <a:r>
              <a:rPr lang="ar-IQ" dirty="0" smtClean="0">
                <a:solidFill>
                  <a:schemeClr val="tx1"/>
                </a:solidFill>
              </a:rPr>
              <a:t>من </a:t>
            </a:r>
            <a:r>
              <a:rPr lang="ar-IQ" dirty="0">
                <a:solidFill>
                  <a:schemeClr val="tx1"/>
                </a:solidFill>
              </a:rPr>
              <a:t>أهم عوامل الجذب السياحي </a:t>
            </a:r>
            <a:r>
              <a:rPr lang="ar-IQ" dirty="0" smtClean="0">
                <a:solidFill>
                  <a:schemeClr val="tx1"/>
                </a:solidFill>
              </a:rPr>
              <a:t>لفئة معينة من السياح </a:t>
            </a:r>
            <a:r>
              <a:rPr lang="ar-IQ" dirty="0">
                <a:solidFill>
                  <a:schemeClr val="tx1"/>
                </a:solidFill>
              </a:rPr>
              <a:t>وطلبة العلم والباحثين والمهتمين ومن الناحية الجغرافية فإن التركيب </a:t>
            </a:r>
            <a:r>
              <a:rPr lang="ar-IQ" dirty="0" smtClean="0">
                <a:solidFill>
                  <a:schemeClr val="tx1"/>
                </a:solidFill>
              </a:rPr>
              <a:t>الصخري يتباين </a:t>
            </a:r>
            <a:r>
              <a:rPr lang="ar-IQ" dirty="0">
                <a:solidFill>
                  <a:schemeClr val="tx1"/>
                </a:solidFill>
              </a:rPr>
              <a:t>من إقليم أو منطقة في العالم أفقيا ورأسيا تبعا لعدة عوامل </a:t>
            </a:r>
            <a:r>
              <a:rPr lang="ar-IQ" dirty="0" smtClean="0">
                <a:solidFill>
                  <a:schemeClr val="tx1"/>
                </a:solidFill>
              </a:rPr>
              <a:t>يأتی في مقدمتها التاريخ </a:t>
            </a:r>
            <a:r>
              <a:rPr lang="ar-IQ" dirty="0">
                <a:solidFill>
                  <a:schemeClr val="tx1"/>
                </a:solidFill>
              </a:rPr>
              <a:t>الجيلوجي والحركات التي أثرت على القشرة </a:t>
            </a:r>
            <a:r>
              <a:rPr lang="ar-IQ" dirty="0" smtClean="0">
                <a:solidFill>
                  <a:schemeClr val="tx1"/>
                </a:solidFill>
              </a:rPr>
              <a:t>الارضية و </a:t>
            </a:r>
            <a:r>
              <a:rPr lang="ar-IQ" dirty="0">
                <a:solidFill>
                  <a:schemeClr val="tx1"/>
                </a:solidFill>
              </a:rPr>
              <a:t>عوامل التعرية المختلفة التي أدت كلها إلى تكوينات صخرية متباينة الأشكال والأحجام تعمل على جذب أعداد كبيرة من السياح ، ومن هذه الأشكال المسلات البحرية ، والكهوف أو المغارات الطبيعية . الغابات الصخرية ، الشلالات والمساقط </a:t>
            </a:r>
            <a:r>
              <a:rPr lang="ar-IQ" dirty="0" smtClean="0">
                <a:solidFill>
                  <a:schemeClr val="tx1"/>
                </a:solidFill>
              </a:rPr>
              <a:t>المائية</a:t>
            </a:r>
          </a:p>
          <a:p>
            <a:pPr algn="just" rtl="1"/>
            <a:r>
              <a:rPr lang="ar-IQ" dirty="0" smtClean="0">
                <a:solidFill>
                  <a:schemeClr val="tx1"/>
                </a:solidFill>
              </a:rPr>
              <a:t> </a:t>
            </a:r>
            <a:r>
              <a:rPr lang="ar-IQ" dirty="0">
                <a:solidFill>
                  <a:srgbClr val="FF0000"/>
                </a:solidFill>
              </a:rPr>
              <a:t>الظاهرات الحيوية ( النظام البيئي ) </a:t>
            </a:r>
            <a:r>
              <a:rPr lang="ar-IQ" dirty="0">
                <a:solidFill>
                  <a:schemeClr val="tx1"/>
                </a:solidFill>
              </a:rPr>
              <a:t>توفر الحياة النباتية والحيوانية موارد متنوعة من المقومات السياحية ويكون النبات الطبيعي جزءا من الغلاف الجوي ، وتأخذ العطاءات النباتية ثلاثة أشكال رئيسية </a:t>
            </a:r>
            <a:endParaRPr lang="ar-IQ" dirty="0" smtClean="0">
              <a:solidFill>
                <a:schemeClr val="tx1"/>
              </a:solidFill>
            </a:endParaRPr>
          </a:p>
          <a:p>
            <a:pPr marL="525780" indent="-457200" algn="just" rtl="1">
              <a:buAutoNum type="arabic1Minus"/>
            </a:pPr>
            <a:r>
              <a:rPr lang="ar-IQ" dirty="0" smtClean="0">
                <a:solidFill>
                  <a:schemeClr val="tx1"/>
                </a:solidFill>
              </a:rPr>
              <a:t>القابات </a:t>
            </a:r>
            <a:r>
              <a:rPr lang="ar-IQ" dirty="0">
                <a:solidFill>
                  <a:schemeClr val="tx1"/>
                </a:solidFill>
              </a:rPr>
              <a:t>بأنواعها </a:t>
            </a:r>
            <a:endParaRPr lang="ar-IQ" dirty="0" smtClean="0">
              <a:solidFill>
                <a:schemeClr val="tx1"/>
              </a:solidFill>
            </a:endParaRPr>
          </a:p>
          <a:p>
            <a:pPr marL="525780" indent="-457200" algn="just" rtl="1">
              <a:buAutoNum type="arabic1Minus"/>
            </a:pPr>
            <a:r>
              <a:rPr lang="ar-IQ" dirty="0" smtClean="0">
                <a:solidFill>
                  <a:schemeClr val="tx1"/>
                </a:solidFill>
              </a:rPr>
              <a:t>الأعشاب </a:t>
            </a:r>
            <a:r>
              <a:rPr lang="ar-IQ" dirty="0">
                <a:solidFill>
                  <a:schemeClr val="tx1"/>
                </a:solidFill>
              </a:rPr>
              <a:t>مثل مناطق السفانا والسهول </a:t>
            </a:r>
            <a:r>
              <a:rPr lang="ar-IQ" dirty="0" smtClean="0">
                <a:solidFill>
                  <a:schemeClr val="tx1"/>
                </a:solidFill>
              </a:rPr>
              <a:t>وغيرها</a:t>
            </a:r>
          </a:p>
          <a:p>
            <a:pPr marL="525780" indent="-457200" algn="just" rtl="1">
              <a:buAutoNum type="arabic1Minus"/>
            </a:pPr>
            <a:r>
              <a:rPr lang="ar-IQ" dirty="0" smtClean="0">
                <a:solidFill>
                  <a:schemeClr val="tx1"/>
                </a:solidFill>
              </a:rPr>
              <a:t>النباتات </a:t>
            </a:r>
            <a:r>
              <a:rPr lang="ar-IQ" dirty="0">
                <a:solidFill>
                  <a:schemeClr val="tx1"/>
                </a:solidFill>
              </a:rPr>
              <a:t>الصحراوية ( الصحاري </a:t>
            </a:r>
            <a:r>
              <a:rPr lang="ar-IQ" dirty="0" smtClean="0">
                <a:solidFill>
                  <a:schemeClr val="tx1"/>
                </a:solidFill>
              </a:rPr>
              <a:t>)</a:t>
            </a:r>
          </a:p>
          <a:p>
            <a:pPr marL="68580" indent="0" algn="just" rtl="1">
              <a:buNone/>
            </a:pPr>
            <a:r>
              <a:rPr lang="ar-IQ" dirty="0" smtClean="0">
                <a:solidFill>
                  <a:schemeClr val="tx1"/>
                </a:solidFill>
              </a:rPr>
              <a:t> </a:t>
            </a:r>
            <a:r>
              <a:rPr lang="ar-IQ" dirty="0">
                <a:solidFill>
                  <a:schemeClr val="tx1"/>
                </a:solidFill>
              </a:rPr>
              <a:t>وتحتلف الأشكال النباتية في كل من القطاعات النباتية في كثير من الخصائص الرئيسية سواء على مستوى النطاقات المناخية السائدة أو على مستون الإقليم النباتي نفسه ، وهذه البيئات تشكل بيئة حيوية للحياة الحيوانية وقد مارس الإنسان ويمارس من هذه البيئات الحيوية ضروبا وانواعا متعمدة من أنواع السياحة والترويح وذلك بالتجوال أو الإقامة أو السيد </a:t>
            </a:r>
            <a:r>
              <a:rPr lang="ar-IQ" dirty="0" smtClean="0">
                <a:solidFill>
                  <a:schemeClr val="tx1"/>
                </a:solidFill>
              </a:rPr>
              <a:t>.</a:t>
            </a:r>
            <a:endParaRPr lang="en-US" dirty="0">
              <a:solidFill>
                <a:schemeClr val="tx1"/>
              </a:solidFill>
            </a:endParaRPr>
          </a:p>
        </p:txBody>
      </p:sp>
    </p:spTree>
    <p:extLst>
      <p:ext uri="{BB962C8B-B14F-4D97-AF65-F5344CB8AC3E}">
        <p14:creationId xmlns:p14="http://schemas.microsoft.com/office/powerpoint/2010/main" val="10581494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867400"/>
          </a:xfrm>
        </p:spPr>
        <p:txBody>
          <a:bodyPr>
            <a:normAutofit/>
          </a:bodyPr>
          <a:lstStyle/>
          <a:p>
            <a:pPr marL="68580" indent="0" algn="just" rtl="1">
              <a:buNone/>
            </a:pPr>
            <a:r>
              <a:rPr lang="ar-IQ" dirty="0">
                <a:solidFill>
                  <a:schemeClr val="tx1"/>
                </a:solidFill>
              </a:rPr>
              <a:t>ومن أهم عوامل الجذب الطبيعية </a:t>
            </a:r>
            <a:r>
              <a:rPr lang="ar-IQ" dirty="0" smtClean="0">
                <a:solidFill>
                  <a:schemeClr val="tx1"/>
                </a:solidFill>
              </a:rPr>
              <a:t>في هذا المجال الحيوي </a:t>
            </a:r>
            <a:r>
              <a:rPr lang="ar-IQ" dirty="0">
                <a:solidFill>
                  <a:schemeClr val="tx1"/>
                </a:solidFill>
              </a:rPr>
              <a:t>هو </a:t>
            </a:r>
            <a:r>
              <a:rPr lang="ar-IQ" dirty="0" smtClean="0">
                <a:solidFill>
                  <a:schemeClr val="tx1"/>
                </a:solidFill>
              </a:rPr>
              <a:t>تنوع الحياة </a:t>
            </a:r>
            <a:r>
              <a:rPr lang="ar-IQ" dirty="0">
                <a:solidFill>
                  <a:schemeClr val="tx1"/>
                </a:solidFill>
              </a:rPr>
              <a:t>الحيوانية في </a:t>
            </a:r>
            <a:r>
              <a:rPr lang="ar-IQ" dirty="0" smtClean="0">
                <a:solidFill>
                  <a:schemeClr val="tx1"/>
                </a:solidFill>
              </a:rPr>
              <a:t>البيئات النباتية وتنوع </a:t>
            </a:r>
            <a:r>
              <a:rPr lang="ar-IQ" dirty="0">
                <a:solidFill>
                  <a:schemeClr val="tx1"/>
                </a:solidFill>
              </a:rPr>
              <a:t>البيئات </a:t>
            </a:r>
            <a:r>
              <a:rPr lang="ar-IQ" dirty="0" smtClean="0">
                <a:solidFill>
                  <a:schemeClr val="tx1"/>
                </a:solidFill>
              </a:rPr>
              <a:t>النباتيه تبعا للنطاقات المناخية السائدة </a:t>
            </a:r>
            <a:r>
              <a:rPr lang="ar-IQ" dirty="0">
                <a:solidFill>
                  <a:schemeClr val="tx1"/>
                </a:solidFill>
              </a:rPr>
              <a:t>، وهذا اللون المظهر العام وما فيه من نمیانات باختلاف أنواعها واشكالها يتبعه أيضا تنوع في أنواع وأشكال الحياة الحيوانية وأنواع وأشكال الطيور والأهمية الحيوانات </a:t>
            </a:r>
            <a:r>
              <a:rPr lang="ar-IQ" dirty="0" smtClean="0">
                <a:solidFill>
                  <a:schemeClr val="tx1"/>
                </a:solidFill>
              </a:rPr>
              <a:t>والطيور </a:t>
            </a:r>
            <a:r>
              <a:rPr lang="ar-IQ" dirty="0">
                <a:solidFill>
                  <a:schemeClr val="tx1"/>
                </a:solidFill>
              </a:rPr>
              <a:t>في اجتذاب أعداد من السياح قامت كثير من الدول إلى </a:t>
            </a:r>
            <a:r>
              <a:rPr lang="ar-IQ" dirty="0" smtClean="0">
                <a:solidFill>
                  <a:schemeClr val="tx1"/>
                </a:solidFill>
              </a:rPr>
              <a:t>تأسيس </a:t>
            </a:r>
            <a:r>
              <a:rPr lang="ar-IQ" dirty="0">
                <a:solidFill>
                  <a:schemeClr val="tx1"/>
                </a:solidFill>
              </a:rPr>
              <a:t>الحدائق القومية والمنتزهات وحدائق الحيوان التي تضم أعداد متنوعة من الحيوانات وكذلك الطيور وقد ارتبطت اليساحة البيئية ( الإيكولوجية ) بهذه المقومات ، بحيث </a:t>
            </a:r>
            <a:r>
              <a:rPr lang="ar-IQ" dirty="0" smtClean="0">
                <a:solidFill>
                  <a:schemeClr val="tx1"/>
                </a:solidFill>
              </a:rPr>
              <a:t>أصبح </a:t>
            </a:r>
            <a:r>
              <a:rPr lang="ar-IQ" dirty="0">
                <a:solidFill>
                  <a:schemeClr val="tx1"/>
                </a:solidFill>
              </a:rPr>
              <a:t>السفر إلى مناطق طبيعية لم يلحق بها التلوث بعد هدف </a:t>
            </a:r>
            <a:r>
              <a:rPr lang="ar-IQ" dirty="0" smtClean="0">
                <a:solidFill>
                  <a:schemeClr val="tx1"/>
                </a:solidFill>
              </a:rPr>
              <a:t>هاما </a:t>
            </a:r>
            <a:r>
              <a:rPr lang="ar-IQ" dirty="0">
                <a:solidFill>
                  <a:schemeClr val="tx1"/>
                </a:solidFill>
              </a:rPr>
              <a:t>من أهداف الزيارة ، وذلك للاستمتاع من خلالها بالطبيعة بشقيها النباتية والحيوانية </a:t>
            </a:r>
            <a:r>
              <a:rPr lang="ar-IQ" dirty="0" smtClean="0">
                <a:solidFill>
                  <a:schemeClr val="tx1"/>
                </a:solidFill>
              </a:rPr>
              <a:t>البرية.</a:t>
            </a:r>
            <a:endParaRPr lang="en-US" dirty="0">
              <a:solidFill>
                <a:schemeClr val="tx1"/>
              </a:solidFill>
            </a:endParaRPr>
          </a:p>
        </p:txBody>
      </p:sp>
    </p:spTree>
    <p:extLst>
      <p:ext uri="{BB962C8B-B14F-4D97-AF65-F5344CB8AC3E}">
        <p14:creationId xmlns:p14="http://schemas.microsoft.com/office/powerpoint/2010/main" val="17288869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rot="19818495">
            <a:off x="1043492" y="2323653"/>
            <a:ext cx="6777317" cy="2400748"/>
          </a:xfrm>
        </p:spPr>
        <p:txBody>
          <a:bodyPr/>
          <a:lstStyle/>
          <a:p>
            <a:pPr marL="68580" indent="0" algn="ctr" rtl="1">
              <a:buNone/>
            </a:pPr>
            <a:endParaRPr lang="ar-IQ" dirty="0"/>
          </a:p>
          <a:p>
            <a:pPr marL="68580" indent="0" algn="ctr" rtl="1">
              <a:buNone/>
            </a:pPr>
            <a:r>
              <a:rPr lang="ar-IQ" sz="66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Aldhabi" pitchFamily="2" charset="-78"/>
                <a:cs typeface="Aldhabi" pitchFamily="2" charset="-78"/>
              </a:rPr>
              <a:t>الى اللقاء بالمحاضرة القادمة </a:t>
            </a:r>
          </a:p>
          <a:p>
            <a:pPr marL="68580" indent="0" algn="ctr">
              <a:buNone/>
            </a:pPr>
            <a:endParaRPr lang="ar-IQ" dirty="0"/>
          </a:p>
          <a:p>
            <a:pPr marL="68580" indent="0" algn="ctr">
              <a:buNone/>
            </a:pPr>
            <a:endParaRPr lang="ar-IQ" dirty="0" smtClean="0"/>
          </a:p>
          <a:p>
            <a:pPr marL="68580" indent="0" algn="ctr">
              <a:buNone/>
            </a:pPr>
            <a:endParaRPr lang="ar-IQ" dirty="0"/>
          </a:p>
          <a:p>
            <a:pPr marL="68580" indent="0" algn="ctr">
              <a:buNone/>
            </a:pPr>
            <a:endParaRPr lang="en-US" dirty="0"/>
          </a:p>
        </p:txBody>
      </p:sp>
    </p:spTree>
    <p:extLst>
      <p:ext uri="{BB962C8B-B14F-4D97-AF65-F5344CB8AC3E}">
        <p14:creationId xmlns:p14="http://schemas.microsoft.com/office/powerpoint/2010/main" val="409710096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660</TotalTime>
  <Words>1544</Words>
  <Application>Microsoft Office PowerPoint</Application>
  <PresentationFormat>On-screen Show (4:3)</PresentationFormat>
  <Paragraphs>45</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Aldhabi</vt:lpstr>
      <vt:lpstr>Andalus</vt:lpstr>
      <vt:lpstr>Century Gothic</vt:lpstr>
      <vt:lpstr>Courier New</vt:lpstr>
      <vt:lpstr>Tahoma</vt:lpstr>
      <vt:lpstr>Wingdings 2</vt:lpstr>
      <vt:lpstr>Austin</vt:lpstr>
      <vt:lpstr>مبادئ السياحة  المرحلة الاولى – المحاضرة الثالثة عشر</vt:lpstr>
      <vt:lpstr>عناصر ومقومات الجذب السياحي</vt:lpstr>
      <vt:lpstr>أ. المقومات الطبيعية </vt:lpstr>
      <vt:lpstr>PowerPoint Presentation</vt:lpstr>
      <vt:lpstr>PowerPoint Presentation</vt:lpstr>
      <vt:lpstr>PowerPoint Presentation</vt:lpstr>
      <vt:lpstr>PowerPoint Presentation</vt:lpstr>
      <vt:lpstr>PowerPoint Presentation</vt:lpstr>
      <vt:lpstr>PowerPoint Presentation</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مبادئ السياحة  المرحلة الثانية – المحاضرة الثالثة عشر</dc:title>
  <dc:creator>Maher</dc:creator>
  <cp:lastModifiedBy>Maher</cp:lastModifiedBy>
  <cp:revision>29</cp:revision>
  <dcterms:created xsi:type="dcterms:W3CDTF">2021-03-02T18:48:55Z</dcterms:created>
  <dcterms:modified xsi:type="dcterms:W3CDTF">2023-01-25T17:20:19Z</dcterms:modified>
</cp:coreProperties>
</file>