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FF"/>
    <a:srgbClr val="9933FF"/>
    <a:srgbClr val="FF66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323CA3B-74D3-44DC-9EFB-4C988B275804}"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64436-43C9-40E5-8680-ED1815C25072}"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23CA3B-74D3-44DC-9EFB-4C988B275804}"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64436-43C9-40E5-8680-ED1815C25072}"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23CA3B-74D3-44DC-9EFB-4C988B275804}"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64436-43C9-40E5-8680-ED1815C25072}"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323CA3B-74D3-44DC-9EFB-4C988B275804}"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64436-43C9-40E5-8680-ED1815C25072}"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23CA3B-74D3-44DC-9EFB-4C988B275804}"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64436-43C9-40E5-8680-ED1815C25072}"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323CA3B-74D3-44DC-9EFB-4C988B275804}"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64436-43C9-40E5-8680-ED1815C25072}"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323CA3B-74D3-44DC-9EFB-4C988B275804}"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64436-43C9-40E5-8680-ED1815C25072}"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323CA3B-74D3-44DC-9EFB-4C988B275804}" type="datetimeFigureOut">
              <a:rPr lang="en-US" smtClean="0"/>
              <a:t>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64436-43C9-40E5-8680-ED1815C25072}"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23CA3B-74D3-44DC-9EFB-4C988B275804}" type="datetimeFigureOut">
              <a:rPr lang="en-US" smtClean="0"/>
              <a:t>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64436-43C9-40E5-8680-ED1815C25072}"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23CA3B-74D3-44DC-9EFB-4C988B275804}"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64436-43C9-40E5-8680-ED1815C25072}"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23CA3B-74D3-44DC-9EFB-4C988B275804}"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64436-43C9-40E5-8680-ED1815C25072}"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323CA3B-74D3-44DC-9EFB-4C988B275804}" type="datetimeFigureOut">
              <a:rPr lang="en-US" smtClean="0"/>
              <a:t>1/25/2023</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8D64436-43C9-40E5-8680-ED1815C2507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4648200"/>
            <a:ext cx="5637010" cy="1676400"/>
          </a:xfrm>
        </p:spPr>
        <p:txBody>
          <a:bodyPr>
            <a:normAutofit/>
          </a:bodyPr>
          <a:lstStyle/>
          <a:p>
            <a:pPr algn="ctr"/>
            <a:r>
              <a:rPr lang="ar-IQ" sz="3000" b="1" dirty="0">
                <a:solidFill>
                  <a:schemeClr val="tx1"/>
                </a:solidFill>
                <a:effectLst>
                  <a:reflection blurRad="6350" stA="55000" endA="300" endPos="45500" dir="5400000" sy="-100000" algn="bl" rotWithShape="0"/>
                </a:effectLst>
                <a:latin typeface="Arial" pitchFamily="34" charset="0"/>
                <a:ea typeface="+mj-ea"/>
                <a:cs typeface="Arial" pitchFamily="34" charset="0"/>
              </a:rPr>
              <a:t>إعداد</a:t>
            </a:r>
          </a:p>
          <a:p>
            <a:pPr lvl="0" algn="r">
              <a:spcBef>
                <a:spcPts val="800"/>
              </a:spcBef>
              <a:spcAft>
                <a:spcPts val="0"/>
              </a:spcAft>
              <a:buClrTx/>
              <a:buSzTx/>
            </a:pPr>
            <a:r>
              <a:rPr lang="ar-IQ" sz="4800" b="1" cap="all" spc="400" dirty="0">
                <a:solidFill>
                  <a:prstClr val="black"/>
                </a:solidFill>
                <a:latin typeface="Aldhabi" pitchFamily="2" charset="-78"/>
                <a:ea typeface="+mj-ea"/>
                <a:cs typeface="Aldhabi" pitchFamily="2" charset="-78"/>
              </a:rPr>
              <a:t>م.د . عادل عبد الرحمن مزعل</a:t>
            </a:r>
            <a:endParaRPr lang="ar-IQ" sz="4800" b="1" cap="all" spc="400" dirty="0">
              <a:solidFill>
                <a:prstClr val="black"/>
              </a:solidFill>
              <a:latin typeface="Aldhabi" pitchFamily="2" charset="-78"/>
              <a:ea typeface="+mj-ea"/>
              <a:cs typeface="Aldhabi" pitchFamily="2" charset="-78"/>
            </a:endParaRPr>
          </a:p>
        </p:txBody>
      </p:sp>
      <p:sp>
        <p:nvSpPr>
          <p:cNvPr id="2" name="Title 1"/>
          <p:cNvSpPr>
            <a:spLocks noGrp="1"/>
          </p:cNvSpPr>
          <p:nvPr>
            <p:ph type="ctrTitle"/>
          </p:nvPr>
        </p:nvSpPr>
        <p:spPr>
          <a:xfrm>
            <a:off x="609600" y="1752600"/>
            <a:ext cx="7175351" cy="2743200"/>
          </a:xfrm>
        </p:spPr>
        <p:txBody>
          <a:bodyPr/>
          <a:lstStyle/>
          <a:p>
            <a:pPr marL="6350" indent="0" algn="r" rtl="1">
              <a:buNone/>
            </a:pPr>
            <a:r>
              <a:rPr lang="ar-IQ" dirty="0" smtClean="0">
                <a:solidFill>
                  <a:srgbClr val="FF66FF"/>
                </a:solidFill>
                <a:latin typeface="Aldhabi" pitchFamily="2" charset="-78"/>
                <a:cs typeface="Aldhabi" pitchFamily="2" charset="-78"/>
              </a:rPr>
              <a:t>                             </a:t>
            </a:r>
            <a:r>
              <a:rPr lang="ar-IQ" dirty="0" smtClean="0">
                <a:solidFill>
                  <a:srgbClr val="CC00FF"/>
                </a:solidFill>
                <a:latin typeface="Aldhabi" pitchFamily="2" charset="-78"/>
                <a:cs typeface="Aldhabi" pitchFamily="2" charset="-78"/>
              </a:rPr>
              <a:t>مبادئ السياحة</a:t>
            </a:r>
            <a:r>
              <a:rPr lang="ar-IQ" dirty="0" smtClean="0">
                <a:solidFill>
                  <a:srgbClr val="FF66FF"/>
                </a:solidFill>
                <a:latin typeface="Aldhabi" pitchFamily="2" charset="-78"/>
                <a:cs typeface="Aldhabi" pitchFamily="2" charset="-78"/>
              </a:rPr>
              <a:t/>
            </a:r>
            <a:br>
              <a:rPr lang="ar-IQ" dirty="0" smtClean="0">
                <a:solidFill>
                  <a:srgbClr val="FF66FF"/>
                </a:solidFill>
                <a:latin typeface="Aldhabi" pitchFamily="2" charset="-78"/>
                <a:cs typeface="Aldhabi" pitchFamily="2" charset="-78"/>
              </a:rPr>
            </a:br>
            <a:r>
              <a:rPr lang="ar-IQ" dirty="0" smtClean="0">
                <a:solidFill>
                  <a:srgbClr val="FF66FF"/>
                </a:solidFill>
                <a:latin typeface="Aldhabi" pitchFamily="2" charset="-78"/>
                <a:cs typeface="Aldhabi" pitchFamily="2" charset="-78"/>
              </a:rPr>
              <a:t/>
            </a:r>
            <a:br>
              <a:rPr lang="ar-IQ" dirty="0" smtClean="0">
                <a:solidFill>
                  <a:srgbClr val="FF66FF"/>
                </a:solidFill>
                <a:latin typeface="Aldhabi" pitchFamily="2" charset="-78"/>
                <a:cs typeface="Aldhabi" pitchFamily="2" charset="-78"/>
              </a:rPr>
            </a:br>
            <a:r>
              <a:rPr lang="ar-IQ" sz="2800" dirty="0" smtClean="0">
                <a:solidFill>
                  <a:schemeClr val="tx1"/>
                </a:solidFill>
                <a:latin typeface="Arial" pitchFamily="34" charset="0"/>
                <a:cs typeface="Arial" pitchFamily="34" charset="0"/>
              </a:rPr>
              <a:t>الــمرحـلة الاولى       </a:t>
            </a:r>
            <a:br>
              <a:rPr lang="ar-IQ" sz="2800" dirty="0" smtClean="0">
                <a:solidFill>
                  <a:schemeClr val="tx1"/>
                </a:solidFill>
                <a:latin typeface="Arial" pitchFamily="34" charset="0"/>
                <a:cs typeface="Arial" pitchFamily="34" charset="0"/>
              </a:rPr>
            </a:br>
            <a:r>
              <a:rPr lang="ar-IQ" sz="2800" dirty="0">
                <a:solidFill>
                  <a:schemeClr val="tx1"/>
                </a:solidFill>
                <a:latin typeface="Arial" pitchFamily="34" charset="0"/>
                <a:cs typeface="Arial" pitchFamily="34" charset="0"/>
              </a:rPr>
              <a:t> </a:t>
            </a:r>
            <a:r>
              <a:rPr lang="ar-IQ" sz="2800" dirty="0" smtClean="0">
                <a:solidFill>
                  <a:schemeClr val="tx1"/>
                </a:solidFill>
                <a:latin typeface="Arial" pitchFamily="34" charset="0"/>
                <a:cs typeface="Arial" pitchFamily="34" charset="0"/>
              </a:rPr>
              <a:t>                                          المحاضرة الثانية عشر</a:t>
            </a:r>
            <a:endParaRPr lang="en-US" sz="2800" dirty="0">
              <a:solidFill>
                <a:schemeClr val="tx1"/>
              </a:solidFill>
              <a:latin typeface="Arial" pitchFamily="34" charset="0"/>
              <a:cs typeface="Arial"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3299740" flipV="1">
            <a:off x="6109294" y="1121884"/>
            <a:ext cx="3298105" cy="1073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7840935" flipH="1" flipV="1">
            <a:off x="-277477" y="1297050"/>
            <a:ext cx="3374132" cy="962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2516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304800"/>
            <a:ext cx="8610600" cy="6172200"/>
          </a:xfrm>
        </p:spPr>
        <p:txBody>
          <a:bodyPr>
            <a:normAutofit/>
          </a:bodyPr>
          <a:lstStyle/>
          <a:p>
            <a:pPr marL="45720" indent="0" algn="just" rtl="1">
              <a:buNone/>
            </a:pPr>
            <a:r>
              <a:rPr lang="ar-IQ" b="1" dirty="0" smtClean="0">
                <a:solidFill>
                  <a:schemeClr val="tx1"/>
                </a:solidFill>
              </a:rPr>
              <a:t>أ. السياحة العلاجية: </a:t>
            </a:r>
            <a:r>
              <a:rPr lang="ar-IQ" dirty="0" smtClean="0">
                <a:solidFill>
                  <a:schemeClr val="tx1"/>
                </a:solidFill>
              </a:rPr>
              <a:t>وتعتمد </a:t>
            </a:r>
            <a:r>
              <a:rPr lang="ar-IQ" dirty="0">
                <a:solidFill>
                  <a:schemeClr val="tx1"/>
                </a:solidFill>
              </a:rPr>
              <a:t>على استخدام المراكز الطبية والمستشفيات الحديثة المجهزة طبيا </a:t>
            </a:r>
            <a:r>
              <a:rPr lang="ar-IQ" dirty="0" smtClean="0">
                <a:solidFill>
                  <a:schemeClr val="tx1"/>
                </a:solidFill>
              </a:rPr>
              <a:t>بالمعدات والكوادر البشرية المدربة والمؤهله لاستقبال المرضى .</a:t>
            </a:r>
          </a:p>
          <a:p>
            <a:pPr marL="45720" indent="0" algn="just" rtl="1">
              <a:buNone/>
            </a:pPr>
            <a:r>
              <a:rPr lang="ar-IQ" b="1" dirty="0" smtClean="0">
                <a:solidFill>
                  <a:schemeClr val="tx1"/>
                </a:solidFill>
              </a:rPr>
              <a:t>ب. السياحة الاستشفائية: </a:t>
            </a:r>
            <a:r>
              <a:rPr lang="ar-IQ" dirty="0" smtClean="0">
                <a:solidFill>
                  <a:schemeClr val="tx1"/>
                </a:solidFill>
              </a:rPr>
              <a:t>وهذه تعتمد على العناصر الطبيعية الموجودة في الطبيعة وخصائصها الاستشفائية في علاج المرضى </a:t>
            </a:r>
            <a:r>
              <a:rPr lang="ar-IQ" dirty="0" smtClean="0">
                <a:solidFill>
                  <a:prstClr val="black"/>
                </a:solidFill>
              </a:rPr>
              <a:t>وشفائهم </a:t>
            </a:r>
            <a:r>
              <a:rPr lang="ar-IQ" dirty="0">
                <a:solidFill>
                  <a:prstClr val="black"/>
                </a:solidFill>
              </a:rPr>
              <a:t>مثل الينابيع المعدنية والكبريتية والرمال والشمس بغرض الاستشفاء من بعض الأمراض الجلدية والروماتيزمية ، وتطلق السياحة العلاجية على هذين القسمين من السياحة العلاجية . وهناك مواقع للسياحة العلاجية تنتشر في مختلف بقاع العالم وفي وسط أوروبا وشرقها </a:t>
            </a:r>
            <a:r>
              <a:rPr lang="ar-IQ" dirty="0" smtClean="0">
                <a:solidFill>
                  <a:prstClr val="black"/>
                </a:solidFill>
              </a:rPr>
              <a:t>وفي </a:t>
            </a:r>
            <a:r>
              <a:rPr lang="ar-IQ" dirty="0">
                <a:solidFill>
                  <a:prstClr val="black"/>
                </a:solidFill>
              </a:rPr>
              <a:t>كثير من الدول العربية ودول الشرق الأوسط وغيرها من </a:t>
            </a:r>
            <a:r>
              <a:rPr lang="ar-IQ" dirty="0" smtClean="0">
                <a:solidFill>
                  <a:prstClr val="black"/>
                </a:solidFill>
              </a:rPr>
              <a:t>المناطق.</a:t>
            </a:r>
          </a:p>
          <a:p>
            <a:pPr marL="45720" indent="0" algn="just" rtl="1">
              <a:buNone/>
            </a:pPr>
            <a:r>
              <a:rPr lang="ar-IQ" b="1" dirty="0" smtClean="0">
                <a:solidFill>
                  <a:schemeClr val="tx1"/>
                </a:solidFill>
              </a:rPr>
              <a:t>ج. </a:t>
            </a:r>
            <a:r>
              <a:rPr lang="ar-IQ" b="1" dirty="0">
                <a:solidFill>
                  <a:schemeClr val="tx1"/>
                </a:solidFill>
              </a:rPr>
              <a:t>السياحة الدينية: </a:t>
            </a:r>
            <a:r>
              <a:rPr lang="ar-IQ" dirty="0" smtClean="0">
                <a:solidFill>
                  <a:schemeClr val="tx1"/>
                </a:solidFill>
              </a:rPr>
              <a:t>هي انتقال السياح من مكان إقامتهم إلى مناطق أخرى بهدف القيام بزيارات ورحلات دينية داخل وخارج الدولة لفترة من الوقت ، وذلك بوازع من العاطفة الدينية أو التكليف الديني للقيام ببعض المناسك أو الطقوس السياحة </a:t>
            </a:r>
            <a:r>
              <a:rPr lang="ar-IQ" dirty="0">
                <a:solidFill>
                  <a:schemeClr val="tx1"/>
                </a:solidFill>
              </a:rPr>
              <a:t>الدينية : المرتبطة بالتعاليم الدينية . ومن أهم المواقع الدينية في العالم :</a:t>
            </a:r>
            <a:endParaRPr lang="en-US" dirty="0">
              <a:solidFill>
                <a:schemeClr val="tx1"/>
              </a:solidFill>
            </a:endParaRPr>
          </a:p>
        </p:txBody>
      </p:sp>
    </p:spTree>
    <p:extLst>
      <p:ext uri="{BB962C8B-B14F-4D97-AF65-F5344CB8AC3E}">
        <p14:creationId xmlns:p14="http://schemas.microsoft.com/office/powerpoint/2010/main" val="984722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152400"/>
            <a:ext cx="8763000" cy="6553200"/>
          </a:xfrm>
        </p:spPr>
        <p:txBody>
          <a:bodyPr>
            <a:normAutofit/>
          </a:bodyPr>
          <a:lstStyle/>
          <a:p>
            <a:pPr marL="502920" indent="-457200" algn="just" rtl="1">
              <a:buAutoNum type="arabic1Minus"/>
            </a:pPr>
            <a:r>
              <a:rPr lang="ar-IQ" b="1" dirty="0" smtClean="0">
                <a:solidFill>
                  <a:schemeClr val="tx1"/>
                </a:solidFill>
              </a:rPr>
              <a:t>المعالم الدينية الاسلامية : </a:t>
            </a:r>
            <a:r>
              <a:rPr lang="ar-IQ" dirty="0" smtClean="0">
                <a:solidFill>
                  <a:schemeClr val="tx1"/>
                </a:solidFill>
              </a:rPr>
              <a:t>من </a:t>
            </a:r>
            <a:r>
              <a:rPr lang="ar-IQ" dirty="0">
                <a:solidFill>
                  <a:schemeClr val="tx1"/>
                </a:solidFill>
              </a:rPr>
              <a:t>المعالم الإسلامية عند المسلمين مكة المكرمة والمدينة المنورة </a:t>
            </a:r>
            <a:r>
              <a:rPr lang="ar-IQ" dirty="0" smtClean="0">
                <a:solidFill>
                  <a:schemeClr val="tx1"/>
                </a:solidFill>
              </a:rPr>
              <a:t>حيث يحج في </a:t>
            </a:r>
            <a:r>
              <a:rPr lang="ar-IQ" dirty="0">
                <a:solidFill>
                  <a:schemeClr val="tx1"/>
                </a:solidFill>
              </a:rPr>
              <a:t>كل عام إلى هذه الديار ما </a:t>
            </a:r>
            <a:r>
              <a:rPr lang="ar-IQ" dirty="0" smtClean="0">
                <a:solidFill>
                  <a:schemeClr val="tx1"/>
                </a:solidFill>
              </a:rPr>
              <a:t>يزيد قليلا عن </a:t>
            </a:r>
            <a:r>
              <a:rPr lang="ar-IQ" dirty="0">
                <a:solidFill>
                  <a:schemeClr val="tx1"/>
                </a:solidFill>
              </a:rPr>
              <a:t>ثلاثة ملايين حاج في موسم الحاح ، بالإضافة إلى الزيارات على مدار العام الأداء مناسك العمرة . وهناك مراقد </a:t>
            </a:r>
            <a:r>
              <a:rPr lang="ar-IQ" dirty="0" smtClean="0">
                <a:solidFill>
                  <a:schemeClr val="tx1"/>
                </a:solidFill>
              </a:rPr>
              <a:t>الائمة </a:t>
            </a:r>
            <a:r>
              <a:rPr lang="ar-IQ" dirty="0">
                <a:solidFill>
                  <a:schemeClr val="tx1"/>
                </a:solidFill>
              </a:rPr>
              <a:t>في النجف وكربلاء وسامراء </a:t>
            </a:r>
            <a:r>
              <a:rPr lang="ar-IQ" dirty="0" smtClean="0">
                <a:solidFill>
                  <a:schemeClr val="tx1"/>
                </a:solidFill>
              </a:rPr>
              <a:t>في العراق </a:t>
            </a:r>
            <a:r>
              <a:rPr lang="ar-IQ" dirty="0">
                <a:solidFill>
                  <a:schemeClr val="tx1"/>
                </a:solidFill>
              </a:rPr>
              <a:t>، بالإضافة إلى مواقع أضرحة </a:t>
            </a:r>
            <a:r>
              <a:rPr lang="ar-IQ" dirty="0" smtClean="0">
                <a:solidFill>
                  <a:schemeClr val="tx1"/>
                </a:solidFill>
              </a:rPr>
              <a:t>الصحابة </a:t>
            </a:r>
            <a:r>
              <a:rPr lang="ar-IQ" dirty="0">
                <a:solidFill>
                  <a:schemeClr val="tx1"/>
                </a:solidFill>
              </a:rPr>
              <a:t>عليهم السلام </a:t>
            </a:r>
            <a:r>
              <a:rPr lang="ar-IQ" dirty="0" smtClean="0">
                <a:solidFill>
                  <a:schemeClr val="tx1"/>
                </a:solidFill>
              </a:rPr>
              <a:t>في الأردن </a:t>
            </a:r>
            <a:r>
              <a:rPr lang="ar-IQ" dirty="0">
                <a:solidFill>
                  <a:schemeClr val="tx1"/>
                </a:solidFill>
              </a:rPr>
              <a:t>، كما يوجد عدد من المزارات الدينية في القدس فلسطین و مصر </a:t>
            </a:r>
            <a:r>
              <a:rPr lang="ar-IQ" dirty="0" smtClean="0">
                <a:solidFill>
                  <a:schemeClr val="tx1"/>
                </a:solidFill>
              </a:rPr>
              <a:t>وسوريا.</a:t>
            </a:r>
          </a:p>
          <a:p>
            <a:pPr marL="502920" indent="-457200" algn="just" rtl="1">
              <a:buAutoNum type="arabic1Minus"/>
            </a:pPr>
            <a:r>
              <a:rPr lang="ar-IQ" b="1" dirty="0" smtClean="0">
                <a:solidFill>
                  <a:schemeClr val="tx1"/>
                </a:solidFill>
              </a:rPr>
              <a:t>المعالم </a:t>
            </a:r>
            <a:r>
              <a:rPr lang="ar-IQ" b="1" dirty="0">
                <a:solidFill>
                  <a:schemeClr val="tx1"/>
                </a:solidFill>
              </a:rPr>
              <a:t>الدينية </a:t>
            </a:r>
            <a:r>
              <a:rPr lang="ar-IQ" b="1" dirty="0" smtClean="0">
                <a:solidFill>
                  <a:schemeClr val="tx1"/>
                </a:solidFill>
              </a:rPr>
              <a:t>المسيحية: </a:t>
            </a:r>
            <a:r>
              <a:rPr lang="ar-IQ" dirty="0">
                <a:solidFill>
                  <a:schemeClr val="tx1"/>
                </a:solidFill>
              </a:rPr>
              <a:t>من المعالم الدينية عند المسيحيين </a:t>
            </a:r>
            <a:r>
              <a:rPr lang="ar-IQ" dirty="0" smtClean="0">
                <a:solidFill>
                  <a:schemeClr val="tx1"/>
                </a:solidFill>
              </a:rPr>
              <a:t>كنيسة المهد في بيت لحم والقدس الشريف </a:t>
            </a:r>
            <a:r>
              <a:rPr lang="ar-IQ" dirty="0">
                <a:solidFill>
                  <a:schemeClr val="tx1"/>
                </a:solidFill>
              </a:rPr>
              <a:t>والمغطس في الأردن مکان تعميد السيد </a:t>
            </a:r>
            <a:r>
              <a:rPr lang="ar-IQ" dirty="0" smtClean="0">
                <a:solidFill>
                  <a:schemeClr val="tx1"/>
                </a:solidFill>
              </a:rPr>
              <a:t>المسيح عليه السلام وكذلك الفاتيكان  في ايطاليا .</a:t>
            </a:r>
          </a:p>
          <a:p>
            <a:pPr marL="502920" indent="-457200" algn="just" rtl="1">
              <a:buAutoNum type="arabic1Minus"/>
            </a:pPr>
            <a:r>
              <a:rPr lang="ar-IQ" b="1" dirty="0" smtClean="0">
                <a:solidFill>
                  <a:schemeClr val="tx1"/>
                </a:solidFill>
              </a:rPr>
              <a:t>المعالم </a:t>
            </a:r>
            <a:r>
              <a:rPr lang="ar-IQ" b="1" dirty="0">
                <a:solidFill>
                  <a:schemeClr val="tx1"/>
                </a:solidFill>
              </a:rPr>
              <a:t>الدينية عند اليهود </a:t>
            </a:r>
            <a:r>
              <a:rPr lang="ar-IQ" b="1" dirty="0" smtClean="0">
                <a:solidFill>
                  <a:schemeClr val="tx1"/>
                </a:solidFill>
              </a:rPr>
              <a:t>: </a:t>
            </a:r>
            <a:r>
              <a:rPr lang="ar-IQ" dirty="0" smtClean="0">
                <a:solidFill>
                  <a:schemeClr val="tx1"/>
                </a:solidFill>
              </a:rPr>
              <a:t>المعالم </a:t>
            </a:r>
            <a:r>
              <a:rPr lang="ar-IQ" dirty="0">
                <a:solidFill>
                  <a:schemeClr val="tx1"/>
                </a:solidFill>
              </a:rPr>
              <a:t>الدينية اليهودية تتمركر </a:t>
            </a:r>
            <a:r>
              <a:rPr lang="ar-IQ" dirty="0" smtClean="0">
                <a:solidFill>
                  <a:schemeClr val="tx1"/>
                </a:solidFill>
              </a:rPr>
              <a:t> في مدينة القدس هي مدينة مقدسة </a:t>
            </a:r>
            <a:r>
              <a:rPr lang="ar-IQ" dirty="0">
                <a:solidFill>
                  <a:schemeClr val="tx1"/>
                </a:solidFill>
              </a:rPr>
              <a:t>لدى </a:t>
            </a:r>
            <a:r>
              <a:rPr lang="ar-IQ" dirty="0" smtClean="0">
                <a:solidFill>
                  <a:schemeClr val="tx1"/>
                </a:solidFill>
              </a:rPr>
              <a:t>مختلف الأديان السماوية.</a:t>
            </a:r>
          </a:p>
          <a:p>
            <a:pPr marL="502920" indent="-457200" algn="just" rtl="1">
              <a:buAutoNum type="arabic1Minus"/>
            </a:pPr>
            <a:r>
              <a:rPr lang="ar-IQ" b="1" dirty="0" smtClean="0">
                <a:solidFill>
                  <a:schemeClr val="tx1"/>
                </a:solidFill>
              </a:rPr>
              <a:t>السياحة الرياضية: </a:t>
            </a:r>
            <a:r>
              <a:rPr lang="ar-IQ" dirty="0">
                <a:solidFill>
                  <a:schemeClr val="tx1"/>
                </a:solidFill>
              </a:rPr>
              <a:t>يقصد بالسياحة الرياضية هو الانتقال من مكان الإقامة إلى مكان آخر </a:t>
            </a:r>
            <a:r>
              <a:rPr lang="ar-IQ" dirty="0" smtClean="0">
                <a:solidFill>
                  <a:schemeClr val="tx1"/>
                </a:solidFill>
              </a:rPr>
              <a:t> في دولة </a:t>
            </a:r>
            <a:r>
              <a:rPr lang="ar-IQ" dirty="0">
                <a:solidFill>
                  <a:schemeClr val="tx1"/>
                </a:solidFill>
              </a:rPr>
              <a:t>أخرى لفترة مؤقتة بهدف ممارسة الأنشطة الرياضية المحلية أو الاستمتاع بمشاهدتها ، مثل دورات الألعاب الأولمبية وبطولات العالم </a:t>
            </a:r>
            <a:r>
              <a:rPr lang="ar-IQ" dirty="0" smtClean="0">
                <a:solidFill>
                  <a:schemeClr val="tx1"/>
                </a:solidFill>
              </a:rPr>
              <a:t>الرياضية </a:t>
            </a:r>
            <a:r>
              <a:rPr lang="ar-IQ" dirty="0">
                <a:solidFill>
                  <a:schemeClr val="tx1"/>
                </a:solidFill>
              </a:rPr>
              <a:t>، وهذا يشمل </a:t>
            </a:r>
            <a:r>
              <a:rPr lang="ar-IQ" dirty="0" smtClean="0">
                <a:solidFill>
                  <a:schemeClr val="tx1"/>
                </a:solidFill>
              </a:rPr>
              <a:t>المشاركين بالفعاليات </a:t>
            </a:r>
            <a:r>
              <a:rPr lang="ar-IQ" dirty="0">
                <a:solidFill>
                  <a:schemeClr val="tx1"/>
                </a:solidFill>
              </a:rPr>
              <a:t>الرياضية والمشجعون والمشاهدون ويمكن تقسيم هدا النوع من السياحة </a:t>
            </a:r>
            <a:r>
              <a:rPr lang="ar-IQ" dirty="0" smtClean="0">
                <a:solidFill>
                  <a:schemeClr val="tx1"/>
                </a:solidFill>
              </a:rPr>
              <a:t>الى:</a:t>
            </a:r>
            <a:endParaRPr lang="en-US" dirty="0">
              <a:solidFill>
                <a:schemeClr val="tx1"/>
              </a:solidFill>
            </a:endParaRPr>
          </a:p>
        </p:txBody>
      </p:sp>
    </p:spTree>
    <p:extLst>
      <p:ext uri="{BB962C8B-B14F-4D97-AF65-F5344CB8AC3E}">
        <p14:creationId xmlns:p14="http://schemas.microsoft.com/office/powerpoint/2010/main" val="3265348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0"/>
            <a:ext cx="9144000" cy="6858000"/>
          </a:xfrm>
        </p:spPr>
        <p:txBody>
          <a:bodyPr>
            <a:normAutofit/>
          </a:bodyPr>
          <a:lstStyle/>
          <a:p>
            <a:pPr marL="45720" indent="0" algn="just" rtl="1">
              <a:buNone/>
            </a:pPr>
            <a:r>
              <a:rPr lang="ar-IQ" dirty="0">
                <a:solidFill>
                  <a:schemeClr val="tx1"/>
                </a:solidFill>
              </a:rPr>
              <a:t>( 1 ) النشاطات الرياضية العالمية أو الدولية أو الإقليمية أو الجوار </a:t>
            </a:r>
            <a:r>
              <a:rPr lang="ar-IQ" dirty="0" smtClean="0">
                <a:solidFill>
                  <a:schemeClr val="tx1"/>
                </a:solidFill>
              </a:rPr>
              <a:t>(الألعاب </a:t>
            </a:r>
            <a:r>
              <a:rPr lang="ar-IQ" dirty="0">
                <a:solidFill>
                  <a:schemeClr val="tx1"/>
                </a:solidFill>
              </a:rPr>
              <a:t>الكروية ، ألعاب القوى ، ألعاب الفروسية ، ... الخ ) </a:t>
            </a:r>
            <a:endParaRPr lang="ar-IQ" dirty="0" smtClean="0">
              <a:solidFill>
                <a:schemeClr val="tx1"/>
              </a:solidFill>
            </a:endParaRPr>
          </a:p>
          <a:p>
            <a:pPr marL="45720" indent="0" algn="just" rtl="1">
              <a:buNone/>
            </a:pPr>
            <a:r>
              <a:rPr lang="ar-IQ" dirty="0" smtClean="0">
                <a:solidFill>
                  <a:schemeClr val="tx1"/>
                </a:solidFill>
              </a:rPr>
              <a:t>( </a:t>
            </a:r>
            <a:r>
              <a:rPr lang="ar-IQ" dirty="0">
                <a:solidFill>
                  <a:schemeClr val="tx1"/>
                </a:solidFill>
              </a:rPr>
              <a:t>2 ) الرياضيات المائية ، والتي يتم ممارستها على سواحل البحار الرملية </a:t>
            </a:r>
            <a:r>
              <a:rPr lang="ar-IQ" dirty="0" smtClean="0">
                <a:solidFill>
                  <a:schemeClr val="tx1"/>
                </a:solidFill>
              </a:rPr>
              <a:t>الأمنه </a:t>
            </a:r>
            <a:r>
              <a:rPr lang="ar-IQ" dirty="0">
                <a:solidFill>
                  <a:schemeClr val="tx1"/>
                </a:solidFill>
              </a:rPr>
              <a:t>من الأخطار المختلفة الطبيعية وغير الطبيعية . ومن أهمها سياحة </a:t>
            </a:r>
            <a:r>
              <a:rPr lang="ar-IQ" dirty="0" smtClean="0">
                <a:solidFill>
                  <a:schemeClr val="tx1"/>
                </a:solidFill>
              </a:rPr>
              <a:t>الغوص التصوير </a:t>
            </a:r>
            <a:r>
              <a:rPr lang="ar-IQ" dirty="0">
                <a:solidFill>
                  <a:schemeClr val="tx1"/>
                </a:solidFill>
              </a:rPr>
              <a:t>تحت الماء ، ركوب الزوارق ، التزحلق أو التزلج على الماء </a:t>
            </a:r>
            <a:r>
              <a:rPr lang="ar-IQ" dirty="0" smtClean="0">
                <a:solidFill>
                  <a:schemeClr val="tx1"/>
                </a:solidFill>
              </a:rPr>
              <a:t>... الخ.</a:t>
            </a:r>
          </a:p>
          <a:p>
            <a:pPr marL="45720" indent="0" algn="just" rtl="1">
              <a:buNone/>
            </a:pPr>
            <a:r>
              <a:rPr lang="ar-IQ" dirty="0" smtClean="0">
                <a:solidFill>
                  <a:schemeClr val="tx1"/>
                </a:solidFill>
              </a:rPr>
              <a:t>(3) سياحة </a:t>
            </a:r>
            <a:r>
              <a:rPr lang="ar-IQ" dirty="0">
                <a:solidFill>
                  <a:schemeClr val="tx1"/>
                </a:solidFill>
              </a:rPr>
              <a:t>الصيد ، ويشمل الصيد البري والبحري ، من الجدير بالذكر أن هناك </a:t>
            </a:r>
            <a:r>
              <a:rPr lang="ar-IQ" dirty="0" smtClean="0">
                <a:solidFill>
                  <a:schemeClr val="tx1"/>
                </a:solidFill>
              </a:rPr>
              <a:t>قوانين </a:t>
            </a:r>
            <a:r>
              <a:rPr lang="ar-IQ" dirty="0">
                <a:solidFill>
                  <a:schemeClr val="tx1"/>
                </a:solidFill>
              </a:rPr>
              <a:t>وتشريعات تنظم مثل هذه الرياضيات للمحافظة على الحياة </a:t>
            </a:r>
            <a:r>
              <a:rPr lang="ar-IQ" dirty="0" smtClean="0">
                <a:solidFill>
                  <a:schemeClr val="tx1"/>
                </a:solidFill>
              </a:rPr>
              <a:t>البحريه والبريه. </a:t>
            </a:r>
          </a:p>
          <a:p>
            <a:pPr marL="45720" indent="0" algn="just" rtl="1">
              <a:buNone/>
            </a:pPr>
            <a:r>
              <a:rPr lang="ar-IQ" dirty="0" smtClean="0">
                <a:solidFill>
                  <a:schemeClr val="tx1"/>
                </a:solidFill>
              </a:rPr>
              <a:t>( </a:t>
            </a:r>
            <a:r>
              <a:rPr lang="ar-IQ" dirty="0">
                <a:solidFill>
                  <a:schemeClr val="tx1"/>
                </a:solidFill>
              </a:rPr>
              <a:t>4 ) رياضة التزحلق ( التزلج </a:t>
            </a:r>
            <a:r>
              <a:rPr lang="ar-IQ" dirty="0" smtClean="0">
                <a:solidFill>
                  <a:schemeClr val="tx1"/>
                </a:solidFill>
              </a:rPr>
              <a:t>)على </a:t>
            </a:r>
            <a:r>
              <a:rPr lang="ar-IQ" dirty="0">
                <a:solidFill>
                  <a:schemeClr val="tx1"/>
                </a:solidFill>
              </a:rPr>
              <a:t>الجليد : وهي رياضة تمارس في </a:t>
            </a:r>
            <a:r>
              <a:rPr lang="ar-IQ" dirty="0" smtClean="0">
                <a:solidFill>
                  <a:schemeClr val="tx1"/>
                </a:solidFill>
              </a:rPr>
              <a:t>مختلف جبال العالم  وخاصة وفرق مسعفين وأجهزة </a:t>
            </a:r>
            <a:r>
              <a:rPr lang="ar-IQ" dirty="0">
                <a:solidFill>
                  <a:schemeClr val="tx1"/>
                </a:solidFill>
              </a:rPr>
              <a:t>اتصال وأصبح هذا النوع من الرياضة يستقطب أعداد كبيرة من المشاركين والمشاهدين وخاصة من فئة الشباب </a:t>
            </a:r>
            <a:r>
              <a:rPr lang="ar-IQ" dirty="0" smtClean="0">
                <a:solidFill>
                  <a:schemeClr val="tx1"/>
                </a:solidFill>
              </a:rPr>
              <a:t>.</a:t>
            </a:r>
          </a:p>
          <a:p>
            <a:pPr marL="45720" indent="0" algn="just" rtl="1">
              <a:buNone/>
            </a:pPr>
            <a:r>
              <a:rPr lang="ar-IQ" dirty="0" smtClean="0">
                <a:solidFill>
                  <a:schemeClr val="tx1"/>
                </a:solidFill>
              </a:rPr>
              <a:t>(5)سياحة </a:t>
            </a:r>
            <a:r>
              <a:rPr lang="ar-IQ" dirty="0">
                <a:solidFill>
                  <a:schemeClr val="tx1"/>
                </a:solidFill>
              </a:rPr>
              <a:t>المؤتمرات والاجتماعات : سياحة المؤتمرات والاجتماعات من أنواع السياحة الحديثة التي ظهرت أواخر القرن </a:t>
            </a:r>
            <a:r>
              <a:rPr lang="ar-IQ" dirty="0" smtClean="0">
                <a:solidFill>
                  <a:schemeClr val="tx1"/>
                </a:solidFill>
              </a:rPr>
              <a:t>العشرين </a:t>
            </a:r>
            <a:r>
              <a:rPr lang="ar-IQ" dirty="0">
                <a:solidFill>
                  <a:schemeClr val="tx1"/>
                </a:solidFill>
              </a:rPr>
              <a:t>، </a:t>
            </a:r>
            <a:r>
              <a:rPr lang="ar-IQ" dirty="0" smtClean="0">
                <a:solidFill>
                  <a:schemeClr val="tx1"/>
                </a:solidFill>
              </a:rPr>
              <a:t>وماتبع ذلك من تطورات في العلاقات الدولية اقتصاديا وثقافيا واجتماعيا بين مختلف الدول كما ان هذا  النوع من السياحة مرتبط ارتباطا وثيقا بانواع اخرى من السياحة مثل سياحة الحوافز وسياحة المعارض.</a:t>
            </a:r>
            <a:endParaRPr lang="en-US" dirty="0">
              <a:solidFill>
                <a:schemeClr val="tx1"/>
              </a:solidFill>
            </a:endParaRPr>
          </a:p>
        </p:txBody>
      </p:sp>
    </p:spTree>
    <p:extLst>
      <p:ext uri="{BB962C8B-B14F-4D97-AF65-F5344CB8AC3E}">
        <p14:creationId xmlns:p14="http://schemas.microsoft.com/office/powerpoint/2010/main" val="3604086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04800" y="304800"/>
            <a:ext cx="8686800" cy="6324600"/>
          </a:xfrm>
        </p:spPr>
        <p:txBody>
          <a:bodyPr>
            <a:normAutofit fontScale="92500" lnSpcReduction="10000"/>
          </a:bodyPr>
          <a:lstStyle/>
          <a:p>
            <a:pPr marL="45720" indent="0" algn="just" rtl="1">
              <a:buNone/>
            </a:pPr>
            <a:r>
              <a:rPr lang="ar-IQ" sz="2600" b="1" dirty="0">
                <a:solidFill>
                  <a:schemeClr val="tx1"/>
                </a:solidFill>
              </a:rPr>
              <a:t>ومن أهم عوامل ظهور سياحة المؤتمرات </a:t>
            </a:r>
            <a:r>
              <a:rPr lang="ar-IQ" sz="2600" b="1" dirty="0" smtClean="0">
                <a:solidFill>
                  <a:schemeClr val="tx1"/>
                </a:solidFill>
              </a:rPr>
              <a:t>والاجتماعات</a:t>
            </a:r>
          </a:p>
          <a:p>
            <a:pPr marL="45720" indent="0" algn="just" rtl="1">
              <a:buNone/>
            </a:pPr>
            <a:r>
              <a:rPr lang="ar-IQ" dirty="0" smtClean="0">
                <a:solidFill>
                  <a:schemeClr val="tx1"/>
                </a:solidFill>
              </a:rPr>
              <a:t>1-العوائد </a:t>
            </a:r>
            <a:r>
              <a:rPr lang="ar-IQ" dirty="0">
                <a:solidFill>
                  <a:schemeClr val="tx1"/>
                </a:solidFill>
              </a:rPr>
              <a:t>الاقتصادية المادية العالية للدول التي تعقد بها المؤتمرات الارتباط هذا النوع من السياحة بأنماط السياح من ذوي الدخل المرتفع ( رجال أعمال رحال اقتصاد ، ممثلين من شركات الخ </a:t>
            </a:r>
            <a:r>
              <a:rPr lang="ar-IQ" dirty="0" smtClean="0">
                <a:solidFill>
                  <a:schemeClr val="tx1"/>
                </a:solidFill>
              </a:rPr>
              <a:t>)</a:t>
            </a:r>
          </a:p>
          <a:p>
            <a:pPr marL="45720" indent="0" algn="just" rtl="1">
              <a:buNone/>
            </a:pPr>
            <a:r>
              <a:rPr lang="ar-IQ" dirty="0" smtClean="0">
                <a:solidFill>
                  <a:schemeClr val="tx1"/>
                </a:solidFill>
              </a:rPr>
              <a:t>2-زيادة </a:t>
            </a:r>
            <a:r>
              <a:rPr lang="ar-IQ" dirty="0">
                <a:solidFill>
                  <a:schemeClr val="tx1"/>
                </a:solidFill>
              </a:rPr>
              <a:t>التخصصات العلمية والمهنية وتطورها علميا وتكنولوجيا الأمر الذي أدى إلى عقد لقاءات علمية ومهنية وثقافية على المستويات المحلية </a:t>
            </a:r>
            <a:r>
              <a:rPr lang="ar-IQ" dirty="0" smtClean="0">
                <a:solidFill>
                  <a:schemeClr val="tx1"/>
                </a:solidFill>
              </a:rPr>
              <a:t>والإقليمية والدولية لاجراء التفاهمات وشرح وجهات النظر والتقارب الدولي في مختلف المجالات . </a:t>
            </a:r>
          </a:p>
          <a:p>
            <a:pPr marL="45720" indent="0" algn="just" rtl="1">
              <a:buNone/>
            </a:pPr>
            <a:r>
              <a:rPr lang="ar-IQ" dirty="0" smtClean="0">
                <a:solidFill>
                  <a:schemeClr val="tx1"/>
                </a:solidFill>
              </a:rPr>
              <a:t>3-كثرة </a:t>
            </a:r>
            <a:r>
              <a:rPr lang="ar-IQ" dirty="0">
                <a:solidFill>
                  <a:schemeClr val="tx1"/>
                </a:solidFill>
              </a:rPr>
              <a:t>الصراعات التي تسود العالم وما يتبع ذلك من تكتلات دولية الأمر الذي يدفع جهات أخرى مناهضة بقيام تكتلات لمواجهة التكتلات الأولى وهكذا تصبح الحاجة إلى عقد مؤتمرات أكثر في الإطار السياسي او الاقتصادي أو الاجتماعي ومناقشة الحلول المقترحة ونتائج البحوث العلمية التي تهدف إلى حل الخلافات وتطوير المجتمعات </a:t>
            </a:r>
            <a:r>
              <a:rPr lang="ar-IQ" dirty="0" smtClean="0">
                <a:solidFill>
                  <a:schemeClr val="tx1"/>
                </a:solidFill>
              </a:rPr>
              <a:t>الإنسانية.</a:t>
            </a:r>
          </a:p>
          <a:p>
            <a:pPr marL="45720" indent="0" algn="just" rtl="1">
              <a:buNone/>
            </a:pPr>
            <a:r>
              <a:rPr lang="ar-IQ" b="1" dirty="0" smtClean="0">
                <a:solidFill>
                  <a:schemeClr val="tx1"/>
                </a:solidFill>
              </a:rPr>
              <a:t>د.سياحة </a:t>
            </a:r>
            <a:r>
              <a:rPr lang="ar-IQ" b="1" dirty="0">
                <a:solidFill>
                  <a:schemeClr val="tx1"/>
                </a:solidFill>
              </a:rPr>
              <a:t>المعارض : </a:t>
            </a:r>
            <a:r>
              <a:rPr lang="ar-IQ" dirty="0" smtClean="0">
                <a:solidFill>
                  <a:schemeClr val="tx1"/>
                </a:solidFill>
              </a:rPr>
              <a:t>ظهر </a:t>
            </a:r>
            <a:r>
              <a:rPr lang="ar-IQ" dirty="0">
                <a:solidFill>
                  <a:schemeClr val="tx1"/>
                </a:solidFill>
              </a:rPr>
              <a:t>هذا النوع من السياحة في نهاية القرن العشرين وارتباطه بالتطور الصناعي الكبير الذي حدث في العالم ، وأصبحت من مكونات النشاط السياحي العالمي ، ومن أهم مظاهر هذا النشاط حضور المعارض الصناعية والتجارية والفنية التشكيلية ومعارض الكتاب .. الخ . فأصبحت المعارض نوافذ حضارية </a:t>
            </a:r>
            <a:r>
              <a:rPr lang="ar-IQ" dirty="0" smtClean="0">
                <a:solidFill>
                  <a:schemeClr val="tx1"/>
                </a:solidFill>
              </a:rPr>
              <a:t>يطل </a:t>
            </a:r>
            <a:r>
              <a:rPr lang="ar-IQ" dirty="0">
                <a:solidFill>
                  <a:schemeClr val="tx1"/>
                </a:solidFill>
              </a:rPr>
              <a:t>منها السياح على الإنجازات العلمية والتكنولوجية والحضارية والمادية للدول المختلفة التي شكلت فيما بعد عوامل جذب سياحي مؤثرة </a:t>
            </a:r>
            <a:r>
              <a:rPr lang="ar-IQ" dirty="0" smtClean="0">
                <a:solidFill>
                  <a:schemeClr val="tx1"/>
                </a:solidFill>
              </a:rPr>
              <a:t>في عملية </a:t>
            </a:r>
            <a:r>
              <a:rPr lang="ar-IQ" dirty="0">
                <a:solidFill>
                  <a:schemeClr val="tx1"/>
                </a:solidFill>
              </a:rPr>
              <a:t>التنشيط السياحي باتجاه الدول التي تعقد فيها مثل هذه </a:t>
            </a:r>
            <a:r>
              <a:rPr lang="ar-IQ" dirty="0" smtClean="0">
                <a:solidFill>
                  <a:schemeClr val="tx1"/>
                </a:solidFill>
              </a:rPr>
              <a:t>المعارض.</a:t>
            </a:r>
          </a:p>
        </p:txBody>
      </p:sp>
    </p:spTree>
    <p:extLst>
      <p:ext uri="{BB962C8B-B14F-4D97-AF65-F5344CB8AC3E}">
        <p14:creationId xmlns:p14="http://schemas.microsoft.com/office/powerpoint/2010/main" val="3186318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04800" y="152400"/>
            <a:ext cx="8534400" cy="6400800"/>
          </a:xfrm>
        </p:spPr>
        <p:txBody>
          <a:bodyPr>
            <a:normAutofit fontScale="92500" lnSpcReduction="20000"/>
          </a:bodyPr>
          <a:lstStyle/>
          <a:p>
            <a:pPr marL="45720" lvl="0" indent="0" algn="just" rtl="1">
              <a:buClr>
                <a:srgbClr val="F14124">
                  <a:lumMod val="75000"/>
                </a:srgbClr>
              </a:buClr>
              <a:buNone/>
            </a:pPr>
            <a:r>
              <a:rPr lang="ar-IQ" sz="2000" b="1" dirty="0">
                <a:solidFill>
                  <a:schemeClr val="tx1"/>
                </a:solidFill>
              </a:rPr>
              <a:t> </a:t>
            </a:r>
            <a:r>
              <a:rPr lang="ar-IQ" sz="2000" b="1" dirty="0" smtClean="0">
                <a:solidFill>
                  <a:schemeClr val="tx1"/>
                </a:solidFill>
              </a:rPr>
              <a:t>هـ </a:t>
            </a:r>
            <a:r>
              <a:rPr lang="ar-IQ" sz="2000" b="1" dirty="0">
                <a:solidFill>
                  <a:schemeClr val="tx1"/>
                </a:solidFill>
              </a:rPr>
              <a:t>. سياحة المهرجانات </a:t>
            </a:r>
            <a:r>
              <a:rPr lang="ar-IQ" sz="2000" b="1" dirty="0" smtClean="0">
                <a:solidFill>
                  <a:schemeClr val="tx1"/>
                </a:solidFill>
              </a:rPr>
              <a:t>:</a:t>
            </a:r>
            <a:r>
              <a:rPr lang="ar-IQ" dirty="0">
                <a:solidFill>
                  <a:schemeClr val="tx1"/>
                </a:solidFill>
              </a:rPr>
              <a:t>تعد</a:t>
            </a:r>
            <a:r>
              <a:rPr lang="ar-IQ" sz="2000" b="1" dirty="0" smtClean="0">
                <a:solidFill>
                  <a:schemeClr val="tx1"/>
                </a:solidFill>
              </a:rPr>
              <a:t> </a:t>
            </a:r>
            <a:r>
              <a:rPr lang="ar-IQ" dirty="0" smtClean="0">
                <a:solidFill>
                  <a:schemeClr val="tx1"/>
                </a:solidFill>
              </a:rPr>
              <a:t>سياحة المهرجانات من النشاطات السياحية المرتبطة بالثقافة والفنون والرياضة وغالبا مايرتبط بموسم معين او مناسبات معينة في بعض دول العالم والتى تهدف الى الترويج والجذب اسياحي ويمكن تقسيمها الى :</a:t>
            </a:r>
          </a:p>
          <a:p>
            <a:pPr algn="just" rtl="1">
              <a:buFontTx/>
              <a:buChar char="-"/>
            </a:pPr>
            <a:r>
              <a:rPr lang="ar-IQ" dirty="0" smtClean="0">
                <a:solidFill>
                  <a:schemeClr val="tx1"/>
                </a:solidFill>
              </a:rPr>
              <a:t>المهرجانات الثقافية </a:t>
            </a:r>
          </a:p>
          <a:p>
            <a:pPr algn="just" rtl="1">
              <a:buFontTx/>
              <a:buChar char="-"/>
            </a:pPr>
            <a:r>
              <a:rPr lang="ar-IQ" dirty="0" smtClean="0">
                <a:solidFill>
                  <a:schemeClr val="tx1"/>
                </a:solidFill>
              </a:rPr>
              <a:t>المهرجانات الفنية </a:t>
            </a:r>
          </a:p>
          <a:p>
            <a:pPr algn="just" rtl="1">
              <a:buFontTx/>
              <a:buChar char="-"/>
            </a:pPr>
            <a:r>
              <a:rPr lang="ar-IQ" dirty="0" smtClean="0">
                <a:solidFill>
                  <a:schemeClr val="tx1"/>
                </a:solidFill>
              </a:rPr>
              <a:t>المرجانات الرياضية </a:t>
            </a:r>
          </a:p>
          <a:p>
            <a:pPr marL="45720" indent="0" algn="just" rtl="1">
              <a:buNone/>
            </a:pPr>
            <a:r>
              <a:rPr lang="ar-IQ" dirty="0" smtClean="0">
                <a:solidFill>
                  <a:schemeClr val="tx1"/>
                </a:solidFill>
              </a:rPr>
              <a:t>وتحضى سياحه المهرجانات باهتمام كبير في بلدان عدة ففي فرنسا يتم حوالي (3500 )مهرجانا واسبانيا تنظم حوالي ( 8104) مهرجانا سنويا والمانيا تنظم حوالي (5000) مهرجانا سنويا وفي مصر </a:t>
            </a:r>
            <a:r>
              <a:rPr lang="ar-IQ" dirty="0">
                <a:solidFill>
                  <a:schemeClr val="tx1"/>
                </a:solidFill>
              </a:rPr>
              <a:t>العربية ( 30 ) و </a:t>
            </a:r>
            <a:r>
              <a:rPr lang="ar-IQ" dirty="0" smtClean="0">
                <a:solidFill>
                  <a:schemeClr val="tx1"/>
                </a:solidFill>
              </a:rPr>
              <a:t>الأردن (10) مهرجانا سنويا.</a:t>
            </a:r>
            <a:endParaRPr lang="ar-IQ" dirty="0">
              <a:solidFill>
                <a:schemeClr val="tx1"/>
              </a:solidFill>
            </a:endParaRPr>
          </a:p>
          <a:p>
            <a:pPr marL="45720" indent="0" algn="just" rtl="1">
              <a:buNone/>
            </a:pPr>
            <a:r>
              <a:rPr lang="ar-IQ" b="1" dirty="0" smtClean="0">
                <a:solidFill>
                  <a:schemeClr val="tx1"/>
                </a:solidFill>
              </a:rPr>
              <a:t>ي- السياحة العلمية : </a:t>
            </a:r>
            <a:r>
              <a:rPr lang="ar-IQ" dirty="0" smtClean="0">
                <a:solidFill>
                  <a:schemeClr val="tx1"/>
                </a:solidFill>
              </a:rPr>
              <a:t>تشمل </a:t>
            </a:r>
            <a:r>
              <a:rPr lang="ar-IQ" dirty="0">
                <a:solidFill>
                  <a:schemeClr val="tx1"/>
                </a:solidFill>
              </a:rPr>
              <a:t>السياحة العلمية أو البحثية للقيام برحلات لدراسة البيئة الحيوانية او النباتية ، وكذلك دراسة الأحياء المائية في البحار والمحيطات والأنهار ، وهما رحلات علمية لدراسة أشكال سطح الأرض و التكوينات الجيولوجية والظواهر الطبيعية المتفردة في العالم من خلال تنظيم رحلات علمية من ذوي </a:t>
            </a:r>
            <a:r>
              <a:rPr lang="ar-IQ" dirty="0" smtClean="0">
                <a:solidFill>
                  <a:schemeClr val="tx1"/>
                </a:solidFill>
              </a:rPr>
              <a:t>الاختصاص والمهتمين.</a:t>
            </a:r>
          </a:p>
          <a:p>
            <a:pPr marL="45720" indent="0" algn="just" rtl="1">
              <a:buNone/>
            </a:pPr>
            <a:r>
              <a:rPr lang="ar-IQ" dirty="0" smtClean="0">
                <a:solidFill>
                  <a:schemeClr val="tx1"/>
                </a:solidFill>
              </a:rPr>
              <a:t> </a:t>
            </a:r>
            <a:r>
              <a:rPr lang="ar-IQ" b="1" dirty="0" smtClean="0">
                <a:solidFill>
                  <a:schemeClr val="tx1"/>
                </a:solidFill>
              </a:rPr>
              <a:t>و-السياحة </a:t>
            </a:r>
            <a:r>
              <a:rPr lang="ar-IQ" b="1" dirty="0">
                <a:solidFill>
                  <a:schemeClr val="tx1"/>
                </a:solidFill>
              </a:rPr>
              <a:t>البيئية </a:t>
            </a:r>
            <a:r>
              <a:rPr lang="ar-IQ" b="1" dirty="0" smtClean="0">
                <a:solidFill>
                  <a:schemeClr val="tx1"/>
                </a:solidFill>
              </a:rPr>
              <a:t>: </a:t>
            </a:r>
            <a:r>
              <a:rPr lang="ar-IQ" dirty="0" smtClean="0">
                <a:solidFill>
                  <a:schemeClr val="tx1"/>
                </a:solidFill>
              </a:rPr>
              <a:t>ورد </a:t>
            </a:r>
            <a:r>
              <a:rPr lang="ar-IQ" dirty="0">
                <a:solidFill>
                  <a:schemeClr val="tx1"/>
                </a:solidFill>
              </a:rPr>
              <a:t>تعريف السياحة البيئية من قبل الصندوق العالمي للبيئة بأنها السفر إلى مناطق طبيعية لم يلحق بها التلوث ولم يتعرض توازنها الطبيعي إلى الخلل ، وذلك للاستمتاع بمناظرها ونباتاتها و حیواناتها البرية وحضارتها في الماضي والحاضر فالسياحة البيئية ما هي إلا التمتع بالطبيعة في المقام الأول ، وترتبط بها </a:t>
            </a:r>
            <a:r>
              <a:rPr lang="ar-IQ" dirty="0" smtClean="0">
                <a:solidFill>
                  <a:schemeClr val="tx1"/>
                </a:solidFill>
              </a:rPr>
              <a:t>عدة انشطة </a:t>
            </a:r>
            <a:r>
              <a:rPr lang="ar-IQ" dirty="0">
                <a:solidFill>
                  <a:schemeClr val="tx1"/>
                </a:solidFill>
              </a:rPr>
              <a:t>مثل الصيد البري والبحري ، تسلق الجبال الرياضات المائية </a:t>
            </a:r>
            <a:r>
              <a:rPr lang="ar-IQ" dirty="0" smtClean="0">
                <a:solidFill>
                  <a:schemeClr val="tx1"/>
                </a:solidFill>
              </a:rPr>
              <a:t>التأمل في الطبيعة الرحلات الى الغابات ومراقبة الطيور والحيوانات واقامة المعسكرات ورحلات السفاري الصحراوية تصوير الطبيعة </a:t>
            </a:r>
            <a:endParaRPr lang="en-US" dirty="0">
              <a:solidFill>
                <a:schemeClr val="tx1"/>
              </a:solidFill>
            </a:endParaRPr>
          </a:p>
        </p:txBody>
      </p:sp>
    </p:spTree>
    <p:extLst>
      <p:ext uri="{BB962C8B-B14F-4D97-AF65-F5344CB8AC3E}">
        <p14:creationId xmlns:p14="http://schemas.microsoft.com/office/powerpoint/2010/main" val="2589662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81000" y="228600"/>
            <a:ext cx="8534400" cy="6172200"/>
          </a:xfrm>
        </p:spPr>
        <p:txBody>
          <a:bodyPr>
            <a:normAutofit/>
          </a:bodyPr>
          <a:lstStyle/>
          <a:p>
            <a:pPr marL="45720" indent="0" algn="just" rtl="1">
              <a:buNone/>
            </a:pPr>
            <a:r>
              <a:rPr lang="ar-IQ" sz="2400" dirty="0">
                <a:solidFill>
                  <a:schemeClr val="tx1"/>
                </a:solidFill>
              </a:rPr>
              <a:t>التجوال في المناطق الاثرية والتاريخية ومن اهم متطلبات السياحة البيية هو عدمالاخلال بالتوازن البيئي الناتج عن سلوك الاسنان وماقد يحدثه من تلوث والاضرار بها وهذا يتطلب تحقيق </a:t>
            </a:r>
            <a:r>
              <a:rPr lang="ar-IQ" sz="2400" dirty="0" smtClean="0">
                <a:solidFill>
                  <a:schemeClr val="tx1"/>
                </a:solidFill>
              </a:rPr>
              <a:t>توازن بين </a:t>
            </a:r>
            <a:r>
              <a:rPr lang="ar-IQ" sz="2400" dirty="0">
                <a:solidFill>
                  <a:schemeClr val="tx1"/>
                </a:solidFill>
              </a:rPr>
              <a:t>الأنشطة السياحية والبيئية من ناحية وبين المصالح </a:t>
            </a:r>
            <a:r>
              <a:rPr lang="ar-IQ" sz="2400" dirty="0" smtClean="0">
                <a:solidFill>
                  <a:schemeClr val="tx1"/>
                </a:solidFill>
              </a:rPr>
              <a:t>الاقتصادية والاجتماعية </a:t>
            </a:r>
            <a:r>
              <a:rPr lang="ar-IQ" sz="2400" dirty="0">
                <a:solidFill>
                  <a:schemeClr val="tx1"/>
                </a:solidFill>
              </a:rPr>
              <a:t>التي هي بالأساس تقوم عليها من جهة أخرى</a:t>
            </a:r>
            <a:endParaRPr lang="en-US" sz="2400" dirty="0">
              <a:solidFill>
                <a:schemeClr val="tx1"/>
              </a:solidFill>
            </a:endParaRPr>
          </a:p>
        </p:txBody>
      </p:sp>
    </p:spTree>
    <p:extLst>
      <p:ext uri="{BB962C8B-B14F-4D97-AF65-F5344CB8AC3E}">
        <p14:creationId xmlns:p14="http://schemas.microsoft.com/office/powerpoint/2010/main" val="19570400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219200" y="1447800"/>
            <a:ext cx="6400800" cy="3474720"/>
          </a:xfrm>
        </p:spPr>
        <p:txBody>
          <a:bodyPr/>
          <a:lstStyle/>
          <a:p>
            <a:pPr marL="45720" indent="0" algn="r" rtl="1">
              <a:buNone/>
            </a:pPr>
            <a:endParaRPr lang="ar-IQ" dirty="0"/>
          </a:p>
          <a:p>
            <a:pPr marL="45720" indent="0" algn="r" rtl="1">
              <a:buNone/>
            </a:pPr>
            <a:endParaRPr lang="ar-IQ" dirty="0" smtClean="0"/>
          </a:p>
          <a:p>
            <a:pPr marL="45720" indent="0" algn="ctr" rtl="1">
              <a:buNone/>
            </a:pPr>
            <a:r>
              <a:rPr lang="ar-IQ" sz="6000" b="1" dirty="0">
                <a:solidFill>
                  <a:srgbClr val="CC00FF"/>
                </a:solidFill>
                <a:latin typeface="Aldhabi" pitchFamily="2" charset="-78"/>
                <a:cs typeface="Aldhabi" pitchFamily="2" charset="-78"/>
              </a:rPr>
              <a:t> </a:t>
            </a:r>
            <a:r>
              <a:rPr lang="ar-IQ" sz="6000" b="1" dirty="0" smtClean="0">
                <a:solidFill>
                  <a:srgbClr val="CC00FF"/>
                </a:solidFill>
                <a:latin typeface="Aldhabi" pitchFamily="2" charset="-78"/>
                <a:cs typeface="Aldhabi" pitchFamily="2" charset="-78"/>
              </a:rPr>
              <a:t>   الى اللقاء للمحاضرة القادمة</a:t>
            </a:r>
            <a:endParaRPr lang="en-US" sz="6000" b="1" dirty="0">
              <a:solidFill>
                <a:srgbClr val="CC00FF"/>
              </a:solidFill>
              <a:latin typeface="Aldhabi" pitchFamily="2" charset="-78"/>
              <a:cs typeface="Aldhabi" pitchFamily="2" charset="-78"/>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4162290" flipV="1">
            <a:off x="5580324" y="2326417"/>
            <a:ext cx="3894958" cy="1267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886999" flipH="1">
            <a:off x="-209575" y="1150115"/>
            <a:ext cx="2723263" cy="4168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2663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988</TotalTime>
  <Words>992</Words>
  <Application>Microsoft Office PowerPoint</Application>
  <PresentationFormat>On-screen Show (4:3)</PresentationFormat>
  <Paragraphs>31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Aldhabi</vt:lpstr>
      <vt:lpstr>Arial</vt:lpstr>
      <vt:lpstr>Georgia</vt:lpstr>
      <vt:lpstr>Tahoma</vt:lpstr>
      <vt:lpstr>Trebuchet MS</vt:lpstr>
      <vt:lpstr>Slipstream</vt:lpstr>
      <vt:lpstr>                             مبادئ السياحة  الــمرحـلة الاولى                                                   المحاضرة الثانية عشر</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السياحة  المرحلة الثانية                                             المحاضرة الثانية عشر</dc:title>
  <dc:creator>Maher</dc:creator>
  <cp:lastModifiedBy>Maher</cp:lastModifiedBy>
  <cp:revision>16</cp:revision>
  <dcterms:created xsi:type="dcterms:W3CDTF">2021-02-24T14:30:51Z</dcterms:created>
  <dcterms:modified xsi:type="dcterms:W3CDTF">2023-01-25T17:17:02Z</dcterms:modified>
</cp:coreProperties>
</file>