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077155EB-CA93-44C8-9694-1CBABE168E65}" type="datetimeFigureOut">
              <a:rPr lang="en-US" smtClean="0"/>
              <a:t>1/25/2023</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EB316EB7-4A56-4D73-8441-2A15C2AF0780}" type="slidenum">
              <a:rPr lang="en-US" smtClean="0"/>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7155EB-CA93-44C8-9694-1CBABE168E65}"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316EB7-4A56-4D73-8441-2A15C2AF078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77155EB-CA93-44C8-9694-1CBABE168E65}"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EB316EB7-4A56-4D73-8441-2A15C2AF078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77155EB-CA93-44C8-9694-1CBABE168E65}"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316EB7-4A56-4D73-8441-2A15C2AF0780}"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077155EB-CA93-44C8-9694-1CBABE168E65}" type="datetimeFigureOut">
              <a:rPr lang="en-US" smtClean="0"/>
              <a:t>1/25/2023</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EB316EB7-4A56-4D73-8441-2A15C2AF0780}"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77155EB-CA93-44C8-9694-1CBABE168E65}"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316EB7-4A56-4D73-8441-2A15C2AF0780}"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77155EB-CA93-44C8-9694-1CBABE168E65}" type="datetimeFigureOut">
              <a:rPr lang="en-US" smtClean="0"/>
              <a:t>1/25/2023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316EB7-4A56-4D73-8441-2A15C2AF0780}"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77155EB-CA93-44C8-9694-1CBABE168E65}" type="datetimeFigureOut">
              <a:rPr lang="en-US" smtClean="0"/>
              <a:t>1/25/2023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316EB7-4A56-4D73-8441-2A15C2AF0780}"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077155EB-CA93-44C8-9694-1CBABE168E65}" type="datetimeFigureOut">
              <a:rPr lang="en-US" smtClean="0"/>
              <a:t>1/25/2023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316EB7-4A56-4D73-8441-2A15C2AF078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7155EB-CA93-44C8-9694-1CBABE168E65}"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EB316EB7-4A56-4D73-8441-2A15C2AF0780}" type="slidenum">
              <a:rPr lang="en-US" smtClean="0"/>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7155EB-CA93-44C8-9694-1CBABE168E65}"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316EB7-4A56-4D73-8441-2A15C2AF0780}" type="slidenum">
              <a:rPr lang="en-US" smtClean="0"/>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077155EB-CA93-44C8-9694-1CBABE168E65}" type="datetimeFigureOut">
              <a:rPr lang="en-US" smtClean="0"/>
              <a:t>1/25/2023</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EB316EB7-4A56-4D73-8441-2A15C2AF078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4267200"/>
            <a:ext cx="5029200" cy="1524000"/>
          </a:xfrm>
        </p:spPr>
        <p:txBody>
          <a:bodyPr>
            <a:noAutofit/>
          </a:bodyPr>
          <a:lstStyle/>
          <a:p>
            <a:pPr algn="ctr" rtl="1"/>
            <a:r>
              <a:rPr lang="ar-IQ" sz="4800" dirty="0" smtClean="0">
                <a:solidFill>
                  <a:schemeClr val="bg1"/>
                </a:solidFill>
                <a:latin typeface="Aldhabi" pitchFamily="2" charset="-78"/>
                <a:cs typeface="Aldhabi" pitchFamily="2" charset="-78"/>
              </a:rPr>
              <a:t>إعداد </a:t>
            </a:r>
          </a:p>
          <a:p>
            <a:pPr lvl="0" algn="r">
              <a:spcBef>
                <a:spcPts val="800"/>
              </a:spcBef>
              <a:buClrTx/>
            </a:pPr>
            <a:r>
              <a:rPr lang="ar-IQ" sz="4400" b="1" cap="all" spc="400" dirty="0">
                <a:solidFill>
                  <a:prstClr val="black"/>
                </a:solidFill>
                <a:latin typeface="Aldhabi" pitchFamily="2" charset="-78"/>
                <a:ea typeface="+mj-ea"/>
                <a:cs typeface="Aldhabi" pitchFamily="2" charset="-78"/>
              </a:rPr>
              <a:t>م.د . عادل عبد الرحمن مزعل</a:t>
            </a:r>
            <a:endParaRPr lang="ar-IQ" sz="4400" b="1" cap="all" spc="400" dirty="0">
              <a:solidFill>
                <a:prstClr val="black"/>
              </a:solidFill>
              <a:latin typeface="Aldhabi" pitchFamily="2" charset="-78"/>
              <a:ea typeface="+mj-ea"/>
              <a:cs typeface="Aldhabi" pitchFamily="2" charset="-78"/>
            </a:endParaRPr>
          </a:p>
        </p:txBody>
      </p:sp>
      <p:sp>
        <p:nvSpPr>
          <p:cNvPr id="2" name="Title 1"/>
          <p:cNvSpPr>
            <a:spLocks noGrp="1"/>
          </p:cNvSpPr>
          <p:nvPr>
            <p:ph type="title"/>
          </p:nvPr>
        </p:nvSpPr>
        <p:spPr>
          <a:xfrm>
            <a:off x="304800" y="685800"/>
            <a:ext cx="6400800" cy="1828800"/>
          </a:xfrm>
        </p:spPr>
        <p:txBody>
          <a:bodyPr/>
          <a:lstStyle/>
          <a:p>
            <a:pPr algn="ctr" rtl="1"/>
            <a:r>
              <a:rPr lang="ar-IQ" sz="9600" dirty="0" smtClean="0">
                <a:solidFill>
                  <a:schemeClr val="tx1"/>
                </a:solidFill>
                <a:latin typeface="Aldhabi" pitchFamily="2" charset="-78"/>
                <a:cs typeface="Aldhabi" pitchFamily="2" charset="-78"/>
              </a:rPr>
              <a:t>مبادئ السياحة</a:t>
            </a:r>
            <a:br>
              <a:rPr lang="ar-IQ" sz="9600" dirty="0" smtClean="0">
                <a:solidFill>
                  <a:schemeClr val="tx1"/>
                </a:solidFill>
                <a:latin typeface="Aldhabi" pitchFamily="2" charset="-78"/>
                <a:cs typeface="Aldhabi" pitchFamily="2" charset="-78"/>
              </a:rPr>
            </a:br>
            <a:r>
              <a:rPr lang="ar-IQ" sz="6600" dirty="0" smtClean="0">
                <a:solidFill>
                  <a:schemeClr val="tx1"/>
                </a:solidFill>
                <a:latin typeface="Aldhabi" pitchFamily="2" charset="-78"/>
                <a:cs typeface="Aldhabi" pitchFamily="2" charset="-78"/>
              </a:rPr>
              <a:t>المرحلة الاولى – المحاضرة الثامنة  </a:t>
            </a:r>
            <a:endParaRPr lang="en-US" sz="6600" dirty="0">
              <a:solidFill>
                <a:schemeClr val="tx1"/>
              </a:solidFill>
              <a:latin typeface="Aldhabi" pitchFamily="2" charset="-78"/>
              <a:cs typeface="Aldhabi" pitchFamily="2" charset="-78"/>
            </a:endParaRPr>
          </a:p>
        </p:txBody>
      </p:sp>
      <p:sp>
        <p:nvSpPr>
          <p:cNvPr id="4" name="TextBox 3"/>
          <p:cNvSpPr txBox="1"/>
          <p:nvPr/>
        </p:nvSpPr>
        <p:spPr>
          <a:xfrm rot="10800000" flipV="1">
            <a:off x="7010400" y="4927366"/>
            <a:ext cx="1943100" cy="523220"/>
          </a:xfrm>
          <a:prstGeom prst="rect">
            <a:avLst/>
          </a:prstGeom>
          <a:noFill/>
        </p:spPr>
        <p:txBody>
          <a:bodyPr wrap="square" rtlCol="0">
            <a:spAutoFit/>
          </a:bodyPr>
          <a:lstStyle/>
          <a:p>
            <a:pPr algn="ctr" rtl="1"/>
            <a:r>
              <a:rPr lang="ar-IQ" sz="2800" smtClean="0">
                <a:latin typeface="Arial" pitchFamily="34" charset="0"/>
                <a:cs typeface="Arial" pitchFamily="34" charset="0"/>
              </a:rPr>
              <a:t>2022</a:t>
            </a:r>
            <a:endParaRPr lang="en-US" dirty="0">
              <a:latin typeface="Arial" pitchFamily="34" charset="0"/>
              <a:cs typeface="Arial" pitchFamily="34" charset="0"/>
            </a:endParaRPr>
          </a:p>
        </p:txBody>
      </p:sp>
    </p:spTree>
    <p:extLst>
      <p:ext uri="{BB962C8B-B14F-4D97-AF65-F5344CB8AC3E}">
        <p14:creationId xmlns:p14="http://schemas.microsoft.com/office/powerpoint/2010/main" val="4172485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lvl="0" indent="0" algn="just" rtl="1">
              <a:lnSpc>
                <a:spcPct val="120000"/>
              </a:lnSpc>
              <a:buClr>
                <a:srgbClr val="93A299"/>
              </a:buClr>
              <a:buNone/>
            </a:pPr>
            <a:r>
              <a:rPr lang="en-US" dirty="0">
                <a:solidFill>
                  <a:srgbClr val="292934"/>
                </a:solidFill>
                <a:latin typeface="Times New Roman" pitchFamily="18" charset="0"/>
                <a:cs typeface="Times New Roman" pitchFamily="18" charset="0"/>
              </a:rPr>
              <a:t>( 35000 )  =%70 x 250 x 200   </a:t>
            </a:r>
            <a:r>
              <a:rPr lang="ar-IQ" dirty="0">
                <a:solidFill>
                  <a:srgbClr val="292934"/>
                </a:solidFill>
                <a:latin typeface="Times New Roman" pitchFamily="18" charset="0"/>
                <a:cs typeface="Times New Roman" pitchFamily="18" charset="0"/>
              </a:rPr>
              <a:t> دينارا إيراد الطائرة من الرحلة الواحدة </a:t>
            </a:r>
          </a:p>
          <a:p>
            <a:pPr marL="45720" lvl="0" indent="0" algn="just" rtl="1">
              <a:lnSpc>
                <a:spcPct val="120000"/>
              </a:lnSpc>
              <a:buClr>
                <a:srgbClr val="93A299"/>
              </a:buClr>
              <a:buNone/>
            </a:pPr>
            <a:r>
              <a:rPr lang="ar-IQ" dirty="0">
                <a:solidFill>
                  <a:srgbClr val="292934"/>
                </a:solidFill>
                <a:latin typeface="Times New Roman" pitchFamily="18" charset="0"/>
                <a:cs typeface="Times New Roman" pitchFamily="18" charset="0"/>
              </a:rPr>
              <a:t>وكذلك يدخل في احتساب ارباح الطائرة عامل الوزن آن مقدار حمولة الطائرة ومقدار استهلاك الوقود وكدلك مرنات طاقمها بالإضافة إلى المصاريف الأخرى مثل الصيانة الدورية .</a:t>
            </a:r>
          </a:p>
          <a:p>
            <a:pPr marL="45720" lvl="0" indent="0" algn="just" rtl="1">
              <a:lnSpc>
                <a:spcPct val="120000"/>
              </a:lnSpc>
              <a:buClr>
                <a:srgbClr val="93A299"/>
              </a:buClr>
              <a:buNone/>
            </a:pPr>
            <a:r>
              <a:rPr lang="ar-IQ" dirty="0">
                <a:solidFill>
                  <a:srgbClr val="292934"/>
                </a:solidFill>
                <a:latin typeface="Times New Roman" pitchFamily="18" charset="0"/>
                <a:cs typeface="Times New Roman" pitchFamily="18" charset="0"/>
              </a:rPr>
              <a:t>وترتبط شركات الطيران العالمية باتفاقيات خدمة النقل الجوي بطلق عليها القاقیات خدمة النقل الجوي ونكون بين دولتين أو أكثر ، ومن أهم الاتفاقيات التي تم التوصل إليها عام 1944 مؤتمر شيكاغو والتي وضعت اتفاقية حريات الطيران التي تم تصنيفها إلى خمسة حريات والتي تعد عبارة عن حقوق الطيران فوق دولة معينة والهبوط والإقلاع وتنزيل الركاب وصعودهم ، وبعد عدة سنوات</a:t>
            </a:r>
            <a:endParaRPr lang="en-US" dirty="0">
              <a:solidFill>
                <a:srgbClr val="292934"/>
              </a:solidFill>
              <a:latin typeface="Times New Roman" pitchFamily="18" charset="0"/>
              <a:cs typeface="Times New Roman" pitchFamily="18" charset="0"/>
            </a:endParaRPr>
          </a:p>
          <a:p>
            <a:pPr marL="45720" indent="0" algn="r" rtl="1">
              <a:buNone/>
            </a:pPr>
            <a:endParaRPr lang="en-US" dirty="0"/>
          </a:p>
        </p:txBody>
      </p:sp>
    </p:spTree>
    <p:extLst>
      <p:ext uri="{BB962C8B-B14F-4D97-AF65-F5344CB8AC3E}">
        <p14:creationId xmlns:p14="http://schemas.microsoft.com/office/powerpoint/2010/main" val="2711310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lgn="r" rtl="1">
              <a:buNone/>
            </a:pPr>
            <a:r>
              <a:rPr lang="ar-IQ" dirty="0">
                <a:solidFill>
                  <a:schemeClr val="tx1"/>
                </a:solidFill>
              </a:rPr>
              <a:t>تم التوصل إلى اتفاقية تضيف ثلاثة حريات أخرى </a:t>
            </a:r>
            <a:r>
              <a:rPr lang="ar-IQ" dirty="0" smtClean="0">
                <a:solidFill>
                  <a:schemeClr val="tx1"/>
                </a:solidFill>
              </a:rPr>
              <a:t>فاصبحت بذلك ثامنية حريات ونحن </a:t>
            </a:r>
            <a:r>
              <a:rPr lang="ar-IQ" dirty="0">
                <a:solidFill>
                  <a:schemeClr val="tx1"/>
                </a:solidFill>
              </a:rPr>
              <a:t>هنا لسنا </a:t>
            </a:r>
            <a:r>
              <a:rPr lang="ar-IQ" dirty="0" smtClean="0">
                <a:solidFill>
                  <a:schemeClr val="tx1"/>
                </a:solidFill>
              </a:rPr>
              <a:t>بصدد ذكرها.</a:t>
            </a:r>
          </a:p>
          <a:p>
            <a:pPr marL="45720" indent="0" algn="r" rtl="1">
              <a:buNone/>
            </a:pPr>
            <a:r>
              <a:rPr lang="ar-IQ" dirty="0" smtClean="0">
                <a:solidFill>
                  <a:schemeClr val="tx1"/>
                </a:solidFill>
              </a:rPr>
              <a:t> </a:t>
            </a:r>
            <a:r>
              <a:rPr lang="ar-IQ" dirty="0">
                <a:solidFill>
                  <a:schemeClr val="tx1"/>
                </a:solidFill>
              </a:rPr>
              <a:t>ومن هنا يتبين أن عوامل تطور السياحة ، عوامل </a:t>
            </a:r>
            <a:r>
              <a:rPr lang="ar-IQ" dirty="0" smtClean="0">
                <a:solidFill>
                  <a:schemeClr val="tx1"/>
                </a:solidFill>
              </a:rPr>
              <a:t>متداخلة ومترابطة لاعنى لاحدها عن </a:t>
            </a:r>
            <a:r>
              <a:rPr lang="ar-IQ" dirty="0">
                <a:solidFill>
                  <a:schemeClr val="tx1"/>
                </a:solidFill>
              </a:rPr>
              <a:t>الآخر وهي بالتالي تشكل منظومة متكامله </a:t>
            </a:r>
            <a:r>
              <a:rPr lang="ar-IQ" dirty="0" smtClean="0">
                <a:solidFill>
                  <a:schemeClr val="tx1"/>
                </a:solidFill>
              </a:rPr>
              <a:t>مخرجاتها المنتج السياحي </a:t>
            </a:r>
            <a:r>
              <a:rPr lang="ar-IQ" dirty="0">
                <a:solidFill>
                  <a:schemeClr val="tx1"/>
                </a:solidFill>
              </a:rPr>
              <a:t>المتكامل المتوازن الذي يلبي رغبات </a:t>
            </a:r>
            <a:r>
              <a:rPr lang="ar-IQ" dirty="0" smtClean="0">
                <a:solidFill>
                  <a:schemeClr val="tx1"/>
                </a:solidFill>
              </a:rPr>
              <a:t>واحتياجات السائح التقليدية والحديثة </a:t>
            </a:r>
            <a:r>
              <a:rPr lang="ar-IQ" dirty="0">
                <a:solidFill>
                  <a:schemeClr val="tx1"/>
                </a:solidFill>
              </a:rPr>
              <a:t>وتستوعب المستجدات وتعمل </a:t>
            </a:r>
            <a:r>
              <a:rPr lang="ar-IQ" dirty="0" smtClean="0">
                <a:solidFill>
                  <a:schemeClr val="tx1"/>
                </a:solidFill>
              </a:rPr>
              <a:t>على تحقيقها على مستوى من  الجودة وامتلاك </a:t>
            </a:r>
            <a:r>
              <a:rPr lang="ar-IQ" dirty="0">
                <a:solidFill>
                  <a:schemeClr val="tx1"/>
                </a:solidFill>
              </a:rPr>
              <a:t>الميزة التنافسية لكي </a:t>
            </a:r>
            <a:r>
              <a:rPr lang="ar-IQ" dirty="0" smtClean="0">
                <a:solidFill>
                  <a:schemeClr val="tx1"/>
                </a:solidFill>
              </a:rPr>
              <a:t>تحافظ على حصتها السوقية في الاسواق السياحة .العالمية</a:t>
            </a:r>
            <a:endParaRPr lang="en-US" dirty="0">
              <a:solidFill>
                <a:schemeClr val="tx1"/>
              </a:solidFill>
            </a:endParaRPr>
          </a:p>
        </p:txBody>
      </p:sp>
    </p:spTree>
    <p:extLst>
      <p:ext uri="{BB962C8B-B14F-4D97-AF65-F5344CB8AC3E}">
        <p14:creationId xmlns:p14="http://schemas.microsoft.com/office/powerpoint/2010/main" val="2198520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45720" indent="0" algn="r" rtl="1">
              <a:buNone/>
            </a:pPr>
            <a:endParaRPr lang="ar-IQ" sz="6000" dirty="0" smtClean="0">
              <a:latin typeface="Aldhabi" pitchFamily="2" charset="-78"/>
              <a:cs typeface="Aldhabi" pitchFamily="2" charset="-78"/>
            </a:endParaRPr>
          </a:p>
          <a:p>
            <a:pPr marL="45720" indent="0" algn="ctr" rtl="1">
              <a:buNone/>
            </a:pPr>
            <a:r>
              <a:rPr lang="ar-IQ" sz="6000" dirty="0" smtClean="0">
                <a:latin typeface="Aldhabi" pitchFamily="2" charset="-78"/>
                <a:cs typeface="Aldhabi" pitchFamily="2" charset="-78"/>
              </a:rPr>
              <a:t>نهاية الفصل الاول</a:t>
            </a:r>
            <a:endParaRPr lang="ar-IQ" sz="6000" dirty="0">
              <a:latin typeface="Aldhabi" pitchFamily="2" charset="-78"/>
              <a:cs typeface="Aldhabi" pitchFamily="2" charset="-78"/>
            </a:endParaRPr>
          </a:p>
          <a:p>
            <a:pPr marL="45720" indent="0" algn="ctr" rtl="1">
              <a:buNone/>
            </a:pPr>
            <a:r>
              <a:rPr lang="ar-IQ" sz="6000" dirty="0" smtClean="0">
                <a:latin typeface="Aldhabi" pitchFamily="2" charset="-78"/>
                <a:cs typeface="Aldhabi" pitchFamily="2" charset="-78"/>
              </a:rPr>
              <a:t> الى اللقاء للمحاضرة القادمة </a:t>
            </a:r>
          </a:p>
          <a:p>
            <a:pPr marL="45720" indent="0" algn="ctr" rtl="1">
              <a:buNone/>
            </a:pPr>
            <a:endParaRPr lang="en-US" sz="6000" dirty="0">
              <a:latin typeface="Aldhabi" pitchFamily="2" charset="-78"/>
              <a:cs typeface="Aldhabi" pitchFamily="2" charset="-78"/>
            </a:endParaRPr>
          </a:p>
        </p:txBody>
      </p:sp>
    </p:spTree>
    <p:extLst>
      <p:ext uri="{BB962C8B-B14F-4D97-AF65-F5344CB8AC3E}">
        <p14:creationId xmlns:p14="http://schemas.microsoft.com/office/powerpoint/2010/main" val="81463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5720" lvl="0" indent="0" algn="just" rtl="1">
              <a:lnSpc>
                <a:spcPct val="150000"/>
              </a:lnSpc>
              <a:buClr>
                <a:srgbClr val="93A299"/>
              </a:buClr>
              <a:buSzPct val="70000"/>
              <a:buNone/>
            </a:pPr>
            <a:r>
              <a:rPr lang="ar-IQ" dirty="0">
                <a:solidFill>
                  <a:schemeClr val="tx1"/>
                </a:solidFill>
                <a:latin typeface="Times New Roman" pitchFamily="18" charset="0"/>
                <a:cs typeface="Times New Roman" pitchFamily="18" charset="0"/>
              </a:rPr>
              <a:t>تمثل امكانية الوصول إلى المكان السياحي المقصود أهمية كبرى في العمل السياحي ، وتحقيق القدرة والكفاية والكفاءة لقطاع النقل بشكل حجر الزاوية في عمليات التنمية السياحية الناجحة لذا تعد العلاقة ما بين السياحه والنقل علاقة وطيدة إذ بدون وسائل النقل المختلفة لا يمكن للسائع الوصول الى مناطق الجذب السياحي في البلد السياحي ولا يمكن لصناعة السياحة أن تزدهر وجميع عوامل تطور السياحة تتشابك مع بعضها البعض وتتفاعل لتسهم في انتعاش وتطور السياحة انظر الجدول رقم ( 5 )</a:t>
            </a:r>
            <a:endParaRPr lang="en-US" dirty="0">
              <a:solidFill>
                <a:schemeClr val="tx1"/>
              </a:solidFill>
              <a:latin typeface="Times New Roman" pitchFamily="18" charset="0"/>
              <a:cs typeface="Times New Roman" pitchFamily="18" charset="0"/>
            </a:endParaRPr>
          </a:p>
          <a:p>
            <a:pPr marL="0" lvl="0" indent="0" algn="just" rtl="1">
              <a:lnSpc>
                <a:spcPct val="150000"/>
              </a:lnSpc>
              <a:spcBef>
                <a:spcPts val="600"/>
              </a:spcBef>
              <a:buClr>
                <a:srgbClr val="FF388C"/>
              </a:buClr>
              <a:buSzPct val="70000"/>
              <a:buNone/>
            </a:pPr>
            <a:endParaRPr lang="en-US" sz="2400" dirty="0">
              <a:solidFill>
                <a:prstClr val="black"/>
              </a:solidFill>
              <a:latin typeface="Century Schoolbook"/>
            </a:endParaRPr>
          </a:p>
          <a:p>
            <a:pPr algn="just" rtl="1"/>
            <a:endParaRPr lang="en-US" dirty="0"/>
          </a:p>
        </p:txBody>
      </p:sp>
      <p:sp>
        <p:nvSpPr>
          <p:cNvPr id="2" name="Title 1"/>
          <p:cNvSpPr>
            <a:spLocks noGrp="1"/>
          </p:cNvSpPr>
          <p:nvPr>
            <p:ph type="title"/>
          </p:nvPr>
        </p:nvSpPr>
        <p:spPr/>
        <p:txBody>
          <a:bodyPr/>
          <a:lstStyle/>
          <a:p>
            <a:pPr algn="r" rtl="1"/>
            <a:r>
              <a:rPr lang="ar-IQ" sz="2800" b="1" cap="none" spc="150" dirty="0">
                <a:solidFill>
                  <a:prstClr val="black"/>
                </a:solidFill>
                <a:latin typeface="Century Schoolbook"/>
                <a:ea typeface="+mn-ea"/>
                <a:cs typeface="Times New Roman"/>
              </a:rPr>
              <a:t>6-  النقل</a:t>
            </a:r>
            <a:endParaRPr lang="en-US" sz="4400" dirty="0"/>
          </a:p>
        </p:txBody>
      </p:sp>
    </p:spTree>
    <p:extLst>
      <p:ext uri="{BB962C8B-B14F-4D97-AF65-F5344CB8AC3E}">
        <p14:creationId xmlns:p14="http://schemas.microsoft.com/office/powerpoint/2010/main" val="4138212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a:duotone>
              <a:prstClr val="black"/>
              <a:sysClr val="window" lastClr="FFFFFF">
                <a:tint val="45000"/>
                <a:satMod val="400000"/>
              </a:sysClr>
            </a:duotone>
            <a:extLst>
              <a:ext uri="{BEBA8EAE-BF5A-486C-A8C5-ECC9F3942E4B}">
                <a14:imgProps xmlns:a14="http://schemas.microsoft.com/office/drawing/2010/main">
                  <a14:imgLayer r:embed="rId3">
                    <a14:imgEffect>
                      <a14:artisticPhotocopy/>
                    </a14:imgEffect>
                    <a14:imgEffect>
                      <a14:brightnessContrast bright="20000"/>
                    </a14:imgEffect>
                  </a14:imgLayer>
                </a14:imgProps>
              </a:ext>
              <a:ext uri="{28A0092B-C50C-407E-A947-70E740481C1C}">
                <a14:useLocalDpi xmlns:a14="http://schemas.microsoft.com/office/drawing/2010/main" val="0"/>
              </a:ext>
            </a:extLst>
          </a:blip>
          <a:srcRect l="8201" t="27084" r="30746" b="25708"/>
          <a:stretch/>
        </p:blipFill>
        <p:spPr>
          <a:xfrm>
            <a:off x="1371600" y="1828800"/>
            <a:ext cx="6699224" cy="4419600"/>
          </a:xfrm>
          <a:prstGeom prst="rect">
            <a:avLst/>
          </a:prstGeom>
        </p:spPr>
      </p:pic>
      <p:sp>
        <p:nvSpPr>
          <p:cNvPr id="5" name="TextBox 4"/>
          <p:cNvSpPr txBox="1"/>
          <p:nvPr/>
        </p:nvSpPr>
        <p:spPr>
          <a:xfrm>
            <a:off x="1524000" y="228600"/>
            <a:ext cx="6096000" cy="1323439"/>
          </a:xfrm>
          <a:prstGeom prst="rect">
            <a:avLst/>
          </a:prstGeom>
          <a:noFill/>
        </p:spPr>
        <p:txBody>
          <a:bodyPr wrap="square" rtlCol="0">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IQ" sz="4000" b="0" i="0" u="none" strike="noStrike" kern="0" cap="none" spc="0" normalizeH="0" baseline="0" noProof="0" dirty="0" smtClean="0">
                <a:ln>
                  <a:noFill/>
                </a:ln>
                <a:effectLst/>
                <a:uLnTx/>
                <a:uFillTx/>
                <a:latin typeface="Arial" pitchFamily="34" charset="0"/>
                <a:cs typeface="Arial" pitchFamily="34" charset="0"/>
              </a:rPr>
              <a:t>الشكل رقم (5)</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IQ" sz="4000" b="0" i="0" u="none" strike="noStrike" kern="0" cap="none" spc="0" normalizeH="0" baseline="0" noProof="0" dirty="0" smtClean="0">
                <a:ln>
                  <a:noFill/>
                </a:ln>
                <a:effectLst/>
                <a:uLnTx/>
                <a:uFillTx/>
                <a:latin typeface="Arial" pitchFamily="34" charset="0"/>
                <a:cs typeface="Arial" pitchFamily="34" charset="0"/>
              </a:rPr>
              <a:t>عوامل تطور السياحة</a:t>
            </a:r>
            <a:endParaRPr kumimoji="0" lang="en-US" sz="4000" b="0" i="0" u="none" strike="noStrike" kern="0" cap="none" spc="0" normalizeH="0" baseline="0" noProof="0" dirty="0" smtClean="0">
              <a:ln>
                <a:noFill/>
              </a:ln>
              <a:effectLst/>
              <a:uLnTx/>
              <a:uFillTx/>
              <a:latin typeface="Arial" pitchFamily="34" charset="0"/>
              <a:cs typeface="Arial" pitchFamily="34" charset="0"/>
            </a:endParaRPr>
          </a:p>
        </p:txBody>
      </p:sp>
    </p:spTree>
    <p:extLst>
      <p:ext uri="{BB962C8B-B14F-4D97-AF65-F5344CB8AC3E}">
        <p14:creationId xmlns:p14="http://schemas.microsoft.com/office/powerpoint/2010/main" val="3973332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lgn="just" rtl="1">
              <a:buClr>
                <a:srgbClr val="93A299"/>
              </a:buClr>
              <a:buNone/>
            </a:pPr>
            <a:r>
              <a:rPr lang="ar-IQ" dirty="0">
                <a:solidFill>
                  <a:schemeClr val="tx1"/>
                </a:solidFill>
                <a:latin typeface="Times New Roman" pitchFamily="18" charset="0"/>
                <a:cs typeface="Times New Roman" pitchFamily="18" charset="0"/>
              </a:rPr>
              <a:t>واستنادا إلى ما تقدم فإن الفهم الصحيح لوظيفة النقل السياحي الدولى هو ربط الأسواق المصدرة للسياح بالمناطق المستقبلة ، ويمكن القول أن صناعة السياحه كانت دائما ولا تزال في تطور مستمر يسير على قدم المساواة مع تطور صناعة النقل .</a:t>
            </a:r>
          </a:p>
          <a:p>
            <a:pPr marL="45720" indent="0" algn="just" rtl="1">
              <a:buClr>
                <a:srgbClr val="93A299"/>
              </a:buClr>
              <a:buNone/>
            </a:pPr>
            <a:r>
              <a:rPr lang="ar-IQ" dirty="0">
                <a:solidFill>
                  <a:schemeClr val="tx1"/>
                </a:solidFill>
                <a:latin typeface="Times New Roman" pitchFamily="18" charset="0"/>
                <a:cs typeface="Times New Roman" pitchFamily="18" charset="0"/>
              </a:rPr>
              <a:t>آن خدمات النقل تشمل نقل السائح من مكان إقامته الأصلي إلى المكان السياحي ويمكن تقسيمها إلى نوعين:</a:t>
            </a:r>
          </a:p>
          <a:p>
            <a:pPr marL="45720" indent="0" algn="just" rtl="1">
              <a:buClr>
                <a:srgbClr val="93A299"/>
              </a:buClr>
              <a:buNone/>
            </a:pPr>
            <a:r>
              <a:rPr lang="ar-IQ" dirty="0" smtClean="0">
                <a:solidFill>
                  <a:schemeClr val="tx1"/>
                </a:solidFill>
                <a:latin typeface="Times New Roman" pitchFamily="18" charset="0"/>
                <a:cs typeface="Times New Roman" pitchFamily="18" charset="0"/>
              </a:rPr>
              <a:t>أ- خدمات </a:t>
            </a:r>
            <a:r>
              <a:rPr lang="ar-IQ" dirty="0">
                <a:solidFill>
                  <a:schemeClr val="tx1"/>
                </a:solidFill>
                <a:latin typeface="Times New Roman" pitchFamily="18" charset="0"/>
                <a:cs typeface="Times New Roman" pitchFamily="18" charset="0"/>
              </a:rPr>
              <a:t>النقل الخارجي الذي ينقل السائح من موطنه إلى بلد المستقبل عیر الحدود الإقليمية .</a:t>
            </a:r>
          </a:p>
          <a:p>
            <a:pPr marL="45720" indent="0" algn="just" rtl="1">
              <a:buClr>
                <a:srgbClr val="93A299"/>
              </a:buClr>
              <a:buNone/>
            </a:pPr>
            <a:r>
              <a:rPr lang="ar-IQ" dirty="0" smtClean="0">
                <a:solidFill>
                  <a:schemeClr val="tx1"/>
                </a:solidFill>
                <a:latin typeface="Times New Roman" pitchFamily="18" charset="0"/>
                <a:cs typeface="Times New Roman" pitchFamily="18" charset="0"/>
              </a:rPr>
              <a:t>ب- خدمات </a:t>
            </a:r>
            <a:r>
              <a:rPr lang="ar-IQ" dirty="0">
                <a:solidFill>
                  <a:schemeClr val="tx1"/>
                </a:solidFill>
                <a:latin typeface="Times New Roman" pitchFamily="18" charset="0"/>
                <a:cs typeface="Times New Roman" pitchFamily="18" charset="0"/>
              </a:rPr>
              <a:t>النقل الداخلي ، الذي يتمثل بالنقل داخل البلد المضيف وبواسطته يتم نقل السياح من المطارات إلى الفنادق ومنها إلى الأماكن والمواقع السياحية والأثرية (مكان الزيارة).</a:t>
            </a:r>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981761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45720" indent="0" algn="just" rtl="1">
              <a:buClr>
                <a:srgbClr val="93A299"/>
              </a:buClr>
              <a:buNone/>
            </a:pPr>
            <a:r>
              <a:rPr lang="ar-IQ" dirty="0">
                <a:solidFill>
                  <a:schemeClr val="tx1"/>
                </a:solidFill>
                <a:latin typeface="Times New Roman" pitchFamily="18" charset="0"/>
                <a:cs typeface="Times New Roman" pitchFamily="18" charset="0"/>
              </a:rPr>
              <a:t>أدت التطورات التكنولوجية في مجال خدمات النقل (البري والبحري او الجوي) بمرور السنين الى تطوير هذا القطاع الى الدرجة التى اصبح الانسان وكأنه يعيش في مدينة واحدة وذلك من حيث تطور نوعية وسائل النقل وسرعتها والراحة والامان التى تقدمها الى المسافرين وسوف نستعرض انواع هذه الخدمات: </a:t>
            </a:r>
          </a:p>
          <a:p>
            <a:pPr marL="45720" indent="0" algn="just" rtl="1">
              <a:buClr>
                <a:srgbClr val="93A299"/>
              </a:buClr>
              <a:buNone/>
            </a:pPr>
            <a:r>
              <a:rPr lang="ar-IQ" dirty="0">
                <a:solidFill>
                  <a:schemeClr val="tx1"/>
                </a:solidFill>
                <a:latin typeface="Times New Roman" pitchFamily="18" charset="0"/>
                <a:cs typeface="Times New Roman" pitchFamily="18" charset="0"/>
              </a:rPr>
              <a:t>أ-وسائل النقل البرية</a:t>
            </a:r>
          </a:p>
          <a:p>
            <a:pPr marL="45720" indent="0" algn="just" rtl="1">
              <a:buClr>
                <a:srgbClr val="93A299"/>
              </a:buClr>
              <a:buNone/>
            </a:pPr>
            <a:r>
              <a:rPr lang="ar-IQ" dirty="0">
                <a:solidFill>
                  <a:schemeClr val="tx1"/>
                </a:solidFill>
                <a:latin typeface="Times New Roman" pitchFamily="18" charset="0"/>
                <a:cs typeface="Times New Roman" pitchFamily="18" charset="0"/>
              </a:rPr>
              <a:t>1- السيارات تعتبر من أهم وأفصل وسائل النقل المسافات القصيرة والمتوسطة وواحدة من أهم وسائل النقل السياحي الوقت الحاضر سواء بالسيارة الخاصة أو شركات النقل السياحي.</a:t>
            </a:r>
          </a:p>
          <a:p>
            <a:pPr marL="45720" indent="0" algn="just" rtl="1">
              <a:buClr>
                <a:srgbClr val="93A299"/>
              </a:buClr>
              <a:buNone/>
            </a:pPr>
            <a:r>
              <a:rPr lang="ar-IQ" dirty="0">
                <a:solidFill>
                  <a:schemeClr val="tx1"/>
                </a:solidFill>
                <a:latin typeface="Times New Roman" pitchFamily="18" charset="0"/>
                <a:cs typeface="Times New Roman" pitchFamily="18" charset="0"/>
              </a:rPr>
              <a:t> من العوامل التي أسهمت و الاعتماد على هذه الوسيلة:</a:t>
            </a:r>
          </a:p>
          <a:p>
            <a:pPr marL="45720" indent="0" algn="just" rtl="1">
              <a:buClr>
                <a:srgbClr val="93A299"/>
              </a:buClr>
              <a:buNone/>
            </a:pPr>
            <a:r>
              <a:rPr lang="ar-IQ" dirty="0">
                <a:solidFill>
                  <a:schemeClr val="tx1"/>
                </a:solidFill>
                <a:latin typeface="Times New Roman" pitchFamily="18" charset="0"/>
                <a:cs typeface="Times New Roman" pitchFamily="18" charset="0"/>
              </a:rPr>
              <a:t>توفر وسائل الأمان والراحة.</a:t>
            </a:r>
          </a:p>
          <a:p>
            <a:pPr marL="45720" indent="0" algn="just" rtl="1">
              <a:buClr>
                <a:srgbClr val="93A299"/>
              </a:buClr>
              <a:buNone/>
            </a:pPr>
            <a:r>
              <a:rPr lang="ar-IQ" dirty="0">
                <a:solidFill>
                  <a:schemeClr val="tx1"/>
                </a:solidFill>
                <a:latin typeface="Times New Roman" pitchFamily="18" charset="0"/>
                <a:cs typeface="Times New Roman" pitchFamily="18" charset="0"/>
              </a:rPr>
              <a:t> انخفاض تكاليفها </a:t>
            </a:r>
          </a:p>
          <a:p>
            <a:pPr marL="45720" indent="0" algn="just" rtl="1">
              <a:buClr>
                <a:srgbClr val="93A299"/>
              </a:buClr>
              <a:buNone/>
            </a:pPr>
            <a:r>
              <a:rPr lang="ar-IQ" dirty="0">
                <a:solidFill>
                  <a:schemeClr val="tx1"/>
                </a:solidFill>
                <a:latin typeface="Times New Roman" pitchFamily="18" charset="0"/>
                <a:cs typeface="Times New Roman" pitchFamily="18" charset="0"/>
              </a:rPr>
              <a:t>وجود شبكة طرق جيدة في مختلف دول العالم .</a:t>
            </a:r>
          </a:p>
          <a:p>
            <a:pPr marL="45720" indent="0" algn="just" rtl="1">
              <a:buClr>
                <a:srgbClr val="93A299"/>
              </a:buClr>
              <a:buNone/>
            </a:pPr>
            <a:r>
              <a:rPr lang="ar-IQ" dirty="0">
                <a:solidFill>
                  <a:schemeClr val="tx1"/>
                </a:solidFill>
                <a:latin typeface="Times New Roman" pitchFamily="18" charset="0"/>
                <a:cs typeface="Times New Roman" pitchFamily="18" charset="0"/>
              </a:rPr>
              <a:t> الراحة والشعور بالحرية في التوقف. </a:t>
            </a:r>
            <a:endParaRPr lang="en-US" dirty="0">
              <a:solidFill>
                <a:schemeClr val="tx1"/>
              </a:solidFill>
              <a:latin typeface="Times New Roman" pitchFamily="18" charset="0"/>
              <a:cs typeface="Times New Roman" pitchFamily="18" charset="0"/>
            </a:endParaRPr>
          </a:p>
        </p:txBody>
      </p:sp>
      <p:sp>
        <p:nvSpPr>
          <p:cNvPr id="3" name="Title 2"/>
          <p:cNvSpPr>
            <a:spLocks noGrp="1"/>
          </p:cNvSpPr>
          <p:nvPr>
            <p:ph type="title"/>
          </p:nvPr>
        </p:nvSpPr>
        <p:spPr/>
        <p:txBody>
          <a:bodyPr/>
          <a:lstStyle/>
          <a:p>
            <a:pPr algn="r"/>
            <a:r>
              <a:rPr lang="ar-IQ" sz="7200" dirty="0" smtClean="0">
                <a:solidFill>
                  <a:schemeClr val="tx1"/>
                </a:solidFill>
                <a:latin typeface="Aldhabi" pitchFamily="2" charset="-78"/>
                <a:cs typeface="Aldhabi" pitchFamily="2" charset="-78"/>
              </a:rPr>
              <a:t>انواع خدمات النقل</a:t>
            </a:r>
            <a:endParaRPr lang="en-US" sz="7200" dirty="0">
              <a:solidFill>
                <a:schemeClr val="tx1"/>
              </a:solidFill>
              <a:latin typeface="Aldhabi" pitchFamily="2" charset="-78"/>
              <a:cs typeface="Aldhabi" pitchFamily="2" charset="-78"/>
            </a:endParaRPr>
          </a:p>
        </p:txBody>
      </p:sp>
    </p:spTree>
    <p:extLst>
      <p:ext uri="{BB962C8B-B14F-4D97-AF65-F5344CB8AC3E}">
        <p14:creationId xmlns:p14="http://schemas.microsoft.com/office/powerpoint/2010/main" val="379296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45720" indent="0" algn="just" rtl="1">
              <a:buClr>
                <a:srgbClr val="93A299"/>
              </a:buClr>
              <a:buNone/>
            </a:pPr>
            <a:r>
              <a:rPr lang="ar-IQ" sz="1900" dirty="0">
                <a:solidFill>
                  <a:schemeClr val="tx1"/>
                </a:solidFill>
                <a:latin typeface="Times New Roman" pitchFamily="18" charset="0"/>
                <a:cs typeface="Times New Roman" pitchFamily="18" charset="0"/>
              </a:rPr>
              <a:t>ومن أنواع خدمات النقل المتمثلة في السيارات:</a:t>
            </a:r>
          </a:p>
          <a:p>
            <a:pPr marL="45720" indent="0" algn="just" rtl="1">
              <a:buClr>
                <a:srgbClr val="93A299"/>
              </a:buClr>
              <a:buNone/>
            </a:pPr>
            <a:r>
              <a:rPr lang="ar-IQ" sz="1900" dirty="0">
                <a:solidFill>
                  <a:schemeClr val="tx1"/>
                </a:solidFill>
                <a:latin typeface="Times New Roman" pitchFamily="18" charset="0"/>
                <a:cs typeface="Times New Roman" pitchFamily="18" charset="0"/>
              </a:rPr>
              <a:t>الحافلات - الفنادق : وهذا النوع منتشرة دول أوروبا واليابان ، يحبث تكون الحافلة على شكل طابق العلوي الجلوس السياح والسفلى للطعام والراحة.</a:t>
            </a:r>
          </a:p>
          <a:p>
            <a:pPr marL="45720" indent="0" algn="just" rtl="1">
              <a:buClr>
                <a:srgbClr val="93A299"/>
              </a:buClr>
              <a:buNone/>
            </a:pPr>
            <a:r>
              <a:rPr lang="ar-IQ" sz="1900" dirty="0">
                <a:solidFill>
                  <a:schemeClr val="tx1"/>
                </a:solidFill>
                <a:latin typeface="Times New Roman" pitchFamily="18" charset="0"/>
                <a:cs typeface="Times New Roman" pitchFamily="18" charset="0"/>
              </a:rPr>
              <a:t>  السيارات - فنادق راكبى السيارات : يقوم السائح باستخدام سيارته وهناك مواقف للسيارات قريبة من غرف الإقامة ( الموتيلات ) وهدا النمط غالبا مايوجد على الطرق السريعة .</a:t>
            </a:r>
          </a:p>
          <a:p>
            <a:pPr marL="45720" indent="0" algn="just" rtl="1">
              <a:buClr>
                <a:srgbClr val="93A299"/>
              </a:buClr>
              <a:buNone/>
            </a:pPr>
            <a:r>
              <a:rPr lang="ar-IQ" sz="1900" dirty="0">
                <a:solidFill>
                  <a:schemeClr val="tx1"/>
                </a:solidFill>
                <a:latin typeface="Times New Roman" pitchFamily="18" charset="0"/>
                <a:cs typeface="Times New Roman" pitchFamily="18" charset="0"/>
              </a:rPr>
              <a:t>السيارات السياحية : وهي مكاتب تؤجر السيارات للسياح ، ومنها ما هو مزود بتحهيزات للنوم والطعام ومن أشهر شركات تأجير السيارات على المستوى الدولي شركة ( </a:t>
            </a:r>
            <a:r>
              <a:rPr lang="en-US" sz="1900" dirty="0">
                <a:solidFill>
                  <a:schemeClr val="tx1"/>
                </a:solidFill>
                <a:latin typeface="Times New Roman" pitchFamily="18" charset="0"/>
                <a:cs typeface="Times New Roman" pitchFamily="18" charset="0"/>
              </a:rPr>
              <a:t>Hertz</a:t>
            </a:r>
            <a:r>
              <a:rPr lang="ar-IQ" sz="1900" dirty="0">
                <a:solidFill>
                  <a:schemeClr val="tx1"/>
                </a:solidFill>
                <a:latin typeface="Times New Roman" pitchFamily="18" charset="0"/>
                <a:cs typeface="Times New Roman" pitchFamily="18" charset="0"/>
              </a:rPr>
              <a:t>)</a:t>
            </a:r>
            <a:r>
              <a:rPr lang="en-US" sz="1900" dirty="0">
                <a:solidFill>
                  <a:schemeClr val="tx1"/>
                </a:solidFill>
                <a:latin typeface="Times New Roman" pitchFamily="18" charset="0"/>
                <a:cs typeface="Times New Roman" pitchFamily="18" charset="0"/>
              </a:rPr>
              <a:t> </a:t>
            </a:r>
            <a:r>
              <a:rPr lang="ar-IQ" sz="1900" dirty="0">
                <a:solidFill>
                  <a:schemeClr val="tx1"/>
                </a:solidFill>
                <a:latin typeface="Times New Roman" pitchFamily="18" charset="0"/>
                <a:cs typeface="Times New Roman" pitchFamily="18" charset="0"/>
              </a:rPr>
              <a:t>وشركة (</a:t>
            </a:r>
            <a:r>
              <a:rPr lang="en-US" sz="1900" dirty="0">
                <a:solidFill>
                  <a:schemeClr val="tx1"/>
                </a:solidFill>
                <a:latin typeface="Times New Roman" pitchFamily="18" charset="0"/>
                <a:cs typeface="Times New Roman" pitchFamily="18" charset="0"/>
              </a:rPr>
              <a:t>Avis</a:t>
            </a:r>
            <a:r>
              <a:rPr lang="ar-IQ" sz="1900" dirty="0">
                <a:solidFill>
                  <a:schemeClr val="tx1"/>
                </a:solidFill>
                <a:latin typeface="Times New Roman" pitchFamily="18" charset="0"/>
                <a:cs typeface="Times New Roman" pitchFamily="18" charset="0"/>
              </a:rPr>
              <a:t>) وشركة </a:t>
            </a:r>
            <a:r>
              <a:rPr lang="en-US" sz="1900" dirty="0">
                <a:solidFill>
                  <a:schemeClr val="tx1"/>
                </a:solidFill>
                <a:latin typeface="Times New Roman" pitchFamily="18" charset="0"/>
                <a:cs typeface="Times New Roman" pitchFamily="18" charset="0"/>
              </a:rPr>
              <a:t>(</a:t>
            </a:r>
            <a:r>
              <a:rPr lang="en-US" sz="1900" dirty="0" err="1">
                <a:solidFill>
                  <a:schemeClr val="tx1"/>
                </a:solidFill>
                <a:latin typeface="Times New Roman" pitchFamily="18" charset="0"/>
                <a:cs typeface="Times New Roman" pitchFamily="18" charset="0"/>
              </a:rPr>
              <a:t>Budgt</a:t>
            </a:r>
            <a:r>
              <a:rPr lang="en-US" sz="1900" dirty="0">
                <a:solidFill>
                  <a:schemeClr val="tx1"/>
                </a:solidFill>
                <a:latin typeface="Times New Roman" pitchFamily="18" charset="0"/>
                <a:cs typeface="Times New Roman" pitchFamily="18" charset="0"/>
              </a:rPr>
              <a:t>)</a:t>
            </a:r>
            <a:r>
              <a:rPr lang="ar-IQ" sz="1900" dirty="0">
                <a:solidFill>
                  <a:schemeClr val="tx1"/>
                </a:solidFill>
                <a:latin typeface="Times New Roman" pitchFamily="18" charset="0"/>
                <a:cs typeface="Times New Roman" pitchFamily="18" charset="0"/>
              </a:rPr>
              <a:t> .</a:t>
            </a:r>
          </a:p>
          <a:p>
            <a:pPr marL="45720" lvl="0" indent="0" algn="r" rtl="1">
              <a:lnSpc>
                <a:spcPct val="120000"/>
              </a:lnSpc>
              <a:buClr>
                <a:srgbClr val="93A299"/>
              </a:buClr>
              <a:buNone/>
            </a:pPr>
            <a:endParaRPr lang="en-US" sz="1600" dirty="0">
              <a:solidFill>
                <a:schemeClr val="tx1"/>
              </a:solidFill>
            </a:endParaRPr>
          </a:p>
        </p:txBody>
      </p:sp>
    </p:spTree>
    <p:extLst>
      <p:ext uri="{BB962C8B-B14F-4D97-AF65-F5344CB8AC3E}">
        <p14:creationId xmlns:p14="http://schemas.microsoft.com/office/powerpoint/2010/main" val="1275001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45720" lvl="0" indent="0" algn="just" rtl="1">
              <a:lnSpc>
                <a:spcPct val="120000"/>
              </a:lnSpc>
              <a:buClr>
                <a:srgbClr val="93A299"/>
              </a:buClr>
              <a:buNone/>
            </a:pPr>
            <a:r>
              <a:rPr lang="ar-IQ" dirty="0" smtClean="0">
                <a:solidFill>
                  <a:schemeClr val="tx1"/>
                </a:solidFill>
                <a:latin typeface="Times New Roman" pitchFamily="18" charset="0"/>
                <a:cs typeface="Times New Roman" pitchFamily="18" charset="0"/>
              </a:rPr>
              <a:t>يعتبر </a:t>
            </a:r>
            <a:r>
              <a:rPr lang="ar-IQ" dirty="0">
                <a:solidFill>
                  <a:schemeClr val="tx1"/>
                </a:solidFill>
                <a:latin typeface="Times New Roman" pitchFamily="18" charset="0"/>
                <a:cs typeface="Times New Roman" pitchFamily="18" charset="0"/>
              </a:rPr>
              <a:t>النقل بالقطارات (السكك الحديد ) من أرخص وسائل النقل ، وقد بدأت ألمانيا أول ما بدأت في النقل بهذه الوسيلة عام ( 1829 ) ، وذلك لنقل المسافرين بعد ما كانت مخصصة لنقل البضائع.</a:t>
            </a:r>
          </a:p>
          <a:p>
            <a:pPr marL="45720" lvl="0" indent="0" algn="just" rtl="1">
              <a:lnSpc>
                <a:spcPct val="120000"/>
              </a:lnSpc>
              <a:buClr>
                <a:srgbClr val="93A299"/>
              </a:buClr>
              <a:buNone/>
            </a:pPr>
            <a:r>
              <a:rPr lang="ar-IQ" dirty="0">
                <a:solidFill>
                  <a:schemeClr val="tx1"/>
                </a:solidFill>
                <a:latin typeface="Times New Roman" pitchFamily="18" charset="0"/>
                <a:cs typeface="Times New Roman" pitchFamily="18" charset="0"/>
              </a:rPr>
              <a:t> ومع مرور الزمن أصبحت السكك الحديدية ليست مجرد وسيلة للنقل بل أصبحت وسيلة للوصول إلى المناطق السياحية ، ومن المعروف أن تطور المناطق السياحية في كثير من دول العالم سار جنبا إلى جنب مع إنشاء خطوط السكة الحديد ، وقد تطورت سرعة القطارات لتزيد عن ( 400 ) ميل في الساعة مما جعله وسيلة سريعة ورخيصة ومريحة ، وأصبح شائعا في بعض الدول ربط المطارات بخطوط السكة الحديد لنقل السياح إلى المناطق السياحية.</a:t>
            </a:r>
          </a:p>
          <a:p>
            <a:pPr marL="45720" lvl="0" indent="0" algn="just" rtl="1">
              <a:lnSpc>
                <a:spcPct val="120000"/>
              </a:lnSpc>
              <a:buClr>
                <a:srgbClr val="93A299"/>
              </a:buClr>
              <a:buNone/>
            </a:pPr>
            <a:r>
              <a:rPr lang="ar-IQ" dirty="0">
                <a:solidFill>
                  <a:schemeClr val="tx1"/>
                </a:solidFill>
                <a:latin typeface="Times New Roman" pitchFamily="18" charset="0"/>
                <a:cs typeface="Times New Roman" pitchFamily="18" charset="0"/>
              </a:rPr>
              <a:t> ويرتبط بهذه الوسيلة أيضا ( القطارات - الفنادق ) وهي وسيلة شأنها شأن البواخر والحافلات بتقديم الخدمات المتقدمة من حيث السرعة و الراحة والتسلية والترفيه ، حيث يقدم أيضا خدمات النوم بواسطة عريات متصلة بالقطار مهيئة على شكل غرف متكاملة تضم جميع المستلزمات المطلوبة ومن أمثلة ذلك القطار الفرنسي السريع المعروف </a:t>
            </a:r>
            <a:r>
              <a:rPr lang="ar-IQ" dirty="0" smtClean="0">
                <a:solidFill>
                  <a:schemeClr val="tx1"/>
                </a:solidFill>
                <a:latin typeface="Times New Roman" pitchFamily="18" charset="0"/>
                <a:cs typeface="Times New Roman" pitchFamily="18" charset="0"/>
              </a:rPr>
              <a:t>(</a:t>
            </a:r>
            <a:r>
              <a:rPr lang="en-US" dirty="0" smtClean="0">
                <a:solidFill>
                  <a:schemeClr val="tx1"/>
                </a:solidFill>
                <a:latin typeface="Times New Roman" pitchFamily="18" charset="0"/>
                <a:cs typeface="Times New Roman" pitchFamily="18" charset="0"/>
              </a:rPr>
              <a:t>TGV</a:t>
            </a:r>
            <a:r>
              <a:rPr lang="ar-IQ" dirty="0">
                <a:solidFill>
                  <a:schemeClr val="tx1"/>
                </a:solidFill>
                <a:latin typeface="Times New Roman" pitchFamily="18" charset="0"/>
                <a:cs typeface="Times New Roman" pitchFamily="18" charset="0"/>
              </a:rPr>
              <a:t>). </a:t>
            </a:r>
            <a:endParaRPr lang="en-US" dirty="0">
              <a:solidFill>
                <a:schemeClr val="tx1"/>
              </a:solidFill>
              <a:latin typeface="Times New Roman" pitchFamily="18" charset="0"/>
              <a:cs typeface="Times New Roman" pitchFamily="18" charset="0"/>
            </a:endParaRPr>
          </a:p>
          <a:p>
            <a:pPr marL="45720" indent="0" algn="r" rtl="1">
              <a:buNone/>
            </a:pPr>
            <a:endParaRPr lang="en-US" dirty="0"/>
          </a:p>
        </p:txBody>
      </p:sp>
      <p:sp>
        <p:nvSpPr>
          <p:cNvPr id="3" name="Title 2"/>
          <p:cNvSpPr>
            <a:spLocks noGrp="1"/>
          </p:cNvSpPr>
          <p:nvPr>
            <p:ph type="title"/>
          </p:nvPr>
        </p:nvSpPr>
        <p:spPr>
          <a:xfrm>
            <a:off x="2971800" y="457200"/>
            <a:ext cx="5866660" cy="990600"/>
          </a:xfrm>
        </p:spPr>
        <p:txBody>
          <a:bodyPr>
            <a:noAutofit/>
          </a:bodyPr>
          <a:lstStyle/>
          <a:p>
            <a:pPr marL="45720" lvl="0" algn="r" rtl="1">
              <a:lnSpc>
                <a:spcPct val="120000"/>
              </a:lnSpc>
              <a:spcBef>
                <a:spcPct val="20000"/>
              </a:spcBef>
            </a:pPr>
            <a:r>
              <a:rPr lang="ar-IQ" sz="4400" cap="none" spc="150" dirty="0" smtClean="0">
                <a:solidFill>
                  <a:srgbClr val="292934"/>
                </a:solidFill>
                <a:latin typeface="Aldhabi" pitchFamily="2" charset="-78"/>
                <a:ea typeface="+mn-ea"/>
                <a:cs typeface="Aldhabi" pitchFamily="2" charset="-78"/>
              </a:rPr>
              <a:t>2-القطارات </a:t>
            </a:r>
            <a:r>
              <a:rPr lang="ar-IQ" sz="1700" b="1" cap="none" spc="150" dirty="0">
                <a:solidFill>
                  <a:srgbClr val="292934"/>
                </a:solidFill>
                <a:latin typeface="Times New Roman" pitchFamily="18" charset="0"/>
                <a:ea typeface="+mn-ea"/>
                <a:cs typeface="Times New Roman" pitchFamily="18" charset="0"/>
              </a:rPr>
              <a:t/>
            </a:r>
            <a:br>
              <a:rPr lang="ar-IQ" sz="1700" b="1" cap="none" spc="150" dirty="0">
                <a:solidFill>
                  <a:srgbClr val="292934"/>
                </a:solidFill>
                <a:latin typeface="Times New Roman" pitchFamily="18" charset="0"/>
                <a:ea typeface="+mn-ea"/>
                <a:cs typeface="Times New Roman" pitchFamily="18" charset="0"/>
              </a:rPr>
            </a:br>
            <a:endParaRPr lang="en-US" dirty="0"/>
          </a:p>
        </p:txBody>
      </p:sp>
    </p:spTree>
    <p:extLst>
      <p:ext uri="{BB962C8B-B14F-4D97-AF65-F5344CB8AC3E}">
        <p14:creationId xmlns:p14="http://schemas.microsoft.com/office/powerpoint/2010/main" val="972521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lvl="0" indent="0" algn="just" rtl="1">
              <a:lnSpc>
                <a:spcPct val="120000"/>
              </a:lnSpc>
              <a:buClr>
                <a:srgbClr val="93A299"/>
              </a:buClr>
              <a:buNone/>
            </a:pPr>
            <a:r>
              <a:rPr lang="ar-IQ" dirty="0" smtClean="0">
                <a:solidFill>
                  <a:schemeClr val="tx1"/>
                </a:solidFill>
                <a:latin typeface="Times New Roman" pitchFamily="18" charset="0"/>
                <a:cs typeface="Times New Roman" pitchFamily="18" charset="0"/>
              </a:rPr>
              <a:t>تعتبر </a:t>
            </a:r>
            <a:r>
              <a:rPr lang="ar-IQ" dirty="0">
                <a:solidFill>
                  <a:schemeClr val="tx1"/>
                </a:solidFill>
                <a:latin typeface="Times New Roman" pitchFamily="18" charset="0"/>
                <a:cs typeface="Times New Roman" pitchFamily="18" charset="0"/>
              </a:rPr>
              <a:t>وسيلة النقل البحري من وسائل النقل القديمة جدا ، ولكنها تطورت مع تطور النقل بالسكك الحديد ، تحولت السفن الشراعية إلى </a:t>
            </a:r>
            <a:r>
              <a:rPr lang="ar-IQ" dirty="0" smtClean="0">
                <a:solidFill>
                  <a:schemeClr val="tx1"/>
                </a:solidFill>
                <a:latin typeface="Times New Roman" pitchFamily="18" charset="0"/>
                <a:cs typeface="Times New Roman" pitchFamily="18" charset="0"/>
              </a:rPr>
              <a:t>سفن بخارية </a:t>
            </a:r>
            <a:r>
              <a:rPr lang="ar-IQ" dirty="0">
                <a:solidFill>
                  <a:schemeClr val="tx1"/>
                </a:solidFill>
                <a:latin typeface="Times New Roman" pitchFamily="18" charset="0"/>
                <a:cs typeface="Times New Roman" pitchFamily="18" charset="0"/>
              </a:rPr>
              <a:t>وقد حقق النقل البحري أحسن فترة زواج له في العشر سنوات التي أعقبت </a:t>
            </a:r>
            <a:r>
              <a:rPr lang="ar-IQ" dirty="0" smtClean="0">
                <a:solidFill>
                  <a:schemeClr val="tx1"/>
                </a:solidFill>
                <a:latin typeface="Times New Roman" pitchFamily="18" charset="0"/>
                <a:cs typeface="Times New Roman" pitchFamily="18" charset="0"/>
              </a:rPr>
              <a:t>نهاية </a:t>
            </a:r>
            <a:r>
              <a:rPr lang="ar-IQ" dirty="0">
                <a:solidFill>
                  <a:schemeClr val="tx1"/>
                </a:solidFill>
                <a:latin typeface="Times New Roman" pitchFamily="18" charset="0"/>
                <a:cs typeface="Times New Roman" pitchFamily="18" charset="0"/>
              </a:rPr>
              <a:t>الحرب العالمية الثانية إلى فترة بداية استعمال الطائرات النفاثة عبر </a:t>
            </a:r>
            <a:r>
              <a:rPr lang="ar-IQ" dirty="0" smtClean="0">
                <a:solidFill>
                  <a:schemeClr val="tx1"/>
                </a:solidFill>
                <a:latin typeface="Times New Roman" pitchFamily="18" charset="0"/>
                <a:cs typeface="Times New Roman" pitchFamily="18" charset="0"/>
              </a:rPr>
              <a:t>المحيط الاطلسي عام 1958 الامر الذي ادى الى انحسار سريع في حركة السفر بحراً.</a:t>
            </a:r>
          </a:p>
          <a:p>
            <a:pPr marL="45720" indent="0" algn="just" rtl="1">
              <a:lnSpc>
                <a:spcPct val="120000"/>
              </a:lnSpc>
              <a:buClr>
                <a:srgbClr val="93A299"/>
              </a:buClr>
              <a:buNone/>
            </a:pPr>
            <a:r>
              <a:rPr lang="ar-IQ" dirty="0">
                <a:solidFill>
                  <a:schemeClr val="tx1"/>
                </a:solidFill>
                <a:latin typeface="Times New Roman" pitchFamily="18" charset="0"/>
                <a:cs typeface="Times New Roman" pitchFamily="18" charset="0"/>
              </a:rPr>
              <a:t>وتعتبر شركة الخطوط الجوية الأمريكية </a:t>
            </a:r>
            <a:r>
              <a:rPr lang="en-US" dirty="0">
                <a:solidFill>
                  <a:schemeClr val="tx1"/>
                </a:solidFill>
                <a:latin typeface="Times New Roman" pitchFamily="18" charset="0"/>
                <a:cs typeface="Times New Roman" pitchFamily="18" charset="0"/>
              </a:rPr>
              <a:t>Pan </a:t>
            </a:r>
            <a:r>
              <a:rPr lang="en-US" dirty="0" err="1">
                <a:solidFill>
                  <a:schemeClr val="tx1"/>
                </a:solidFill>
                <a:latin typeface="Times New Roman" pitchFamily="18" charset="0"/>
                <a:cs typeface="Times New Roman" pitchFamily="18" charset="0"/>
              </a:rPr>
              <a:t>Amrician</a:t>
            </a:r>
            <a:r>
              <a:rPr lang="en-US" dirty="0">
                <a:solidFill>
                  <a:schemeClr val="tx1"/>
                </a:solidFill>
                <a:latin typeface="Times New Roman" pitchFamily="18" charset="0"/>
                <a:cs typeface="Times New Roman" pitchFamily="18" charset="0"/>
              </a:rPr>
              <a:t> </a:t>
            </a:r>
            <a:r>
              <a:rPr lang="ar-IQ" dirty="0">
                <a:solidFill>
                  <a:schemeClr val="tx1"/>
                </a:solidFill>
                <a:latin typeface="Times New Roman" pitchFamily="18" charset="0"/>
                <a:cs typeface="Times New Roman" pitchFamily="18" charset="0"/>
              </a:rPr>
              <a:t>أولى الشركات التي دخلت هذا الميدان على نطاق واسع حيث انشأت فنادق الانتركونتيننتال وكانت مملوكة لها بالكامل ثم شركة</a:t>
            </a:r>
          </a:p>
          <a:p>
            <a:pPr marL="45720" indent="0" algn="just" rtl="1">
              <a:lnSpc>
                <a:spcPct val="120000"/>
              </a:lnSpc>
              <a:buClr>
                <a:srgbClr val="93A299"/>
              </a:buClr>
              <a:buNone/>
            </a:pPr>
            <a:r>
              <a:rPr lang="ar-IQ" dirty="0">
                <a:solidFill>
                  <a:schemeClr val="tx1"/>
                </a:solidFill>
                <a:latin typeface="Times New Roman" pitchFamily="18" charset="0"/>
                <a:cs typeface="Times New Roman" pitchFamily="18" charset="0"/>
              </a:rPr>
              <a:t> </a:t>
            </a:r>
            <a:r>
              <a:rPr lang="en-US" dirty="0">
                <a:solidFill>
                  <a:schemeClr val="tx1"/>
                </a:solidFill>
                <a:latin typeface="Times New Roman" pitchFamily="18" charset="0"/>
                <a:cs typeface="Times New Roman" pitchFamily="18" charset="0"/>
              </a:rPr>
              <a:t>Trans World </a:t>
            </a:r>
            <a:r>
              <a:rPr lang="en-US" dirty="0" err="1">
                <a:solidFill>
                  <a:schemeClr val="tx1"/>
                </a:solidFill>
                <a:latin typeface="Times New Roman" pitchFamily="18" charset="0"/>
                <a:cs typeface="Times New Roman" pitchFamily="18" charset="0"/>
              </a:rPr>
              <a:t>Airlino</a:t>
            </a:r>
            <a:r>
              <a:rPr lang="en-US" dirty="0">
                <a:solidFill>
                  <a:schemeClr val="tx1"/>
                </a:solidFill>
                <a:latin typeface="Times New Roman" pitchFamily="18" charset="0"/>
                <a:cs typeface="Times New Roman" pitchFamily="18" charset="0"/>
              </a:rPr>
              <a:t> TWA </a:t>
            </a:r>
            <a:r>
              <a:rPr lang="ar-IQ" dirty="0">
                <a:solidFill>
                  <a:schemeClr val="tx1"/>
                </a:solidFill>
                <a:latin typeface="Times New Roman" pitchFamily="18" charset="0"/>
                <a:cs typeface="Times New Roman" pitchFamily="18" charset="0"/>
              </a:rPr>
              <a:t>حيث اشترت شركة هيلتون عام 1997 .</a:t>
            </a:r>
          </a:p>
          <a:p>
            <a:pPr marL="45720" lvl="0" indent="0" algn="just" rtl="1">
              <a:lnSpc>
                <a:spcPct val="120000"/>
              </a:lnSpc>
              <a:buClr>
                <a:srgbClr val="93A299"/>
              </a:buClr>
              <a:buNone/>
            </a:pPr>
            <a:endParaRPr lang="en-US" dirty="0">
              <a:solidFill>
                <a:schemeClr val="tx1"/>
              </a:solidFill>
              <a:latin typeface="Times New Roman" pitchFamily="18" charset="0"/>
              <a:cs typeface="Times New Roman" pitchFamily="18" charset="0"/>
            </a:endParaRPr>
          </a:p>
          <a:p>
            <a:pPr marL="45720" indent="0" algn="just" rtl="1">
              <a:buNone/>
            </a:pPr>
            <a:endParaRPr lang="en-US" dirty="0">
              <a:solidFill>
                <a:schemeClr val="tx1"/>
              </a:solidFill>
              <a:latin typeface="Times New Roman" pitchFamily="18" charset="0"/>
              <a:cs typeface="Times New Roman" pitchFamily="18" charset="0"/>
            </a:endParaRPr>
          </a:p>
        </p:txBody>
      </p:sp>
      <p:sp>
        <p:nvSpPr>
          <p:cNvPr id="3" name="Title 2"/>
          <p:cNvSpPr>
            <a:spLocks noGrp="1"/>
          </p:cNvSpPr>
          <p:nvPr>
            <p:ph type="title"/>
          </p:nvPr>
        </p:nvSpPr>
        <p:spPr/>
        <p:txBody>
          <a:bodyPr/>
          <a:lstStyle/>
          <a:p>
            <a:pPr algn="r" rtl="1"/>
            <a:r>
              <a:rPr lang="ar-IQ" sz="4800" cap="none" spc="150" dirty="0" smtClean="0">
                <a:solidFill>
                  <a:srgbClr val="292934"/>
                </a:solidFill>
                <a:latin typeface="Aldhabi" pitchFamily="2" charset="-78"/>
                <a:ea typeface="+mn-ea"/>
                <a:cs typeface="Aldhabi" pitchFamily="2" charset="-78"/>
              </a:rPr>
              <a:t>ب- وسائل </a:t>
            </a:r>
            <a:r>
              <a:rPr lang="ar-IQ" sz="4800" cap="none" spc="150" dirty="0">
                <a:solidFill>
                  <a:srgbClr val="292934"/>
                </a:solidFill>
                <a:latin typeface="Aldhabi" pitchFamily="2" charset="-78"/>
                <a:ea typeface="+mn-ea"/>
                <a:cs typeface="Aldhabi" pitchFamily="2" charset="-78"/>
              </a:rPr>
              <a:t>النقل البحرية</a:t>
            </a:r>
            <a:endParaRPr lang="en-US" sz="4800" dirty="0">
              <a:latin typeface="Aldhabi" pitchFamily="2" charset="-78"/>
              <a:cs typeface="Aldhabi" pitchFamily="2" charset="-78"/>
            </a:endParaRPr>
          </a:p>
        </p:txBody>
      </p:sp>
    </p:spTree>
    <p:extLst>
      <p:ext uri="{BB962C8B-B14F-4D97-AF65-F5344CB8AC3E}">
        <p14:creationId xmlns:p14="http://schemas.microsoft.com/office/powerpoint/2010/main" val="131994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48580"/>
            <a:ext cx="8407893" cy="4928420"/>
          </a:xfrm>
        </p:spPr>
        <p:txBody>
          <a:bodyPr>
            <a:noAutofit/>
          </a:bodyPr>
          <a:lstStyle/>
          <a:p>
            <a:pPr marL="45720" indent="0" algn="just" rtl="1">
              <a:lnSpc>
                <a:spcPct val="120000"/>
              </a:lnSpc>
              <a:buClr>
                <a:srgbClr val="93A299"/>
              </a:buClr>
              <a:buNone/>
            </a:pPr>
            <a:r>
              <a:rPr lang="ar-IQ" dirty="0">
                <a:solidFill>
                  <a:schemeClr val="tx1"/>
                </a:solidFill>
                <a:latin typeface="Times New Roman" pitchFamily="18" charset="0"/>
                <a:cs typeface="Times New Roman" pitchFamily="18" charset="0"/>
              </a:rPr>
              <a:t>وانتشرت مع الوقت الحالي طاهرة إيجار الطائرات بسبب النمو المتر این الطلب على السفر بالطائرات واصبح يطلق عليها الطيران العارض.</a:t>
            </a:r>
          </a:p>
          <a:p>
            <a:pPr marL="45720" indent="0" algn="just" rtl="1">
              <a:lnSpc>
                <a:spcPct val="120000"/>
              </a:lnSpc>
              <a:buClr>
                <a:srgbClr val="93A299"/>
              </a:buClr>
              <a:buNone/>
            </a:pPr>
            <a:r>
              <a:rPr lang="ar-IQ" dirty="0">
                <a:solidFill>
                  <a:schemeClr val="tx1"/>
                </a:solidFill>
                <a:latin typeface="Times New Roman" pitchFamily="18" charset="0"/>
                <a:cs typeface="Times New Roman" pitchFamily="18" charset="0"/>
              </a:rPr>
              <a:t> ومن أهم أسباب زيادة الطلب على النقل المؤجر أو الطيران العارص :</a:t>
            </a:r>
          </a:p>
          <a:p>
            <a:pPr marL="45720" indent="0" algn="just" rtl="1">
              <a:lnSpc>
                <a:spcPct val="120000"/>
              </a:lnSpc>
              <a:buClr>
                <a:srgbClr val="93A299"/>
              </a:buClr>
              <a:buNone/>
            </a:pPr>
            <a:r>
              <a:rPr lang="ar-IQ" dirty="0">
                <a:solidFill>
                  <a:schemeClr val="tx1"/>
                </a:solidFill>
                <a:latin typeface="Times New Roman" pitchFamily="18" charset="0"/>
                <a:cs typeface="Times New Roman" pitchFamily="18" charset="0"/>
              </a:rPr>
              <a:t> 1- احماض تكلفة النقل الجوي وانخفاض نفقات الشعيل .</a:t>
            </a:r>
          </a:p>
          <a:p>
            <a:pPr marL="45720" indent="0" algn="just" rtl="1">
              <a:lnSpc>
                <a:spcPct val="120000"/>
              </a:lnSpc>
              <a:buClr>
                <a:srgbClr val="93A299"/>
              </a:buClr>
              <a:buNone/>
            </a:pPr>
            <a:r>
              <a:rPr lang="ar-IQ" dirty="0">
                <a:solidFill>
                  <a:schemeClr val="tx1"/>
                </a:solidFill>
                <a:latin typeface="Times New Roman" pitchFamily="18" charset="0"/>
                <a:cs typeface="Times New Roman" pitchFamily="18" charset="0"/>
              </a:rPr>
              <a:t>2-  انخفاض تكلفة الإقامة من الفنادق التابعة لشركات النقل الجوي بعد النقل الجوي.</a:t>
            </a:r>
          </a:p>
          <a:p>
            <a:pPr marL="45720" indent="0" algn="just" rtl="1">
              <a:lnSpc>
                <a:spcPct val="120000"/>
              </a:lnSpc>
              <a:buClr>
                <a:srgbClr val="93A299"/>
              </a:buClr>
              <a:buNone/>
            </a:pPr>
            <a:r>
              <a:rPr lang="ar-IQ" dirty="0">
                <a:solidFill>
                  <a:schemeClr val="tx1"/>
                </a:solidFill>
                <a:latin typeface="Times New Roman" pitchFamily="18" charset="0"/>
                <a:cs typeface="Times New Roman" pitchFamily="18" charset="0"/>
              </a:rPr>
              <a:t>يعد النقل الجوي من أكثر الاستثمارات عوائد نظرا لكثافة النقل والتشغيل وحجم الحركة على الخطوط الجوية ، ويتم احساب ايراد الطائرة أساس إيراد المقعد الواحد مضروبا بمعدل اشغال مقاعد الطائرة مضروبا يسعدل إشعال المقاعد . وعلى سبيل المثال لو أن هنالك طائرة عدد مقاعدها               ( 250) مقعدا وكان سعر المقعد في مرحلة ما ( 200 ) دینار وكانت نسبة أشغال المقاعد ( 70 %) فان احتساب الدخل يكون </a:t>
            </a:r>
          </a:p>
        </p:txBody>
      </p:sp>
    </p:spTree>
    <p:extLst>
      <p:ext uri="{BB962C8B-B14F-4D97-AF65-F5344CB8AC3E}">
        <p14:creationId xmlns:p14="http://schemas.microsoft.com/office/powerpoint/2010/main" val="9181508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242</TotalTime>
  <Words>1005</Words>
  <Application>Microsoft Office PowerPoint</Application>
  <PresentationFormat>On-screen Show (4:3)</PresentationFormat>
  <Paragraphs>46</Paragraphs>
  <Slides>12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Aldhabi</vt:lpstr>
      <vt:lpstr>Arial</vt:lpstr>
      <vt:lpstr>Arial Bold</vt:lpstr>
      <vt:lpstr>Century Schoolbook</vt:lpstr>
      <vt:lpstr>Franklin Gothic Medium</vt:lpstr>
      <vt:lpstr>Times New Roman</vt:lpstr>
      <vt:lpstr>Wingdings</vt:lpstr>
      <vt:lpstr>Wingdings 2</vt:lpstr>
      <vt:lpstr>Grid</vt:lpstr>
      <vt:lpstr>مبادئ السياحة المرحلة الاولى – المحاضرة الثامنة  </vt:lpstr>
      <vt:lpstr>6-  النقل</vt:lpstr>
      <vt:lpstr>PowerPoint Presentation</vt:lpstr>
      <vt:lpstr>PowerPoint Presentation</vt:lpstr>
      <vt:lpstr>انواع خدمات النقل</vt:lpstr>
      <vt:lpstr>PowerPoint Presentation</vt:lpstr>
      <vt:lpstr>2-القطارات  </vt:lpstr>
      <vt:lpstr>ب- وسائل النقل البحرية</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17</cp:revision>
  <dcterms:created xsi:type="dcterms:W3CDTF">2021-01-01T20:01:18Z</dcterms:created>
  <dcterms:modified xsi:type="dcterms:W3CDTF">2023-01-25T17:04:27Z</dcterms:modified>
</cp:coreProperties>
</file>