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E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3" d="100"/>
          <a:sy n="53" d="100"/>
        </p:scale>
        <p:origin x="-286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B89F331-0C19-4280-BD9C-F09C82471DFD}" type="datetimeFigureOut">
              <a:rPr lang="en-US" smtClean="0"/>
              <a:t>1/25/2023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9ED6884-BBD1-47CC-A758-BCC2C40231A0}" type="slidenum">
              <a:rPr lang="en-US" smtClean="0"/>
              <a:t>‹#›</a:t>
            </a:fld>
            <a:endParaRPr lang="en-US"/>
          </a:p>
        </p:txBody>
      </p:sp>
    </p:spTree>
    <p:extLst>
      <p:ext uri="{BB962C8B-B14F-4D97-AF65-F5344CB8AC3E}">
        <p14:creationId xmlns:p14="http://schemas.microsoft.com/office/powerpoint/2010/main" val="4075915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FD7F6E-E236-4681-A96C-73CADA373C32}" type="datetimeFigureOut">
              <a:rPr lang="en-US" smtClean="0"/>
              <a:t>1/25/2023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9D8436-CCDB-4E1E-93C4-565026D2FA71}" type="slidenum">
              <a:rPr lang="en-US" smtClean="0"/>
              <a:t>‹#›</a:t>
            </a:fld>
            <a:endParaRPr lang="en-US"/>
          </a:p>
        </p:txBody>
      </p:sp>
    </p:spTree>
    <p:extLst>
      <p:ext uri="{BB962C8B-B14F-4D97-AF65-F5344CB8AC3E}">
        <p14:creationId xmlns:p14="http://schemas.microsoft.com/office/powerpoint/2010/main" val="3581778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9D8436-CCDB-4E1E-93C4-565026D2FA71}" type="slidenum">
              <a:rPr lang="en-US" smtClean="0"/>
              <a:t>5</a:t>
            </a:fld>
            <a:endParaRPr lang="en-US"/>
          </a:p>
        </p:txBody>
      </p:sp>
    </p:spTree>
    <p:extLst>
      <p:ext uri="{BB962C8B-B14F-4D97-AF65-F5344CB8AC3E}">
        <p14:creationId xmlns:p14="http://schemas.microsoft.com/office/powerpoint/2010/main" val="4145463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0170FAB-79EB-42BF-AC92-5B0E9018ADB4}" type="datetimeFigureOut">
              <a:rPr lang="en-US" smtClean="0"/>
              <a:t>1/25/2023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1CB12AC-1A16-41CD-B64A-B44416F452F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170FAB-79EB-42BF-AC92-5B0E9018ADB4}"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B12AC-1A16-41CD-B64A-B44416F452F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170FAB-79EB-42BF-AC92-5B0E9018ADB4}"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B12AC-1A16-41CD-B64A-B44416F452F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0170FAB-79EB-42BF-AC92-5B0E9018ADB4}" type="datetimeFigureOut">
              <a:rPr lang="en-US" smtClean="0"/>
              <a:t>1/25/2023</a:t>
            </a:fld>
            <a:endParaRPr lang="en-US"/>
          </a:p>
        </p:txBody>
      </p:sp>
      <p:sp>
        <p:nvSpPr>
          <p:cNvPr id="9" name="Slide Number Placeholder 8"/>
          <p:cNvSpPr>
            <a:spLocks noGrp="1"/>
          </p:cNvSpPr>
          <p:nvPr>
            <p:ph type="sldNum" sz="quarter" idx="15"/>
          </p:nvPr>
        </p:nvSpPr>
        <p:spPr/>
        <p:txBody>
          <a:bodyPr rtlCol="0"/>
          <a:lstStyle/>
          <a:p>
            <a:fld id="{51CB12AC-1A16-41CD-B64A-B44416F452FC}"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0170FAB-79EB-42BF-AC92-5B0E9018ADB4}" type="datetimeFigureOut">
              <a:rPr lang="en-US" smtClean="0"/>
              <a:t>1/25/2023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1CB12AC-1A16-41CD-B64A-B44416F452F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0170FAB-79EB-42BF-AC92-5B0E9018ADB4}"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CB12AC-1A16-41CD-B64A-B44416F452FC}"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0170FAB-79EB-42BF-AC92-5B0E9018ADB4}"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CB12AC-1A16-41CD-B64A-B44416F452FC}"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0170FAB-79EB-42BF-AC92-5B0E9018ADB4}" type="datetimeFigureOut">
              <a:rPr lang="en-US" smtClean="0"/>
              <a:t>1/25/2023</a:t>
            </a:fld>
            <a:endParaRPr lang="en-US"/>
          </a:p>
        </p:txBody>
      </p:sp>
      <p:sp>
        <p:nvSpPr>
          <p:cNvPr id="7" name="Slide Number Placeholder 6"/>
          <p:cNvSpPr>
            <a:spLocks noGrp="1"/>
          </p:cNvSpPr>
          <p:nvPr>
            <p:ph type="sldNum" sz="quarter" idx="11"/>
          </p:nvPr>
        </p:nvSpPr>
        <p:spPr/>
        <p:txBody>
          <a:bodyPr rtlCol="0"/>
          <a:lstStyle/>
          <a:p>
            <a:fld id="{51CB12AC-1A16-41CD-B64A-B44416F452FC}"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70FAB-79EB-42BF-AC92-5B0E9018ADB4}" type="datetimeFigureOut">
              <a:rPr lang="en-US" smtClean="0"/>
              <a:t>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CB12AC-1A16-41CD-B64A-B44416F452F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0170FAB-79EB-42BF-AC92-5B0E9018ADB4}" type="datetimeFigureOut">
              <a:rPr lang="en-US" smtClean="0"/>
              <a:t>1/25/2023</a:t>
            </a:fld>
            <a:endParaRPr lang="en-US"/>
          </a:p>
        </p:txBody>
      </p:sp>
      <p:sp>
        <p:nvSpPr>
          <p:cNvPr id="22" name="Slide Number Placeholder 21"/>
          <p:cNvSpPr>
            <a:spLocks noGrp="1"/>
          </p:cNvSpPr>
          <p:nvPr>
            <p:ph type="sldNum" sz="quarter" idx="15"/>
          </p:nvPr>
        </p:nvSpPr>
        <p:spPr/>
        <p:txBody>
          <a:bodyPr rtlCol="0"/>
          <a:lstStyle/>
          <a:p>
            <a:fld id="{51CB12AC-1A16-41CD-B64A-B44416F452FC}"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0170FAB-79EB-42BF-AC92-5B0E9018ADB4}" type="datetimeFigureOut">
              <a:rPr lang="en-US" smtClean="0"/>
              <a:t>1/25/2023</a:t>
            </a:fld>
            <a:endParaRPr lang="en-US"/>
          </a:p>
        </p:txBody>
      </p:sp>
      <p:sp>
        <p:nvSpPr>
          <p:cNvPr id="18" name="Slide Number Placeholder 17"/>
          <p:cNvSpPr>
            <a:spLocks noGrp="1"/>
          </p:cNvSpPr>
          <p:nvPr>
            <p:ph type="sldNum" sz="quarter" idx="11"/>
          </p:nvPr>
        </p:nvSpPr>
        <p:spPr/>
        <p:txBody>
          <a:bodyPr rtlCol="0"/>
          <a:lstStyle/>
          <a:p>
            <a:fld id="{51CB12AC-1A16-41CD-B64A-B44416F452FC}"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0170FAB-79EB-42BF-AC92-5B0E9018ADB4}" type="datetimeFigureOut">
              <a:rPr lang="en-US" smtClean="0"/>
              <a:t>1/25/2023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1CB12AC-1A16-41CD-B64A-B44416F452F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838200"/>
            <a:ext cx="4419600" cy="990600"/>
          </a:xfrm>
          <a:solidFill>
            <a:srgbClr val="DDEEFF"/>
          </a:solidFill>
          <a:ln cmpd="dbl">
            <a:solidFill>
              <a:schemeClr val="accent5">
                <a:lumMod val="60000"/>
                <a:lumOff val="40000"/>
              </a:schemeClr>
            </a:solidFill>
            <a:prstDash val="sysDot"/>
          </a:ln>
        </p:spPr>
        <p:txBody>
          <a:bodyPr>
            <a:normAutofit fontScale="90000"/>
          </a:bodyPr>
          <a:lstStyle/>
          <a:p>
            <a:pPr algn="ctr" rtl="1"/>
            <a:r>
              <a:rPr lang="ar-IQ" sz="7200" b="0" dirty="0" smtClean="0">
                <a:solidFill>
                  <a:schemeClr val="accent1"/>
                </a:solidFill>
                <a:latin typeface="Aldhabi" pitchFamily="2" charset="-78"/>
                <a:cs typeface="Aldhabi" pitchFamily="2" charset="-78"/>
              </a:rPr>
              <a:t>مبادئ السياحة </a:t>
            </a:r>
            <a:endParaRPr lang="en-US" sz="7200" b="0" dirty="0">
              <a:solidFill>
                <a:schemeClr val="accent1"/>
              </a:solidFill>
              <a:latin typeface="Aldhabi" pitchFamily="2" charset="-78"/>
              <a:cs typeface="Aldhabi" pitchFamily="2" charset="-78"/>
            </a:endParaRPr>
          </a:p>
        </p:txBody>
      </p:sp>
      <p:sp>
        <p:nvSpPr>
          <p:cNvPr id="3" name="Subtitle 2"/>
          <p:cNvSpPr>
            <a:spLocks noGrp="1"/>
          </p:cNvSpPr>
          <p:nvPr>
            <p:ph type="subTitle" idx="1"/>
          </p:nvPr>
        </p:nvSpPr>
        <p:spPr>
          <a:xfrm>
            <a:off x="2286000" y="2819400"/>
            <a:ext cx="6172200" cy="3555522"/>
          </a:xfrm>
        </p:spPr>
        <p:txBody>
          <a:bodyPr>
            <a:normAutofit/>
          </a:bodyPr>
          <a:lstStyle/>
          <a:p>
            <a:pPr algn="ctr" rtl="1"/>
            <a:r>
              <a:rPr lang="ar-IQ" sz="4400" b="0" dirty="0" smtClean="0">
                <a:solidFill>
                  <a:schemeClr val="tx1">
                    <a:lumMod val="95000"/>
                    <a:lumOff val="5000"/>
                  </a:schemeClr>
                </a:solidFill>
                <a:latin typeface="Aldhabi" pitchFamily="2" charset="-78"/>
                <a:cs typeface="Aldhabi" pitchFamily="2" charset="-78"/>
              </a:rPr>
              <a:t>المرحلة الاولى – المحاضرة السابعة </a:t>
            </a:r>
          </a:p>
          <a:p>
            <a:pPr algn="ctr" rtl="1"/>
            <a:r>
              <a:rPr lang="ar-IQ" sz="4400" b="0" dirty="0" smtClean="0">
                <a:solidFill>
                  <a:schemeClr val="tx1">
                    <a:lumMod val="95000"/>
                    <a:lumOff val="5000"/>
                  </a:schemeClr>
                </a:solidFill>
                <a:latin typeface="Aldhabi" pitchFamily="2" charset="-78"/>
                <a:cs typeface="Aldhabi" pitchFamily="2" charset="-78"/>
              </a:rPr>
              <a:t>2022-2023</a:t>
            </a:r>
            <a:endParaRPr lang="ar-IQ" sz="4400" b="0" dirty="0">
              <a:solidFill>
                <a:schemeClr val="tx1">
                  <a:lumMod val="95000"/>
                  <a:lumOff val="5000"/>
                </a:schemeClr>
              </a:solidFill>
              <a:latin typeface="Aldhabi" pitchFamily="2" charset="-78"/>
              <a:cs typeface="Aldhabi" pitchFamily="2" charset="-78"/>
            </a:endParaRPr>
          </a:p>
          <a:p>
            <a:pPr algn="ctr" rtl="1"/>
            <a:r>
              <a:rPr lang="ar-IQ" sz="4400" b="0" dirty="0" smtClean="0">
                <a:solidFill>
                  <a:schemeClr val="accent1"/>
                </a:solidFill>
                <a:latin typeface="Aldhabi" pitchFamily="2" charset="-78"/>
                <a:cs typeface="Aldhabi" pitchFamily="2" charset="-78"/>
              </a:rPr>
              <a:t>إعداد </a:t>
            </a:r>
          </a:p>
          <a:p>
            <a:pPr lvl="0" algn="r">
              <a:spcBef>
                <a:spcPts val="800"/>
              </a:spcBef>
              <a:buClrTx/>
              <a:buSzTx/>
            </a:pPr>
            <a:r>
              <a:rPr lang="ar-IQ" sz="4800" cap="all" spc="400" dirty="0">
                <a:solidFill>
                  <a:prstClr val="black"/>
                </a:solidFill>
                <a:latin typeface="Aldhabi" pitchFamily="2" charset="-78"/>
                <a:ea typeface="+mj-ea"/>
                <a:cs typeface="Aldhabi" pitchFamily="2" charset="-78"/>
              </a:rPr>
              <a:t>م.د . عادل عبد الرحمن مزعل</a:t>
            </a:r>
          </a:p>
          <a:p>
            <a:pPr algn="ctr" rtl="1"/>
            <a:endParaRPr lang="en-US" sz="4400" b="0" dirty="0">
              <a:solidFill>
                <a:schemeClr val="tx1">
                  <a:lumMod val="95000"/>
                  <a:lumOff val="5000"/>
                </a:schemeClr>
              </a:solidFill>
              <a:latin typeface="Aldhabi" pitchFamily="2" charset="-78"/>
              <a:cs typeface="Aldhabi" pitchFamily="2" charset="-78"/>
            </a:endParaRPr>
          </a:p>
        </p:txBody>
      </p:sp>
    </p:spTree>
    <p:extLst>
      <p:ext uri="{BB962C8B-B14F-4D97-AF65-F5344CB8AC3E}">
        <p14:creationId xmlns:p14="http://schemas.microsoft.com/office/powerpoint/2010/main" val="716832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315200" cy="685800"/>
          </a:xfrm>
        </p:spPr>
        <p:txBody>
          <a:bodyPr>
            <a:noAutofit/>
          </a:bodyPr>
          <a:lstStyle/>
          <a:p>
            <a:pPr marL="274320" lvl="0" indent="-274320" algn="r" rtl="1">
              <a:spcBef>
                <a:spcPts val="600"/>
              </a:spcBef>
            </a:pPr>
            <a:r>
              <a:rPr lang="ar-IQ" sz="4000" cap="none" dirty="0">
                <a:solidFill>
                  <a:schemeClr val="accent2">
                    <a:lumMod val="60000"/>
                    <a:lumOff val="40000"/>
                  </a:schemeClr>
                </a:solidFill>
                <a:latin typeface="Aldhabi" pitchFamily="2" charset="-78"/>
                <a:ea typeface="+mn-ea"/>
                <a:cs typeface="Aldhabi" pitchFamily="2" charset="-78"/>
              </a:rPr>
              <a:t>ب . البنية الفوقية </a:t>
            </a:r>
            <a:r>
              <a:rPr lang="ar-IQ" sz="4000" cap="none" dirty="0" smtClean="0">
                <a:solidFill>
                  <a:schemeClr val="accent2">
                    <a:lumMod val="60000"/>
                    <a:lumOff val="40000"/>
                  </a:schemeClr>
                </a:solidFill>
                <a:latin typeface="Aldhabi" pitchFamily="2" charset="-78"/>
                <a:ea typeface="+mn-ea"/>
                <a:cs typeface="Aldhabi" pitchFamily="2" charset="-78"/>
              </a:rPr>
              <a:t>:</a:t>
            </a:r>
            <a:endParaRPr lang="en-US" sz="4000" dirty="0">
              <a:solidFill>
                <a:schemeClr val="accent2">
                  <a:lumMod val="60000"/>
                  <a:lumOff val="40000"/>
                </a:schemeClr>
              </a:solidFill>
              <a:latin typeface="Aldhabi" pitchFamily="2" charset="-78"/>
              <a:cs typeface="Aldhabi" pitchFamily="2" charset="-78"/>
            </a:endParaRPr>
          </a:p>
        </p:txBody>
      </p:sp>
      <p:sp>
        <p:nvSpPr>
          <p:cNvPr id="3" name="Content Placeholder 2"/>
          <p:cNvSpPr>
            <a:spLocks noGrp="1"/>
          </p:cNvSpPr>
          <p:nvPr>
            <p:ph sz="quarter" idx="1"/>
          </p:nvPr>
        </p:nvSpPr>
        <p:spPr>
          <a:xfrm>
            <a:off x="381000" y="990600"/>
            <a:ext cx="8229600" cy="4873752"/>
          </a:xfrm>
        </p:spPr>
        <p:txBody>
          <a:bodyPr>
            <a:normAutofit fontScale="92500" lnSpcReduction="20000"/>
          </a:bodyPr>
          <a:lstStyle/>
          <a:p>
            <a:pPr marL="0" indent="0" algn="just" rtl="1">
              <a:lnSpc>
                <a:spcPct val="150000"/>
              </a:lnSpc>
              <a:buNone/>
            </a:pPr>
            <a:r>
              <a:rPr lang="ar-IQ" sz="2000" dirty="0" smtClean="0"/>
              <a:t>1</a:t>
            </a:r>
            <a:r>
              <a:rPr lang="ar-IQ" sz="2000" b="1" dirty="0" smtClean="0"/>
              <a:t>- مراكزالايواء : </a:t>
            </a:r>
            <a:r>
              <a:rPr lang="ar-IQ" sz="2000" dirty="0" smtClean="0"/>
              <a:t>تتقدم هذه </a:t>
            </a:r>
            <a:r>
              <a:rPr lang="ar-IQ" sz="2000" dirty="0"/>
              <a:t>الخدمات عبر </a:t>
            </a:r>
            <a:r>
              <a:rPr lang="ar-IQ" sz="2000" dirty="0" smtClean="0"/>
              <a:t>قنوات متعددة </a:t>
            </a:r>
            <a:r>
              <a:rPr lang="ar-IQ" sz="2000" dirty="0"/>
              <a:t>وباشكال مختلفة ويحسب رغبه السياح وتشمل هذه الخدمات </a:t>
            </a:r>
            <a:r>
              <a:rPr lang="ar-IQ" sz="2000" dirty="0" smtClean="0"/>
              <a:t>بــ: </a:t>
            </a:r>
          </a:p>
          <a:p>
            <a:pPr marL="0" indent="0" algn="just" rtl="1">
              <a:lnSpc>
                <a:spcPct val="150000"/>
              </a:lnSpc>
              <a:buNone/>
            </a:pPr>
            <a:r>
              <a:rPr lang="ar-IQ" sz="2000" b="1" dirty="0" smtClean="0"/>
              <a:t>أ-الفنادق </a:t>
            </a:r>
            <a:r>
              <a:rPr lang="ar-IQ" sz="2000" b="1" dirty="0"/>
              <a:t>بانواعها الفنادق التجارية والفنادق السياحية ويحسب </a:t>
            </a:r>
            <a:r>
              <a:rPr lang="ar-IQ" sz="2000" b="1" dirty="0" smtClean="0"/>
              <a:t>درجاتها:</a:t>
            </a:r>
          </a:p>
          <a:p>
            <a:pPr algn="just" rtl="1">
              <a:lnSpc>
                <a:spcPct val="150000"/>
              </a:lnSpc>
              <a:buFontTx/>
              <a:buChar char="-"/>
            </a:pPr>
            <a:r>
              <a:rPr lang="ar-IQ" sz="2000" dirty="0" smtClean="0"/>
              <a:t> </a:t>
            </a:r>
            <a:r>
              <a:rPr lang="ar-IQ" sz="2000" dirty="0"/>
              <a:t>الفنادق الدرجة </a:t>
            </a:r>
            <a:r>
              <a:rPr lang="ar-IQ" sz="2000" dirty="0" smtClean="0"/>
              <a:t>الممتازة (خمس </a:t>
            </a:r>
            <a:r>
              <a:rPr lang="ar-IQ" sz="2000" dirty="0"/>
              <a:t>نجوم ديلوكس ) </a:t>
            </a:r>
            <a:endParaRPr lang="ar-IQ" sz="2000" dirty="0" smtClean="0"/>
          </a:p>
          <a:p>
            <a:pPr algn="just" rtl="1">
              <a:lnSpc>
                <a:spcPct val="150000"/>
              </a:lnSpc>
              <a:buFontTx/>
              <a:buChar char="-"/>
            </a:pPr>
            <a:r>
              <a:rPr lang="ar-IQ" sz="2000" dirty="0" smtClean="0"/>
              <a:t>فنادق </a:t>
            </a:r>
            <a:r>
              <a:rPr lang="ar-IQ" sz="2000" dirty="0"/>
              <a:t>الدرجة الأولى ( خمس نحوم ) </a:t>
            </a:r>
            <a:endParaRPr lang="ar-IQ" sz="2000" dirty="0" smtClean="0"/>
          </a:p>
          <a:p>
            <a:pPr algn="just" rtl="1">
              <a:lnSpc>
                <a:spcPct val="150000"/>
              </a:lnSpc>
              <a:buFontTx/>
              <a:buChar char="-"/>
            </a:pPr>
            <a:r>
              <a:rPr lang="ar-IQ" sz="2000" dirty="0" smtClean="0"/>
              <a:t>فنادق </a:t>
            </a:r>
            <a:r>
              <a:rPr lang="ar-IQ" sz="2000" dirty="0"/>
              <a:t>الدرجة الثانية </a:t>
            </a:r>
            <a:r>
              <a:rPr lang="ar-IQ" sz="2000" dirty="0" smtClean="0"/>
              <a:t>( اربع نجوم </a:t>
            </a:r>
            <a:r>
              <a:rPr lang="ar-IQ" sz="2000" dirty="0"/>
              <a:t>) </a:t>
            </a:r>
            <a:endParaRPr lang="ar-IQ" sz="2000" dirty="0" smtClean="0"/>
          </a:p>
          <a:p>
            <a:pPr algn="just" rtl="1">
              <a:lnSpc>
                <a:spcPct val="150000"/>
              </a:lnSpc>
              <a:buFontTx/>
              <a:buChar char="-"/>
            </a:pPr>
            <a:r>
              <a:rPr lang="ar-IQ" sz="2000" dirty="0" smtClean="0"/>
              <a:t>فنادق </a:t>
            </a:r>
            <a:r>
              <a:rPr lang="ar-IQ" sz="2000" dirty="0"/>
              <a:t>الدرجة الثالثة ( ثلاثة نجوم ) </a:t>
            </a:r>
            <a:endParaRPr lang="ar-IQ" sz="2000" dirty="0" smtClean="0"/>
          </a:p>
          <a:p>
            <a:pPr algn="just" rtl="1">
              <a:lnSpc>
                <a:spcPct val="150000"/>
              </a:lnSpc>
              <a:buFontTx/>
              <a:buChar char="-"/>
            </a:pPr>
            <a:r>
              <a:rPr lang="ar-IQ" sz="2000" dirty="0" smtClean="0"/>
              <a:t> </a:t>
            </a:r>
            <a:r>
              <a:rPr lang="ar-IQ" sz="2000" dirty="0"/>
              <a:t>فنادق الدرجة الرابعة ( نجمنین ) </a:t>
            </a:r>
            <a:endParaRPr lang="ar-IQ" sz="2000" dirty="0" smtClean="0"/>
          </a:p>
          <a:p>
            <a:pPr algn="just" rtl="1">
              <a:lnSpc>
                <a:spcPct val="150000"/>
              </a:lnSpc>
              <a:buFontTx/>
              <a:buChar char="-"/>
            </a:pPr>
            <a:r>
              <a:rPr lang="ar-IQ" sz="2000" dirty="0" smtClean="0"/>
              <a:t>فنادق </a:t>
            </a:r>
            <a:r>
              <a:rPr lang="ar-IQ" sz="2000" dirty="0"/>
              <a:t>الدرجة الخامسة ( نجمة واحدة ) </a:t>
            </a:r>
            <a:endParaRPr lang="ar-IQ" sz="2000" dirty="0" smtClean="0"/>
          </a:p>
          <a:p>
            <a:pPr marL="0" indent="0" algn="just" rtl="1">
              <a:lnSpc>
                <a:spcPct val="150000"/>
              </a:lnSpc>
              <a:buNone/>
            </a:pPr>
            <a:r>
              <a:rPr lang="ar-IQ" sz="2000" dirty="0" smtClean="0"/>
              <a:t>وهنالك </a:t>
            </a:r>
            <a:r>
              <a:rPr lang="ar-IQ" sz="2000" dirty="0"/>
              <a:t>الفنادق الشعبية التي تقدم خدمات اعتيادية وبسيطة جدا والتي </a:t>
            </a:r>
            <a:r>
              <a:rPr lang="ar-IQ" sz="2000" dirty="0" smtClean="0"/>
              <a:t>تلائم </a:t>
            </a:r>
            <a:r>
              <a:rPr lang="ar-IQ" sz="2000" dirty="0"/>
              <a:t>وطبيعة أسعارها وهي غير مصنفة </a:t>
            </a:r>
            <a:endParaRPr lang="ar-IQ" sz="2000" dirty="0" smtClean="0"/>
          </a:p>
        </p:txBody>
      </p:sp>
    </p:spTree>
    <p:extLst>
      <p:ext uri="{BB962C8B-B14F-4D97-AF65-F5344CB8AC3E}">
        <p14:creationId xmlns:p14="http://schemas.microsoft.com/office/powerpoint/2010/main" val="2753056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0"/>
            <a:ext cx="8305800" cy="6473952"/>
          </a:xfrm>
        </p:spPr>
        <p:txBody>
          <a:bodyPr>
            <a:normAutofit/>
          </a:bodyPr>
          <a:lstStyle/>
          <a:p>
            <a:pPr marL="0" lvl="0" indent="0" algn="just" rtl="1">
              <a:lnSpc>
                <a:spcPct val="150000"/>
              </a:lnSpc>
              <a:buClr>
                <a:srgbClr val="FF388C"/>
              </a:buClr>
              <a:buNone/>
            </a:pPr>
            <a:r>
              <a:rPr lang="ar-IQ" sz="2000" dirty="0">
                <a:solidFill>
                  <a:prstClr val="black"/>
                </a:solidFill>
              </a:rPr>
              <a:t>2- فنادق راكبي السيارات: وتسمى ( بالموتيلات) ، وهذا النوع يقدم خدمات للسياح راكبي سيارتهم الخاصة وتقع على الطرق السريعة التي تربط المدن الكبرى مع بعضها البعض .</a:t>
            </a:r>
          </a:p>
          <a:p>
            <a:pPr marL="0" lvl="0" indent="0" algn="just" rtl="1">
              <a:lnSpc>
                <a:spcPct val="150000"/>
              </a:lnSpc>
              <a:buClr>
                <a:srgbClr val="FF388C"/>
              </a:buClr>
              <a:buNone/>
            </a:pPr>
            <a:r>
              <a:rPr lang="ar-IQ" sz="2000" dirty="0">
                <a:solidFill>
                  <a:prstClr val="black"/>
                </a:solidFill>
              </a:rPr>
              <a:t>3- المنتجعات السياحية: ونأخذ هذه المنتجعات صفة العمل الموسمي ، مثل الفنادق الصيفية (المصايف ) أما المنتجات التي تعمل خلال فترة الشتاء تسمى بالفنادق الشتوية وتتمركز بالقرب من مناطق سقوط الثلج حيث تقدم خدماتها الخاصة التي تتلاءم وحاجات السياح القادمين البهاء وخاصة السياح القادمين لأغراض التزحلق على الجليد .</a:t>
            </a:r>
          </a:p>
          <a:p>
            <a:pPr marL="0" lvl="0" indent="0" algn="just" rtl="1">
              <a:lnSpc>
                <a:spcPct val="150000"/>
              </a:lnSpc>
              <a:buClr>
                <a:srgbClr val="FF388C"/>
              </a:buClr>
              <a:buNone/>
            </a:pPr>
            <a:r>
              <a:rPr lang="ar-IQ" sz="2000" dirty="0">
                <a:solidFill>
                  <a:prstClr val="black"/>
                </a:solidFill>
              </a:rPr>
              <a:t>4- المخيمات :تقدم خدمات تنلام وحاجات ورغبات السياح القادمين إليها ، ومن العوامل الأساسية لنجاحها بنطلب اختيار </a:t>
            </a:r>
            <a:r>
              <a:rPr lang="ar-IQ" sz="2000" dirty="0" smtClean="0">
                <a:solidFill>
                  <a:prstClr val="black"/>
                </a:solidFill>
              </a:rPr>
              <a:t>موقع </a:t>
            </a:r>
            <a:r>
              <a:rPr lang="ar-IQ" sz="2000" dirty="0">
                <a:solidFill>
                  <a:prstClr val="black"/>
                </a:solidFill>
              </a:rPr>
              <a:t>جيد للتخييم يقع بالقرب من مقومات جدن سياحية ( </a:t>
            </a:r>
            <a:r>
              <a:rPr lang="ar-IQ" sz="2000" dirty="0" smtClean="0">
                <a:solidFill>
                  <a:prstClr val="black"/>
                </a:solidFill>
              </a:rPr>
              <a:t>جبال </a:t>
            </a:r>
            <a:r>
              <a:rPr lang="ar-IQ" sz="2000" dirty="0">
                <a:solidFill>
                  <a:prstClr val="black"/>
                </a:solidFill>
              </a:rPr>
              <a:t>غابات , انهار ، </a:t>
            </a:r>
            <a:r>
              <a:rPr lang="ar-IQ" sz="2000" dirty="0" smtClean="0">
                <a:solidFill>
                  <a:prstClr val="black"/>
                </a:solidFill>
              </a:rPr>
              <a:t>بحيرات ) </a:t>
            </a:r>
            <a:r>
              <a:rPr lang="ar-IQ" sz="2000" dirty="0">
                <a:solidFill>
                  <a:prstClr val="black"/>
                </a:solidFill>
              </a:rPr>
              <a:t>بسهولة الوصول إليه </a:t>
            </a:r>
            <a:r>
              <a:rPr lang="ar-IQ" sz="2000" dirty="0" smtClean="0">
                <a:solidFill>
                  <a:prstClr val="black"/>
                </a:solidFill>
              </a:rPr>
              <a:t>وتوفر </a:t>
            </a:r>
            <a:r>
              <a:rPr lang="ar-IQ" sz="2000" dirty="0">
                <a:solidFill>
                  <a:prstClr val="black"/>
                </a:solidFill>
              </a:rPr>
              <a:t>إدارة قادرة على إدارة المخيم </a:t>
            </a:r>
            <a:r>
              <a:rPr lang="ar-IQ" sz="2000" dirty="0" smtClean="0">
                <a:solidFill>
                  <a:prstClr val="black"/>
                </a:solidFill>
              </a:rPr>
              <a:t>بنجاح.</a:t>
            </a:r>
          </a:p>
        </p:txBody>
      </p:sp>
    </p:spTree>
    <p:extLst>
      <p:ext uri="{BB962C8B-B14F-4D97-AF65-F5344CB8AC3E}">
        <p14:creationId xmlns:p14="http://schemas.microsoft.com/office/powerpoint/2010/main" val="3244632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0"/>
            <a:ext cx="8458200" cy="6473952"/>
          </a:xfrm>
        </p:spPr>
        <p:txBody>
          <a:bodyPr>
            <a:normAutofit/>
          </a:bodyPr>
          <a:lstStyle/>
          <a:p>
            <a:pPr marL="0" lvl="0" indent="0" algn="just" rtl="1">
              <a:lnSpc>
                <a:spcPct val="150000"/>
              </a:lnSpc>
              <a:buClr>
                <a:srgbClr val="FF388C"/>
              </a:buClr>
              <a:buNone/>
            </a:pPr>
            <a:r>
              <a:rPr lang="ar-IQ" sz="1800" b="1" dirty="0">
                <a:solidFill>
                  <a:prstClr val="black"/>
                </a:solidFill>
              </a:rPr>
              <a:t>5-البيوت العائلية : </a:t>
            </a:r>
            <a:r>
              <a:rPr lang="ar-IQ" sz="1800" dirty="0">
                <a:solidFill>
                  <a:prstClr val="black"/>
                </a:solidFill>
              </a:rPr>
              <a:t>والتي يطلق عليها ( البنسيونات ) وقدار من قبل العائلة التي تملك السكن ، حيث يقوم الأب بإدارة المشروع والإشراف عليه والأم عمارة تكون مسؤولة عن المطبخ و المطعم والأبناء تكون مسؤوليتهم تقديم الطعام والشراب ، وهذا النوع من الخدمات متطور من كثير من بلدان أوروبا .</a:t>
            </a:r>
          </a:p>
          <a:p>
            <a:pPr marL="0" lvl="0" indent="0" algn="just" rtl="1">
              <a:lnSpc>
                <a:spcPct val="150000"/>
              </a:lnSpc>
              <a:buClr>
                <a:srgbClr val="FF388C"/>
              </a:buClr>
              <a:buNone/>
            </a:pPr>
            <a:r>
              <a:rPr lang="ar-IQ" sz="1800" b="1" dirty="0">
                <a:solidFill>
                  <a:prstClr val="black"/>
                </a:solidFill>
              </a:rPr>
              <a:t>6- بيوت </a:t>
            </a:r>
            <a:r>
              <a:rPr lang="ar-IQ" sz="1800" b="1" dirty="0" smtClean="0">
                <a:solidFill>
                  <a:prstClr val="black"/>
                </a:solidFill>
              </a:rPr>
              <a:t>الشباب : </a:t>
            </a:r>
            <a:r>
              <a:rPr lang="ar-IQ" sz="1800" dirty="0">
                <a:solidFill>
                  <a:prstClr val="black"/>
                </a:solidFill>
              </a:rPr>
              <a:t>هذا النوع موجه إلى شريحة معينة من المجتمع وهم الشباب ، ومعظم روادها من الطلبة وذوي الدخل المحدود كون اسعارها ملائمة وتكون منتشرة بشكل خاص من بعض البلدان الأوروبية والعربية واكثرها شيوعا في الصين واليابان وكوريا ، وتكون طبيعة الإدارة فيها تعاونية التي تدار بواسطة الطلبة .</a:t>
            </a:r>
          </a:p>
          <a:p>
            <a:pPr marL="0" lvl="0" indent="0" algn="just" rtl="1">
              <a:lnSpc>
                <a:spcPct val="150000"/>
              </a:lnSpc>
              <a:buClr>
                <a:srgbClr val="FF388C"/>
              </a:buClr>
              <a:buNone/>
            </a:pPr>
            <a:r>
              <a:rPr lang="ar-IQ" sz="1800" b="1" dirty="0">
                <a:solidFill>
                  <a:prstClr val="black"/>
                </a:solidFill>
              </a:rPr>
              <a:t>7- المدن والقرى والمجمعات </a:t>
            </a:r>
            <a:r>
              <a:rPr lang="ar-IQ" sz="1800" b="1" dirty="0" smtClean="0">
                <a:solidFill>
                  <a:prstClr val="black"/>
                </a:solidFill>
              </a:rPr>
              <a:t>السياحية: </a:t>
            </a:r>
            <a:r>
              <a:rPr lang="ar-IQ" sz="1800" dirty="0">
                <a:solidFill>
                  <a:prstClr val="black"/>
                </a:solidFill>
              </a:rPr>
              <a:t>تعد هذه المراكز من الخدمات المؤثرة في إشباع رعبات وحاجات السياح ، انظر الشكل رقم </a:t>
            </a:r>
            <a:r>
              <a:rPr lang="ar-IQ" sz="1800" dirty="0" smtClean="0">
                <a:solidFill>
                  <a:prstClr val="black"/>
                </a:solidFill>
              </a:rPr>
              <a:t>( 4) </a:t>
            </a:r>
            <a:r>
              <a:rPr lang="ar-IQ" sz="1800" dirty="0">
                <a:solidFill>
                  <a:prstClr val="black"/>
                </a:solidFill>
              </a:rPr>
              <a:t>وهي مراكز سياحية متكاملة حيث تتمثل في الفنادق والسدور أو الشقق او الیوت السياحية وتكون خدماتها متنوعة ، كما تتوفر فيها وسائل التسلية والشرعية والخدمات الفردية كالأسواق التجارية والبنوك </a:t>
            </a:r>
            <a:r>
              <a:rPr lang="ar-IQ" sz="1800" dirty="0" smtClean="0">
                <a:solidFill>
                  <a:prstClr val="black"/>
                </a:solidFill>
              </a:rPr>
              <a:t>ومستوصف صحي </a:t>
            </a:r>
            <a:r>
              <a:rPr lang="ar-IQ" sz="1800" dirty="0">
                <a:solidFill>
                  <a:prstClr val="black"/>
                </a:solidFill>
              </a:rPr>
              <a:t>و صيدلية الخ</a:t>
            </a:r>
            <a:r>
              <a:rPr lang="ar-IQ" sz="1800" dirty="0" smtClean="0">
                <a:solidFill>
                  <a:prstClr val="black"/>
                </a:solidFill>
              </a:rPr>
              <a:t>.</a:t>
            </a:r>
          </a:p>
          <a:p>
            <a:pPr marL="0" lvl="0" indent="0" algn="just" rtl="1">
              <a:lnSpc>
                <a:spcPct val="150000"/>
              </a:lnSpc>
              <a:buClr>
                <a:srgbClr val="FF388C"/>
              </a:buClr>
              <a:buNone/>
            </a:pPr>
            <a:r>
              <a:rPr lang="ar-IQ" sz="1800" dirty="0" smtClean="0">
                <a:solidFill>
                  <a:prstClr val="black"/>
                </a:solidFill>
              </a:rPr>
              <a:t>ومن امثلة ذلك في الاردن القرية السياحية في طيبة زمان قرب البتراء والقرى السياحية في شرم الشيخ في دولة مصر العربية .</a:t>
            </a:r>
            <a:endParaRPr lang="en-US" sz="1800" dirty="0">
              <a:solidFill>
                <a:prstClr val="black"/>
              </a:solidFill>
            </a:endParaRPr>
          </a:p>
        </p:txBody>
      </p:sp>
    </p:spTree>
    <p:extLst>
      <p:ext uri="{BB962C8B-B14F-4D97-AF65-F5344CB8AC3E}">
        <p14:creationId xmlns:p14="http://schemas.microsoft.com/office/powerpoint/2010/main" val="3415798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
          </p:nvPr>
        </p:nvPicPr>
        <p:blipFill>
          <a:blip r:embed="rId3" cstate="print">
            <a:extLst>
              <a:ext uri="{BEBA8EAE-BF5A-486C-A8C5-ECC9F3942E4B}">
                <a14:imgProps xmlns:a14="http://schemas.microsoft.com/office/drawing/2010/main">
                  <a14:imgLayer r:embed="rId4">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905000" y="228600"/>
            <a:ext cx="5029200" cy="3789358"/>
          </a:xfrm>
          <a:prstGeom prst="rect">
            <a:avLst/>
          </a:prstGeom>
          <a:ln>
            <a:noFill/>
          </a:ln>
          <a:effectLst>
            <a:glow rad="101600">
              <a:schemeClr val="accent1">
                <a:satMod val="175000"/>
                <a:alpha val="40000"/>
              </a:schemeClr>
            </a:glow>
          </a:effectLst>
          <a:scene3d>
            <a:camera prst="orthographicFront">
              <a:rot lat="0" lon="0" rev="0"/>
            </a:camera>
            <a:lightRig rig="contrasting" dir="t">
              <a:rot lat="0" lon="0" rev="7800000"/>
            </a:lightRig>
          </a:scene3d>
          <a:sp3d>
            <a:bevelT w="139700" h="139700"/>
          </a:sp3d>
        </p:spPr>
        <p:style>
          <a:lnRef idx="2">
            <a:schemeClr val="accent1"/>
          </a:lnRef>
          <a:fillRef idx="1">
            <a:schemeClr val="lt1"/>
          </a:fillRef>
          <a:effectRef idx="0">
            <a:schemeClr val="accent1"/>
          </a:effectRef>
          <a:fontRef idx="minor">
            <a:schemeClr val="dk1"/>
          </a:fontRef>
        </p:style>
      </p:pic>
      <p:sp>
        <p:nvSpPr>
          <p:cNvPr id="5" name="TextBox 4"/>
          <p:cNvSpPr txBox="1"/>
          <p:nvPr/>
        </p:nvSpPr>
        <p:spPr>
          <a:xfrm>
            <a:off x="1524000" y="4419600"/>
            <a:ext cx="6096000" cy="1200329"/>
          </a:xfrm>
          <a:prstGeom prst="rect">
            <a:avLst/>
          </a:prstGeom>
          <a:noFill/>
        </p:spPr>
        <p:txBody>
          <a:bodyPr wrap="square" rtlCol="0">
            <a:spAutoFit/>
          </a:bodyPr>
          <a:lstStyle/>
          <a:p>
            <a:pPr algn="ctr" rtl="1"/>
            <a:r>
              <a:rPr lang="ar-IQ" sz="3600" dirty="0" smtClean="0">
                <a:latin typeface="Aldhabi" pitchFamily="2" charset="-78"/>
                <a:cs typeface="Aldhabi" pitchFamily="2" charset="-78"/>
              </a:rPr>
              <a:t>شكل رقم (4) </a:t>
            </a:r>
          </a:p>
          <a:p>
            <a:pPr algn="ctr" rtl="1"/>
            <a:r>
              <a:rPr lang="ar-IQ" sz="3600" dirty="0" smtClean="0">
                <a:latin typeface="Aldhabi" pitchFamily="2" charset="-78"/>
                <a:cs typeface="Aldhabi" pitchFamily="2" charset="-78"/>
              </a:rPr>
              <a:t>الخدمات المؤثرة في اشباع رغبات وحاجات السياح</a:t>
            </a:r>
            <a:endParaRPr lang="en-US" sz="3600" dirty="0">
              <a:latin typeface="Aldhabi" pitchFamily="2" charset="-78"/>
              <a:cs typeface="Aldhabi" pitchFamily="2" charset="-78"/>
            </a:endParaRPr>
          </a:p>
        </p:txBody>
      </p:sp>
    </p:spTree>
    <p:extLst>
      <p:ext uri="{BB962C8B-B14F-4D97-AF65-F5344CB8AC3E}">
        <p14:creationId xmlns:p14="http://schemas.microsoft.com/office/powerpoint/2010/main" val="2201150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533400"/>
            <a:ext cx="4267200" cy="884238"/>
          </a:xfrm>
        </p:spPr>
        <p:txBody>
          <a:bodyPr>
            <a:normAutofit/>
          </a:bodyPr>
          <a:lstStyle/>
          <a:p>
            <a:pPr algn="r" rtl="1"/>
            <a:r>
              <a:rPr lang="ar-IQ" sz="4000" dirty="0" smtClean="0">
                <a:solidFill>
                  <a:schemeClr val="accent2">
                    <a:lumMod val="60000"/>
                    <a:lumOff val="40000"/>
                  </a:schemeClr>
                </a:solidFill>
                <a:latin typeface="Aldhabi" pitchFamily="2" charset="-78"/>
                <a:cs typeface="Aldhabi" pitchFamily="2" charset="-78"/>
              </a:rPr>
              <a:t>ثانياً: خدمات الاطعمة والمشروبات </a:t>
            </a:r>
            <a:endParaRPr lang="en-US" sz="4000" dirty="0">
              <a:solidFill>
                <a:schemeClr val="accent2">
                  <a:lumMod val="60000"/>
                  <a:lumOff val="40000"/>
                </a:schemeClr>
              </a:solidFill>
              <a:latin typeface="Aldhabi" pitchFamily="2" charset="-78"/>
              <a:cs typeface="Aldhabi" pitchFamily="2" charset="-78"/>
            </a:endParaRPr>
          </a:p>
        </p:txBody>
      </p:sp>
      <p:sp>
        <p:nvSpPr>
          <p:cNvPr id="3" name="Content Placeholder 2"/>
          <p:cNvSpPr>
            <a:spLocks noGrp="1"/>
          </p:cNvSpPr>
          <p:nvPr>
            <p:ph sz="quarter" idx="1"/>
          </p:nvPr>
        </p:nvSpPr>
        <p:spPr/>
        <p:txBody>
          <a:bodyPr>
            <a:normAutofit/>
          </a:bodyPr>
          <a:lstStyle/>
          <a:p>
            <a:pPr marL="0" indent="0" algn="just" rtl="1">
              <a:buNone/>
            </a:pPr>
            <a:r>
              <a:rPr lang="ar-IQ" dirty="0" smtClean="0"/>
              <a:t> </a:t>
            </a:r>
            <a:r>
              <a:rPr lang="ar-IQ" dirty="0"/>
              <a:t>وهي الخدمات المتعلقة بالطعام والشراب مثل </a:t>
            </a:r>
            <a:r>
              <a:rPr lang="ar-IQ" dirty="0" smtClean="0"/>
              <a:t>:</a:t>
            </a:r>
          </a:p>
          <a:p>
            <a:pPr marL="0" indent="0" algn="just" rtl="1">
              <a:buNone/>
            </a:pPr>
            <a:r>
              <a:rPr lang="ar-IQ" dirty="0" smtClean="0"/>
              <a:t>1- المطاعم </a:t>
            </a:r>
            <a:r>
              <a:rPr lang="ar-IQ" dirty="0"/>
              <a:t>الفندقية والتي تأخذ أشكال متنوعة من حيث تقديم وجبات الطعام (</a:t>
            </a:r>
            <a:r>
              <a:rPr lang="ar-IQ" dirty="0" smtClean="0"/>
              <a:t>بحري </a:t>
            </a:r>
            <a:r>
              <a:rPr lang="ar-IQ" dirty="0"/>
              <a:t>، عربي ، </a:t>
            </a:r>
            <a:r>
              <a:rPr lang="ar-IQ" dirty="0" smtClean="0"/>
              <a:t>شرقي ).</a:t>
            </a:r>
          </a:p>
          <a:p>
            <a:pPr marL="0" indent="0" algn="just" rtl="1">
              <a:buNone/>
            </a:pPr>
            <a:r>
              <a:rPr lang="ar-IQ" dirty="0" smtClean="0"/>
              <a:t>2- المطاعم المنفردة : وهذه مصنفة بحسب درجاتها على غرار تصنيف الفنادق وهناك مطاعم الوجبات السريعة العالمية المنتشرة عالمياً.</a:t>
            </a:r>
          </a:p>
          <a:p>
            <a:pPr marL="0" indent="0" algn="just" rtl="1">
              <a:buNone/>
            </a:pPr>
            <a:r>
              <a:rPr lang="ar-IQ" dirty="0" smtClean="0"/>
              <a:t>3- المشارب التي تقدم المشاريب بانواعها المختلفة بحسب رغبة الزبون.</a:t>
            </a:r>
          </a:p>
          <a:p>
            <a:pPr marL="0" indent="0" algn="just" rtl="1">
              <a:buNone/>
            </a:pPr>
            <a:r>
              <a:rPr lang="ar-IQ" dirty="0" smtClean="0"/>
              <a:t>4-النوادي والجمعيات: مثل نوادي </a:t>
            </a:r>
            <a:r>
              <a:rPr lang="ar-IQ" dirty="0"/>
              <a:t>النقابات المهنية التي تقدم الطعام و </a:t>
            </a:r>
            <a:r>
              <a:rPr lang="ar-IQ" dirty="0" smtClean="0"/>
              <a:t>الشراب باسعار معتدلة.</a:t>
            </a:r>
          </a:p>
          <a:p>
            <a:pPr marL="0" indent="0" algn="just" rtl="1">
              <a:buNone/>
            </a:pPr>
            <a:r>
              <a:rPr lang="ar-IQ" dirty="0" smtClean="0"/>
              <a:t>5- خدمات </a:t>
            </a:r>
            <a:r>
              <a:rPr lang="ar-IQ" dirty="0"/>
              <a:t>تحضير الأطعمة والمشروبات ، مثل تلك التي </a:t>
            </a:r>
            <a:r>
              <a:rPr lang="ar-IQ" dirty="0" smtClean="0"/>
              <a:t>تقدم </a:t>
            </a:r>
            <a:r>
              <a:rPr lang="ar-IQ" dirty="0"/>
              <a:t>على </a:t>
            </a:r>
            <a:r>
              <a:rPr lang="ar-IQ" dirty="0" smtClean="0"/>
              <a:t>متن الطائرات في </a:t>
            </a:r>
            <a:r>
              <a:rPr lang="ar-IQ" dirty="0"/>
              <a:t>وسائل النقل الجوي </a:t>
            </a:r>
            <a:r>
              <a:rPr lang="ar-IQ" dirty="0" smtClean="0"/>
              <a:t>وكذلك وسائط </a:t>
            </a:r>
            <a:r>
              <a:rPr lang="ar-IQ" dirty="0"/>
              <a:t>النقل البري والبحري ، حيث </a:t>
            </a:r>
            <a:r>
              <a:rPr lang="ar-IQ" dirty="0" smtClean="0"/>
              <a:t>تقوم </a:t>
            </a:r>
            <a:r>
              <a:rPr lang="ar-IQ" dirty="0"/>
              <a:t>بتجهيز وتحضير هذه الأطعمة فنادق وشركات اهلية متخصصة </a:t>
            </a:r>
            <a:r>
              <a:rPr lang="ar-IQ" dirty="0" smtClean="0"/>
              <a:t>وتبيعه إلى </a:t>
            </a:r>
            <a:r>
              <a:rPr lang="ar-IQ" dirty="0"/>
              <a:t>الزبائن </a:t>
            </a:r>
            <a:r>
              <a:rPr lang="ar-IQ" dirty="0" smtClean="0"/>
              <a:t>كوسيلة </a:t>
            </a:r>
            <a:r>
              <a:rPr lang="ar-IQ" dirty="0"/>
              <a:t>حديثة لإشباع </a:t>
            </a:r>
            <a:r>
              <a:rPr lang="ar-IQ" dirty="0" smtClean="0"/>
              <a:t>رغبات السياح </a:t>
            </a:r>
            <a:r>
              <a:rPr lang="ar-IQ" dirty="0"/>
              <a:t>و </a:t>
            </a:r>
            <a:r>
              <a:rPr lang="ar-IQ" dirty="0" smtClean="0"/>
              <a:t>اذواقهم.</a:t>
            </a:r>
          </a:p>
        </p:txBody>
      </p:sp>
    </p:spTree>
    <p:extLst>
      <p:ext uri="{BB962C8B-B14F-4D97-AF65-F5344CB8AC3E}">
        <p14:creationId xmlns:p14="http://schemas.microsoft.com/office/powerpoint/2010/main" val="3429894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04800"/>
            <a:ext cx="6781800" cy="838200"/>
          </a:xfrm>
        </p:spPr>
        <p:txBody>
          <a:bodyPr>
            <a:noAutofit/>
          </a:bodyPr>
          <a:lstStyle/>
          <a:p>
            <a:pPr algn="r" rtl="1"/>
            <a:r>
              <a:rPr lang="ar-IQ" sz="4800" b="1" cap="none" dirty="0">
                <a:solidFill>
                  <a:schemeClr val="accent2">
                    <a:lumMod val="60000"/>
                    <a:lumOff val="40000"/>
                  </a:schemeClr>
                </a:solidFill>
                <a:latin typeface="Aldhabi" pitchFamily="2" charset="-78"/>
                <a:ea typeface="+mn-ea"/>
                <a:cs typeface="Aldhabi" pitchFamily="2" charset="-78"/>
              </a:rPr>
              <a:t> ثالثا : خدمات المحال التجارية </a:t>
            </a:r>
            <a:r>
              <a:rPr lang="ar-IQ" sz="4800" b="1" cap="none" dirty="0" smtClean="0">
                <a:solidFill>
                  <a:schemeClr val="accent2">
                    <a:lumMod val="60000"/>
                    <a:lumOff val="40000"/>
                  </a:schemeClr>
                </a:solidFill>
                <a:latin typeface="Aldhabi" pitchFamily="2" charset="-78"/>
                <a:ea typeface="+mn-ea"/>
                <a:cs typeface="Aldhabi" pitchFamily="2" charset="-78"/>
              </a:rPr>
              <a:t>:-</a:t>
            </a:r>
            <a:endParaRPr lang="en-US" sz="4800" dirty="0">
              <a:solidFill>
                <a:schemeClr val="accent2">
                  <a:lumMod val="60000"/>
                  <a:lumOff val="40000"/>
                </a:schemeClr>
              </a:solidFill>
              <a:latin typeface="Aldhabi" pitchFamily="2" charset="-78"/>
              <a:cs typeface="Aldhabi" pitchFamily="2" charset="-78"/>
            </a:endParaRPr>
          </a:p>
        </p:txBody>
      </p:sp>
      <p:sp>
        <p:nvSpPr>
          <p:cNvPr id="3" name="Content Placeholder 2"/>
          <p:cNvSpPr>
            <a:spLocks noGrp="1"/>
          </p:cNvSpPr>
          <p:nvPr>
            <p:ph sz="quarter" idx="1"/>
          </p:nvPr>
        </p:nvSpPr>
        <p:spPr>
          <a:xfrm>
            <a:off x="457200" y="1524000"/>
            <a:ext cx="8001000" cy="4340352"/>
          </a:xfrm>
        </p:spPr>
        <p:txBody>
          <a:bodyPr>
            <a:normAutofit/>
          </a:bodyPr>
          <a:lstStyle/>
          <a:p>
            <a:pPr marL="0" lvl="0" indent="0" algn="r" rtl="1">
              <a:lnSpc>
                <a:spcPct val="150000"/>
              </a:lnSpc>
              <a:buClr>
                <a:srgbClr val="FF388C"/>
              </a:buClr>
              <a:buNone/>
            </a:pPr>
            <a:r>
              <a:rPr lang="ar-IQ" dirty="0" smtClean="0">
                <a:solidFill>
                  <a:prstClr val="black"/>
                </a:solidFill>
              </a:rPr>
              <a:t>وتشمل </a:t>
            </a:r>
            <a:r>
              <a:rPr lang="ar-IQ" dirty="0">
                <a:solidFill>
                  <a:prstClr val="black"/>
                </a:solidFill>
              </a:rPr>
              <a:t>محال الهدايا والتحفيات والملابس والأزياء الشعبية الفلكلوري والمصنوعات الحرفية كاتذكارات وغيرها من الصناعات من البلد الذي يزوره السائح </a:t>
            </a:r>
            <a:endParaRPr lang="ar-IQ" dirty="0" smtClean="0">
              <a:solidFill>
                <a:prstClr val="black"/>
              </a:solidFill>
            </a:endParaRPr>
          </a:p>
        </p:txBody>
      </p:sp>
    </p:spTree>
    <p:extLst>
      <p:ext uri="{BB962C8B-B14F-4D97-AF65-F5344CB8AC3E}">
        <p14:creationId xmlns:p14="http://schemas.microsoft.com/office/powerpoint/2010/main" val="16725882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ustom 1">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237</TotalTime>
  <Words>578</Words>
  <Application>Microsoft Office PowerPoint</Application>
  <PresentationFormat>On-screen Show (4:3)</PresentationFormat>
  <Paragraphs>34</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Aldhabi</vt:lpstr>
      <vt:lpstr>Calibri</vt:lpstr>
      <vt:lpstr>Century Schoolbook</vt:lpstr>
      <vt:lpstr>Times New Roman</vt:lpstr>
      <vt:lpstr>Wingdings</vt:lpstr>
      <vt:lpstr>Wingdings 2</vt:lpstr>
      <vt:lpstr>Oriel</vt:lpstr>
      <vt:lpstr>مبادئ السياحة </vt:lpstr>
      <vt:lpstr>ب . البنية الفوقية :</vt:lpstr>
      <vt:lpstr>PowerPoint Presentation</vt:lpstr>
      <vt:lpstr>PowerPoint Presentation</vt:lpstr>
      <vt:lpstr>PowerPoint Presentation</vt:lpstr>
      <vt:lpstr>ثانياً: خدمات الاطعمة والمشروبات </vt:lpstr>
      <vt:lpstr> ثالثا : خدمات المحال التجارية :-</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السياحة</dc:title>
  <dc:creator>Maher</dc:creator>
  <cp:lastModifiedBy>Maher</cp:lastModifiedBy>
  <cp:revision>18</cp:revision>
  <dcterms:created xsi:type="dcterms:W3CDTF">2020-12-29T19:17:50Z</dcterms:created>
  <dcterms:modified xsi:type="dcterms:W3CDTF">2023-01-25T17:03:19Z</dcterms:modified>
</cp:coreProperties>
</file>