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F53525-0A02-42B8-A71E-C3C2A6F20AB5}" type="doc">
      <dgm:prSet loTypeId="urn:microsoft.com/office/officeart/2005/8/layout/radial5" loCatId="cycle" qsTypeId="urn:microsoft.com/office/officeart/2005/8/quickstyle/simple1" qsCatId="simple" csTypeId="urn:microsoft.com/office/officeart/2005/8/colors/colorful1" csCatId="colorful" phldr="1"/>
      <dgm:spPr/>
      <dgm:t>
        <a:bodyPr/>
        <a:lstStyle/>
        <a:p>
          <a:endParaRPr lang="en-US"/>
        </a:p>
      </dgm:t>
    </dgm:pt>
    <dgm:pt modelId="{DEBBE2AB-73BF-4039-AF7D-BAB6D87BCA09}">
      <dgm:prSet phldrT="[Text]"/>
      <dgm:spPr/>
      <dgm:t>
        <a:bodyPr/>
        <a:lstStyle/>
        <a:p>
          <a:r>
            <a:rPr lang="ar-IQ" dirty="0" smtClean="0">
              <a:solidFill>
                <a:srgbClr val="002060"/>
              </a:solidFill>
            </a:rPr>
            <a:t>السوق السياحي </a:t>
          </a:r>
          <a:endParaRPr lang="en-US" dirty="0">
            <a:solidFill>
              <a:srgbClr val="002060"/>
            </a:solidFill>
          </a:endParaRPr>
        </a:p>
      </dgm:t>
    </dgm:pt>
    <dgm:pt modelId="{40D9FE42-6805-4F27-BDFF-AC4F7E8646CB}" type="parTrans" cxnId="{BBA7B643-9B42-4B17-849E-93A0ED571171}">
      <dgm:prSet/>
      <dgm:spPr/>
      <dgm:t>
        <a:bodyPr/>
        <a:lstStyle/>
        <a:p>
          <a:endParaRPr lang="en-US"/>
        </a:p>
      </dgm:t>
    </dgm:pt>
    <dgm:pt modelId="{5821AED0-96FD-4CEB-A39E-45C828F04A75}" type="sibTrans" cxnId="{BBA7B643-9B42-4B17-849E-93A0ED571171}">
      <dgm:prSet/>
      <dgm:spPr/>
      <dgm:t>
        <a:bodyPr/>
        <a:lstStyle/>
        <a:p>
          <a:endParaRPr lang="en-US"/>
        </a:p>
      </dgm:t>
    </dgm:pt>
    <dgm:pt modelId="{A18B4F74-332D-4C01-9E0E-C969DE7276BF}">
      <dgm:prSet phldrT="[Text]"/>
      <dgm:spPr/>
      <dgm:t>
        <a:bodyPr/>
        <a:lstStyle/>
        <a:p>
          <a:r>
            <a:rPr lang="ar-IQ" dirty="0" smtClean="0">
              <a:solidFill>
                <a:srgbClr val="002060"/>
              </a:solidFill>
            </a:rPr>
            <a:t>السوق الرئيسية</a:t>
          </a:r>
          <a:endParaRPr lang="en-US" dirty="0">
            <a:solidFill>
              <a:srgbClr val="002060"/>
            </a:solidFill>
          </a:endParaRPr>
        </a:p>
      </dgm:t>
    </dgm:pt>
    <dgm:pt modelId="{CE141FB9-B5AB-4489-B3D9-8D903C5D6CF4}" type="parTrans" cxnId="{B08CE84C-6C18-483D-99D6-A2D08333D475}">
      <dgm:prSet/>
      <dgm:spPr/>
      <dgm:t>
        <a:bodyPr/>
        <a:lstStyle/>
        <a:p>
          <a:endParaRPr lang="en-US"/>
        </a:p>
      </dgm:t>
    </dgm:pt>
    <dgm:pt modelId="{5E65DA7C-4A4B-4FCF-B9C3-F21666BE5602}" type="sibTrans" cxnId="{B08CE84C-6C18-483D-99D6-A2D08333D475}">
      <dgm:prSet/>
      <dgm:spPr/>
      <dgm:t>
        <a:bodyPr/>
        <a:lstStyle/>
        <a:p>
          <a:endParaRPr lang="en-US"/>
        </a:p>
      </dgm:t>
    </dgm:pt>
    <dgm:pt modelId="{BF768233-B379-474B-8C15-BD17C7A16C82}">
      <dgm:prSet phldrT="[Text]"/>
      <dgm:spPr/>
      <dgm:t>
        <a:bodyPr/>
        <a:lstStyle/>
        <a:p>
          <a:r>
            <a:rPr lang="ar-IQ" dirty="0" smtClean="0">
              <a:solidFill>
                <a:srgbClr val="002060"/>
              </a:solidFill>
            </a:rPr>
            <a:t>السوق الثانوي</a:t>
          </a:r>
          <a:endParaRPr lang="en-US" dirty="0">
            <a:solidFill>
              <a:srgbClr val="002060"/>
            </a:solidFill>
          </a:endParaRPr>
        </a:p>
      </dgm:t>
    </dgm:pt>
    <dgm:pt modelId="{588E5238-5124-431C-885B-DB763301BDB1}" type="parTrans" cxnId="{E4F7BBFB-93EF-4112-8228-BA3A40166916}">
      <dgm:prSet/>
      <dgm:spPr/>
      <dgm:t>
        <a:bodyPr/>
        <a:lstStyle/>
        <a:p>
          <a:endParaRPr lang="en-US"/>
        </a:p>
      </dgm:t>
    </dgm:pt>
    <dgm:pt modelId="{9369CFA0-8DA9-4C80-A0B8-E2F2A520A2EF}" type="sibTrans" cxnId="{E4F7BBFB-93EF-4112-8228-BA3A40166916}">
      <dgm:prSet/>
      <dgm:spPr/>
      <dgm:t>
        <a:bodyPr/>
        <a:lstStyle/>
        <a:p>
          <a:endParaRPr lang="en-US"/>
        </a:p>
      </dgm:t>
    </dgm:pt>
    <dgm:pt modelId="{7630EBC0-008A-4DC8-935F-17679DF13AD9}">
      <dgm:prSet phldrT="[Text]"/>
      <dgm:spPr/>
      <dgm:t>
        <a:bodyPr/>
        <a:lstStyle/>
        <a:p>
          <a:r>
            <a:rPr lang="ar-IQ" dirty="0" smtClean="0">
              <a:solidFill>
                <a:srgbClr val="002060"/>
              </a:solidFill>
            </a:rPr>
            <a:t>الاسواق النشطة</a:t>
          </a:r>
          <a:endParaRPr lang="en-US" dirty="0">
            <a:solidFill>
              <a:srgbClr val="002060"/>
            </a:solidFill>
          </a:endParaRPr>
        </a:p>
      </dgm:t>
    </dgm:pt>
    <dgm:pt modelId="{87E33475-9FA7-4641-9C3A-132ADB4457F5}" type="parTrans" cxnId="{7E752DB4-8D29-4C5F-9820-EF5949789091}">
      <dgm:prSet/>
      <dgm:spPr/>
      <dgm:t>
        <a:bodyPr/>
        <a:lstStyle/>
        <a:p>
          <a:endParaRPr lang="en-US"/>
        </a:p>
      </dgm:t>
    </dgm:pt>
    <dgm:pt modelId="{231E1CBE-C034-4A7C-8FC2-867FD563AAEB}" type="sibTrans" cxnId="{7E752DB4-8D29-4C5F-9820-EF5949789091}">
      <dgm:prSet/>
      <dgm:spPr/>
      <dgm:t>
        <a:bodyPr/>
        <a:lstStyle/>
        <a:p>
          <a:endParaRPr lang="en-US"/>
        </a:p>
      </dgm:t>
    </dgm:pt>
    <dgm:pt modelId="{8FC5EBAD-1A71-42F2-8070-3CA059ABA711}">
      <dgm:prSet phldrT="[Text]"/>
      <dgm:spPr/>
      <dgm:t>
        <a:bodyPr/>
        <a:lstStyle/>
        <a:p>
          <a:r>
            <a:rPr lang="ar-IQ" dirty="0" smtClean="0">
              <a:solidFill>
                <a:srgbClr val="002060"/>
              </a:solidFill>
            </a:rPr>
            <a:t>الاسواق المحتملة </a:t>
          </a:r>
          <a:endParaRPr lang="en-US" dirty="0">
            <a:solidFill>
              <a:srgbClr val="002060"/>
            </a:solidFill>
          </a:endParaRPr>
        </a:p>
      </dgm:t>
    </dgm:pt>
    <dgm:pt modelId="{39A28744-F0AF-4334-8BAF-23E78C462E67}" type="parTrans" cxnId="{9EC0ED55-C88D-48AD-8123-1C26E5137AEE}">
      <dgm:prSet/>
      <dgm:spPr/>
      <dgm:t>
        <a:bodyPr/>
        <a:lstStyle/>
        <a:p>
          <a:endParaRPr lang="en-US"/>
        </a:p>
      </dgm:t>
    </dgm:pt>
    <dgm:pt modelId="{9A9143FD-72B9-4733-949E-A890EF770FA4}" type="sibTrans" cxnId="{9EC0ED55-C88D-48AD-8123-1C26E5137AEE}">
      <dgm:prSet/>
      <dgm:spPr/>
      <dgm:t>
        <a:bodyPr/>
        <a:lstStyle/>
        <a:p>
          <a:endParaRPr lang="en-US"/>
        </a:p>
      </dgm:t>
    </dgm:pt>
    <dgm:pt modelId="{5BC587C5-FB75-4F8C-A6A2-F0BBE3E1BA46}">
      <dgm:prSet/>
      <dgm:spPr/>
      <dgm:t>
        <a:bodyPr/>
        <a:lstStyle/>
        <a:p>
          <a:r>
            <a:rPr lang="ar-IQ" dirty="0" smtClean="0">
              <a:solidFill>
                <a:srgbClr val="002060"/>
              </a:solidFill>
            </a:rPr>
            <a:t>الاسواق الكامنة</a:t>
          </a:r>
          <a:endParaRPr lang="en-US" dirty="0">
            <a:solidFill>
              <a:srgbClr val="002060"/>
            </a:solidFill>
          </a:endParaRPr>
        </a:p>
      </dgm:t>
    </dgm:pt>
    <dgm:pt modelId="{4E0C0F84-2504-4AA8-9283-5C0FDDF3BBB4}" type="parTrans" cxnId="{8656D32E-06D0-4588-B7B2-D666DA1C14C7}">
      <dgm:prSet/>
      <dgm:spPr/>
      <dgm:t>
        <a:bodyPr/>
        <a:lstStyle/>
        <a:p>
          <a:endParaRPr lang="en-US"/>
        </a:p>
      </dgm:t>
    </dgm:pt>
    <dgm:pt modelId="{70472913-07B9-47CF-817C-AD24989AB840}" type="sibTrans" cxnId="{8656D32E-06D0-4588-B7B2-D666DA1C14C7}">
      <dgm:prSet/>
      <dgm:spPr/>
      <dgm:t>
        <a:bodyPr/>
        <a:lstStyle/>
        <a:p>
          <a:endParaRPr lang="en-US"/>
        </a:p>
      </dgm:t>
    </dgm:pt>
    <dgm:pt modelId="{DD8CF436-C0D2-4D16-8821-5275B8047803}" type="pres">
      <dgm:prSet presAssocID="{B2F53525-0A02-42B8-A71E-C3C2A6F20AB5}" presName="Name0" presStyleCnt="0">
        <dgm:presLayoutVars>
          <dgm:chMax val="1"/>
          <dgm:dir/>
          <dgm:animLvl val="ctr"/>
          <dgm:resizeHandles val="exact"/>
        </dgm:presLayoutVars>
      </dgm:prSet>
      <dgm:spPr/>
      <dgm:t>
        <a:bodyPr/>
        <a:lstStyle/>
        <a:p>
          <a:endParaRPr lang="en-US"/>
        </a:p>
      </dgm:t>
    </dgm:pt>
    <dgm:pt modelId="{02FE46E8-F04C-457B-B8ED-54A9FAADA622}" type="pres">
      <dgm:prSet presAssocID="{DEBBE2AB-73BF-4039-AF7D-BAB6D87BCA09}" presName="centerShape" presStyleLbl="node0" presStyleIdx="0" presStyleCnt="1"/>
      <dgm:spPr/>
      <dgm:t>
        <a:bodyPr/>
        <a:lstStyle/>
        <a:p>
          <a:endParaRPr lang="en-US"/>
        </a:p>
      </dgm:t>
    </dgm:pt>
    <dgm:pt modelId="{486D383D-7717-4C1C-B4D4-2BBA7FFB9E44}" type="pres">
      <dgm:prSet presAssocID="{CE141FB9-B5AB-4489-B3D9-8D903C5D6CF4}" presName="parTrans" presStyleLbl="sibTrans2D1" presStyleIdx="0" presStyleCnt="5"/>
      <dgm:spPr/>
      <dgm:t>
        <a:bodyPr/>
        <a:lstStyle/>
        <a:p>
          <a:endParaRPr lang="en-US"/>
        </a:p>
      </dgm:t>
    </dgm:pt>
    <dgm:pt modelId="{D23F7461-79A9-4081-AB1B-B1918C122F44}" type="pres">
      <dgm:prSet presAssocID="{CE141FB9-B5AB-4489-B3D9-8D903C5D6CF4}" presName="connectorText" presStyleLbl="sibTrans2D1" presStyleIdx="0" presStyleCnt="5"/>
      <dgm:spPr/>
      <dgm:t>
        <a:bodyPr/>
        <a:lstStyle/>
        <a:p>
          <a:endParaRPr lang="en-US"/>
        </a:p>
      </dgm:t>
    </dgm:pt>
    <dgm:pt modelId="{7AA41DE4-C7ED-429B-945F-72DC79A67DC3}" type="pres">
      <dgm:prSet presAssocID="{A18B4F74-332D-4C01-9E0E-C969DE7276BF}" presName="node" presStyleLbl="node1" presStyleIdx="0" presStyleCnt="5">
        <dgm:presLayoutVars>
          <dgm:bulletEnabled val="1"/>
        </dgm:presLayoutVars>
      </dgm:prSet>
      <dgm:spPr/>
      <dgm:t>
        <a:bodyPr/>
        <a:lstStyle/>
        <a:p>
          <a:endParaRPr lang="en-US"/>
        </a:p>
      </dgm:t>
    </dgm:pt>
    <dgm:pt modelId="{C77EC630-95FE-4997-82D8-E33298513350}" type="pres">
      <dgm:prSet presAssocID="{588E5238-5124-431C-885B-DB763301BDB1}" presName="parTrans" presStyleLbl="sibTrans2D1" presStyleIdx="1" presStyleCnt="5"/>
      <dgm:spPr/>
      <dgm:t>
        <a:bodyPr/>
        <a:lstStyle/>
        <a:p>
          <a:endParaRPr lang="en-US"/>
        </a:p>
      </dgm:t>
    </dgm:pt>
    <dgm:pt modelId="{EF1FC18D-4414-46FD-89B1-B7051265281B}" type="pres">
      <dgm:prSet presAssocID="{588E5238-5124-431C-885B-DB763301BDB1}" presName="connectorText" presStyleLbl="sibTrans2D1" presStyleIdx="1" presStyleCnt="5"/>
      <dgm:spPr/>
      <dgm:t>
        <a:bodyPr/>
        <a:lstStyle/>
        <a:p>
          <a:endParaRPr lang="en-US"/>
        </a:p>
      </dgm:t>
    </dgm:pt>
    <dgm:pt modelId="{0C099C8F-9595-498C-B7F4-4D903AB65CDA}" type="pres">
      <dgm:prSet presAssocID="{BF768233-B379-474B-8C15-BD17C7A16C82}" presName="node" presStyleLbl="node1" presStyleIdx="1" presStyleCnt="5">
        <dgm:presLayoutVars>
          <dgm:bulletEnabled val="1"/>
        </dgm:presLayoutVars>
      </dgm:prSet>
      <dgm:spPr/>
      <dgm:t>
        <a:bodyPr/>
        <a:lstStyle/>
        <a:p>
          <a:endParaRPr lang="en-US"/>
        </a:p>
      </dgm:t>
    </dgm:pt>
    <dgm:pt modelId="{5232A153-5691-4AE5-9BFE-F358718ED6ED}" type="pres">
      <dgm:prSet presAssocID="{87E33475-9FA7-4641-9C3A-132ADB4457F5}" presName="parTrans" presStyleLbl="sibTrans2D1" presStyleIdx="2" presStyleCnt="5"/>
      <dgm:spPr/>
      <dgm:t>
        <a:bodyPr/>
        <a:lstStyle/>
        <a:p>
          <a:endParaRPr lang="en-US"/>
        </a:p>
      </dgm:t>
    </dgm:pt>
    <dgm:pt modelId="{E77808E0-3680-4074-83DC-B991A24232C0}" type="pres">
      <dgm:prSet presAssocID="{87E33475-9FA7-4641-9C3A-132ADB4457F5}" presName="connectorText" presStyleLbl="sibTrans2D1" presStyleIdx="2" presStyleCnt="5"/>
      <dgm:spPr/>
      <dgm:t>
        <a:bodyPr/>
        <a:lstStyle/>
        <a:p>
          <a:endParaRPr lang="en-US"/>
        </a:p>
      </dgm:t>
    </dgm:pt>
    <dgm:pt modelId="{D98504C3-057B-4924-B2E3-391E022C8AE2}" type="pres">
      <dgm:prSet presAssocID="{7630EBC0-008A-4DC8-935F-17679DF13AD9}" presName="node" presStyleLbl="node1" presStyleIdx="2" presStyleCnt="5">
        <dgm:presLayoutVars>
          <dgm:bulletEnabled val="1"/>
        </dgm:presLayoutVars>
      </dgm:prSet>
      <dgm:spPr/>
      <dgm:t>
        <a:bodyPr/>
        <a:lstStyle/>
        <a:p>
          <a:endParaRPr lang="en-US"/>
        </a:p>
      </dgm:t>
    </dgm:pt>
    <dgm:pt modelId="{6A4AFF04-AC9E-4126-B38E-20E7FC9C0841}" type="pres">
      <dgm:prSet presAssocID="{39A28744-F0AF-4334-8BAF-23E78C462E67}" presName="parTrans" presStyleLbl="sibTrans2D1" presStyleIdx="3" presStyleCnt="5"/>
      <dgm:spPr/>
      <dgm:t>
        <a:bodyPr/>
        <a:lstStyle/>
        <a:p>
          <a:endParaRPr lang="en-US"/>
        </a:p>
      </dgm:t>
    </dgm:pt>
    <dgm:pt modelId="{898561C8-AD3E-478A-B61F-55C4BB97B32D}" type="pres">
      <dgm:prSet presAssocID="{39A28744-F0AF-4334-8BAF-23E78C462E67}" presName="connectorText" presStyleLbl="sibTrans2D1" presStyleIdx="3" presStyleCnt="5"/>
      <dgm:spPr/>
      <dgm:t>
        <a:bodyPr/>
        <a:lstStyle/>
        <a:p>
          <a:endParaRPr lang="en-US"/>
        </a:p>
      </dgm:t>
    </dgm:pt>
    <dgm:pt modelId="{F1C5084A-7467-4A4D-89A1-079C6DBF528D}" type="pres">
      <dgm:prSet presAssocID="{8FC5EBAD-1A71-42F2-8070-3CA059ABA711}" presName="node" presStyleLbl="node1" presStyleIdx="3" presStyleCnt="5">
        <dgm:presLayoutVars>
          <dgm:bulletEnabled val="1"/>
        </dgm:presLayoutVars>
      </dgm:prSet>
      <dgm:spPr/>
      <dgm:t>
        <a:bodyPr/>
        <a:lstStyle/>
        <a:p>
          <a:endParaRPr lang="en-US"/>
        </a:p>
      </dgm:t>
    </dgm:pt>
    <dgm:pt modelId="{B362F10E-9419-4A8B-BA5B-B87CAC50068C}" type="pres">
      <dgm:prSet presAssocID="{4E0C0F84-2504-4AA8-9283-5C0FDDF3BBB4}" presName="parTrans" presStyleLbl="sibTrans2D1" presStyleIdx="4" presStyleCnt="5"/>
      <dgm:spPr/>
      <dgm:t>
        <a:bodyPr/>
        <a:lstStyle/>
        <a:p>
          <a:endParaRPr lang="en-US"/>
        </a:p>
      </dgm:t>
    </dgm:pt>
    <dgm:pt modelId="{BE036FF7-7401-46CB-B1F7-230CFE7F1C10}" type="pres">
      <dgm:prSet presAssocID="{4E0C0F84-2504-4AA8-9283-5C0FDDF3BBB4}" presName="connectorText" presStyleLbl="sibTrans2D1" presStyleIdx="4" presStyleCnt="5"/>
      <dgm:spPr/>
      <dgm:t>
        <a:bodyPr/>
        <a:lstStyle/>
        <a:p>
          <a:endParaRPr lang="en-US"/>
        </a:p>
      </dgm:t>
    </dgm:pt>
    <dgm:pt modelId="{5B1D53BE-81D0-4448-B99B-2352A56B1F28}" type="pres">
      <dgm:prSet presAssocID="{5BC587C5-FB75-4F8C-A6A2-F0BBE3E1BA46}" presName="node" presStyleLbl="node1" presStyleIdx="4" presStyleCnt="5">
        <dgm:presLayoutVars>
          <dgm:bulletEnabled val="1"/>
        </dgm:presLayoutVars>
      </dgm:prSet>
      <dgm:spPr/>
      <dgm:t>
        <a:bodyPr/>
        <a:lstStyle/>
        <a:p>
          <a:endParaRPr lang="en-US"/>
        </a:p>
      </dgm:t>
    </dgm:pt>
  </dgm:ptLst>
  <dgm:cxnLst>
    <dgm:cxn modelId="{550D5ED8-028F-4E32-B813-C594FBCAF728}" type="presOf" srcId="{BF768233-B379-474B-8C15-BD17C7A16C82}" destId="{0C099C8F-9595-498C-B7F4-4D903AB65CDA}" srcOrd="0" destOrd="0" presId="urn:microsoft.com/office/officeart/2005/8/layout/radial5"/>
    <dgm:cxn modelId="{276E4AC2-474A-4136-BF4E-2954343A5C9B}" type="presOf" srcId="{B2F53525-0A02-42B8-A71E-C3C2A6F20AB5}" destId="{DD8CF436-C0D2-4D16-8821-5275B8047803}" srcOrd="0" destOrd="0" presId="urn:microsoft.com/office/officeart/2005/8/layout/radial5"/>
    <dgm:cxn modelId="{9E3E7282-A7C0-4812-BADF-2BCCFAAA97E8}" type="presOf" srcId="{5BC587C5-FB75-4F8C-A6A2-F0BBE3E1BA46}" destId="{5B1D53BE-81D0-4448-B99B-2352A56B1F28}" srcOrd="0" destOrd="0" presId="urn:microsoft.com/office/officeart/2005/8/layout/radial5"/>
    <dgm:cxn modelId="{B8CCD710-A667-41C2-B9F0-E9100BE2C1D2}" type="presOf" srcId="{4E0C0F84-2504-4AA8-9283-5C0FDDF3BBB4}" destId="{BE036FF7-7401-46CB-B1F7-230CFE7F1C10}" srcOrd="1" destOrd="0" presId="urn:microsoft.com/office/officeart/2005/8/layout/radial5"/>
    <dgm:cxn modelId="{23E43E90-B06C-4912-8664-41999178D8A5}" type="presOf" srcId="{7630EBC0-008A-4DC8-935F-17679DF13AD9}" destId="{D98504C3-057B-4924-B2E3-391E022C8AE2}" srcOrd="0" destOrd="0" presId="urn:microsoft.com/office/officeart/2005/8/layout/radial5"/>
    <dgm:cxn modelId="{B08CE84C-6C18-483D-99D6-A2D08333D475}" srcId="{DEBBE2AB-73BF-4039-AF7D-BAB6D87BCA09}" destId="{A18B4F74-332D-4C01-9E0E-C969DE7276BF}" srcOrd="0" destOrd="0" parTransId="{CE141FB9-B5AB-4489-B3D9-8D903C5D6CF4}" sibTransId="{5E65DA7C-4A4B-4FCF-B9C3-F21666BE5602}"/>
    <dgm:cxn modelId="{D098C72F-040D-4AC7-AA0C-DCD2E87E4567}" type="presOf" srcId="{4E0C0F84-2504-4AA8-9283-5C0FDDF3BBB4}" destId="{B362F10E-9419-4A8B-BA5B-B87CAC50068C}" srcOrd="0" destOrd="0" presId="urn:microsoft.com/office/officeart/2005/8/layout/radial5"/>
    <dgm:cxn modelId="{8656D32E-06D0-4588-B7B2-D666DA1C14C7}" srcId="{DEBBE2AB-73BF-4039-AF7D-BAB6D87BCA09}" destId="{5BC587C5-FB75-4F8C-A6A2-F0BBE3E1BA46}" srcOrd="4" destOrd="0" parTransId="{4E0C0F84-2504-4AA8-9283-5C0FDDF3BBB4}" sibTransId="{70472913-07B9-47CF-817C-AD24989AB840}"/>
    <dgm:cxn modelId="{ACD0A777-2C8B-4E1A-84A3-20E2017D70A4}" type="presOf" srcId="{CE141FB9-B5AB-4489-B3D9-8D903C5D6CF4}" destId="{D23F7461-79A9-4081-AB1B-B1918C122F44}" srcOrd="1" destOrd="0" presId="urn:microsoft.com/office/officeart/2005/8/layout/radial5"/>
    <dgm:cxn modelId="{6113C3CA-C6EB-4D56-B7BC-83DF3C076ECD}" type="presOf" srcId="{588E5238-5124-431C-885B-DB763301BDB1}" destId="{C77EC630-95FE-4997-82D8-E33298513350}" srcOrd="0" destOrd="0" presId="urn:microsoft.com/office/officeart/2005/8/layout/radial5"/>
    <dgm:cxn modelId="{A0369A62-819A-4F23-8442-131563E22080}" type="presOf" srcId="{87E33475-9FA7-4641-9C3A-132ADB4457F5}" destId="{E77808E0-3680-4074-83DC-B991A24232C0}" srcOrd="1" destOrd="0" presId="urn:microsoft.com/office/officeart/2005/8/layout/radial5"/>
    <dgm:cxn modelId="{20BB8965-3433-4192-A117-E4E9D017ED34}" type="presOf" srcId="{A18B4F74-332D-4C01-9E0E-C969DE7276BF}" destId="{7AA41DE4-C7ED-429B-945F-72DC79A67DC3}" srcOrd="0" destOrd="0" presId="urn:microsoft.com/office/officeart/2005/8/layout/radial5"/>
    <dgm:cxn modelId="{9EC0ED55-C88D-48AD-8123-1C26E5137AEE}" srcId="{DEBBE2AB-73BF-4039-AF7D-BAB6D87BCA09}" destId="{8FC5EBAD-1A71-42F2-8070-3CA059ABA711}" srcOrd="3" destOrd="0" parTransId="{39A28744-F0AF-4334-8BAF-23E78C462E67}" sibTransId="{9A9143FD-72B9-4733-949E-A890EF770FA4}"/>
    <dgm:cxn modelId="{7EC4482E-0F4F-4CE2-B836-FA7F75D8200F}" type="presOf" srcId="{8FC5EBAD-1A71-42F2-8070-3CA059ABA711}" destId="{F1C5084A-7467-4A4D-89A1-079C6DBF528D}" srcOrd="0" destOrd="0" presId="urn:microsoft.com/office/officeart/2005/8/layout/radial5"/>
    <dgm:cxn modelId="{7E752DB4-8D29-4C5F-9820-EF5949789091}" srcId="{DEBBE2AB-73BF-4039-AF7D-BAB6D87BCA09}" destId="{7630EBC0-008A-4DC8-935F-17679DF13AD9}" srcOrd="2" destOrd="0" parTransId="{87E33475-9FA7-4641-9C3A-132ADB4457F5}" sibTransId="{231E1CBE-C034-4A7C-8FC2-867FD563AAEB}"/>
    <dgm:cxn modelId="{44932CF0-9240-4028-9396-492B83D88EAC}" type="presOf" srcId="{87E33475-9FA7-4641-9C3A-132ADB4457F5}" destId="{5232A153-5691-4AE5-9BFE-F358718ED6ED}" srcOrd="0" destOrd="0" presId="urn:microsoft.com/office/officeart/2005/8/layout/radial5"/>
    <dgm:cxn modelId="{E4F7BBFB-93EF-4112-8228-BA3A40166916}" srcId="{DEBBE2AB-73BF-4039-AF7D-BAB6D87BCA09}" destId="{BF768233-B379-474B-8C15-BD17C7A16C82}" srcOrd="1" destOrd="0" parTransId="{588E5238-5124-431C-885B-DB763301BDB1}" sibTransId="{9369CFA0-8DA9-4C80-A0B8-E2F2A520A2EF}"/>
    <dgm:cxn modelId="{20063544-B19F-490B-841F-4001A9714E48}" type="presOf" srcId="{DEBBE2AB-73BF-4039-AF7D-BAB6D87BCA09}" destId="{02FE46E8-F04C-457B-B8ED-54A9FAADA622}" srcOrd="0" destOrd="0" presId="urn:microsoft.com/office/officeart/2005/8/layout/radial5"/>
    <dgm:cxn modelId="{BAC4B1E9-ABF1-4347-AD14-1A9F95CCE1EC}" type="presOf" srcId="{39A28744-F0AF-4334-8BAF-23E78C462E67}" destId="{898561C8-AD3E-478A-B61F-55C4BB97B32D}" srcOrd="1" destOrd="0" presId="urn:microsoft.com/office/officeart/2005/8/layout/radial5"/>
    <dgm:cxn modelId="{BBA7B643-9B42-4B17-849E-93A0ED571171}" srcId="{B2F53525-0A02-42B8-A71E-C3C2A6F20AB5}" destId="{DEBBE2AB-73BF-4039-AF7D-BAB6D87BCA09}" srcOrd="0" destOrd="0" parTransId="{40D9FE42-6805-4F27-BDFF-AC4F7E8646CB}" sibTransId="{5821AED0-96FD-4CEB-A39E-45C828F04A75}"/>
    <dgm:cxn modelId="{42E5A949-92AB-4943-B88F-E2C9ED472C36}" type="presOf" srcId="{CE141FB9-B5AB-4489-B3D9-8D903C5D6CF4}" destId="{486D383D-7717-4C1C-B4D4-2BBA7FFB9E44}" srcOrd="0" destOrd="0" presId="urn:microsoft.com/office/officeart/2005/8/layout/radial5"/>
    <dgm:cxn modelId="{A0951D31-6721-4253-A61D-E108AF7EB1DF}" type="presOf" srcId="{588E5238-5124-431C-885B-DB763301BDB1}" destId="{EF1FC18D-4414-46FD-89B1-B7051265281B}" srcOrd="1" destOrd="0" presId="urn:microsoft.com/office/officeart/2005/8/layout/radial5"/>
    <dgm:cxn modelId="{B3271F5A-7202-4B51-9C82-C978DE8DE6C1}" type="presOf" srcId="{39A28744-F0AF-4334-8BAF-23E78C462E67}" destId="{6A4AFF04-AC9E-4126-B38E-20E7FC9C0841}" srcOrd="0" destOrd="0" presId="urn:microsoft.com/office/officeart/2005/8/layout/radial5"/>
    <dgm:cxn modelId="{7D3EB001-BF08-42C5-B3D0-52C6F833F97D}" type="presParOf" srcId="{DD8CF436-C0D2-4D16-8821-5275B8047803}" destId="{02FE46E8-F04C-457B-B8ED-54A9FAADA622}" srcOrd="0" destOrd="0" presId="urn:microsoft.com/office/officeart/2005/8/layout/radial5"/>
    <dgm:cxn modelId="{5E306885-0D5C-44FB-AD09-935DCDB8CEBC}" type="presParOf" srcId="{DD8CF436-C0D2-4D16-8821-5275B8047803}" destId="{486D383D-7717-4C1C-B4D4-2BBA7FFB9E44}" srcOrd="1" destOrd="0" presId="urn:microsoft.com/office/officeart/2005/8/layout/radial5"/>
    <dgm:cxn modelId="{37064909-537F-4B72-A19B-DC6CBBC7F90B}" type="presParOf" srcId="{486D383D-7717-4C1C-B4D4-2BBA7FFB9E44}" destId="{D23F7461-79A9-4081-AB1B-B1918C122F44}" srcOrd="0" destOrd="0" presId="urn:microsoft.com/office/officeart/2005/8/layout/radial5"/>
    <dgm:cxn modelId="{0FBCE6CE-EB2E-4BF4-98BB-BFAFF9062458}" type="presParOf" srcId="{DD8CF436-C0D2-4D16-8821-5275B8047803}" destId="{7AA41DE4-C7ED-429B-945F-72DC79A67DC3}" srcOrd="2" destOrd="0" presId="urn:microsoft.com/office/officeart/2005/8/layout/radial5"/>
    <dgm:cxn modelId="{52FB9AAA-66CF-437B-A1A5-42C5B96A86ED}" type="presParOf" srcId="{DD8CF436-C0D2-4D16-8821-5275B8047803}" destId="{C77EC630-95FE-4997-82D8-E33298513350}" srcOrd="3" destOrd="0" presId="urn:microsoft.com/office/officeart/2005/8/layout/radial5"/>
    <dgm:cxn modelId="{310C2E26-604E-4444-89A7-62169E044D6B}" type="presParOf" srcId="{C77EC630-95FE-4997-82D8-E33298513350}" destId="{EF1FC18D-4414-46FD-89B1-B7051265281B}" srcOrd="0" destOrd="0" presId="urn:microsoft.com/office/officeart/2005/8/layout/radial5"/>
    <dgm:cxn modelId="{34EE9D40-683E-4CB0-A18E-5FA25D9874CD}" type="presParOf" srcId="{DD8CF436-C0D2-4D16-8821-5275B8047803}" destId="{0C099C8F-9595-498C-B7F4-4D903AB65CDA}" srcOrd="4" destOrd="0" presId="urn:microsoft.com/office/officeart/2005/8/layout/radial5"/>
    <dgm:cxn modelId="{756F3194-9FB0-4492-816A-018B274B7094}" type="presParOf" srcId="{DD8CF436-C0D2-4D16-8821-5275B8047803}" destId="{5232A153-5691-4AE5-9BFE-F358718ED6ED}" srcOrd="5" destOrd="0" presId="urn:microsoft.com/office/officeart/2005/8/layout/radial5"/>
    <dgm:cxn modelId="{2FF50B55-43BB-44B2-8646-B29DB3A24652}" type="presParOf" srcId="{5232A153-5691-4AE5-9BFE-F358718ED6ED}" destId="{E77808E0-3680-4074-83DC-B991A24232C0}" srcOrd="0" destOrd="0" presId="urn:microsoft.com/office/officeart/2005/8/layout/radial5"/>
    <dgm:cxn modelId="{5C0ECC38-36FD-4FCE-802E-558B4383E1E7}" type="presParOf" srcId="{DD8CF436-C0D2-4D16-8821-5275B8047803}" destId="{D98504C3-057B-4924-B2E3-391E022C8AE2}" srcOrd="6" destOrd="0" presId="urn:microsoft.com/office/officeart/2005/8/layout/radial5"/>
    <dgm:cxn modelId="{6E0F9880-07E0-417A-93BA-14B86CD1750E}" type="presParOf" srcId="{DD8CF436-C0D2-4D16-8821-5275B8047803}" destId="{6A4AFF04-AC9E-4126-B38E-20E7FC9C0841}" srcOrd="7" destOrd="0" presId="urn:microsoft.com/office/officeart/2005/8/layout/radial5"/>
    <dgm:cxn modelId="{5E332ABD-F3D1-41B4-B718-0DDF36C32F1C}" type="presParOf" srcId="{6A4AFF04-AC9E-4126-B38E-20E7FC9C0841}" destId="{898561C8-AD3E-478A-B61F-55C4BB97B32D}" srcOrd="0" destOrd="0" presId="urn:microsoft.com/office/officeart/2005/8/layout/radial5"/>
    <dgm:cxn modelId="{8DDC1532-D3A5-44F0-95FB-90E24459A161}" type="presParOf" srcId="{DD8CF436-C0D2-4D16-8821-5275B8047803}" destId="{F1C5084A-7467-4A4D-89A1-079C6DBF528D}" srcOrd="8" destOrd="0" presId="urn:microsoft.com/office/officeart/2005/8/layout/radial5"/>
    <dgm:cxn modelId="{631012CE-E613-4253-9854-89702CABE9DC}" type="presParOf" srcId="{DD8CF436-C0D2-4D16-8821-5275B8047803}" destId="{B362F10E-9419-4A8B-BA5B-B87CAC50068C}" srcOrd="9" destOrd="0" presId="urn:microsoft.com/office/officeart/2005/8/layout/radial5"/>
    <dgm:cxn modelId="{EA365972-3E77-4D00-BAF7-E8EFCF8B617F}" type="presParOf" srcId="{B362F10E-9419-4A8B-BA5B-B87CAC50068C}" destId="{BE036FF7-7401-46CB-B1F7-230CFE7F1C10}" srcOrd="0" destOrd="0" presId="urn:microsoft.com/office/officeart/2005/8/layout/radial5"/>
    <dgm:cxn modelId="{D2707EDA-C583-462F-8856-4EB36BE465D5}" type="presParOf" srcId="{DD8CF436-C0D2-4D16-8821-5275B8047803}" destId="{5B1D53BE-81D0-4448-B99B-2352A56B1F28}"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FE46E8-F04C-457B-B8ED-54A9FAADA622}">
      <dsp:nvSpPr>
        <dsp:cNvPr id="0" name=""/>
        <dsp:cNvSpPr/>
      </dsp:nvSpPr>
      <dsp:spPr>
        <a:xfrm>
          <a:off x="3605373" y="1812075"/>
          <a:ext cx="1293491" cy="1293491"/>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IQ" sz="2400" kern="1200" dirty="0" smtClean="0">
              <a:solidFill>
                <a:srgbClr val="002060"/>
              </a:solidFill>
            </a:rPr>
            <a:t>السوق السياحي </a:t>
          </a:r>
          <a:endParaRPr lang="en-US" sz="2400" kern="1200" dirty="0">
            <a:solidFill>
              <a:srgbClr val="002060"/>
            </a:solidFill>
          </a:endParaRPr>
        </a:p>
      </dsp:txBody>
      <dsp:txXfrm>
        <a:off x="3794800" y="2001502"/>
        <a:ext cx="914637" cy="914637"/>
      </dsp:txXfrm>
    </dsp:sp>
    <dsp:sp modelId="{486D383D-7717-4C1C-B4D4-2BBA7FFB9E44}">
      <dsp:nvSpPr>
        <dsp:cNvPr id="0" name=""/>
        <dsp:cNvSpPr/>
      </dsp:nvSpPr>
      <dsp:spPr>
        <a:xfrm rot="16200000">
          <a:off x="4115295" y="1341768"/>
          <a:ext cx="273647" cy="43978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156342" y="1470772"/>
        <a:ext cx="191553" cy="263873"/>
      </dsp:txXfrm>
    </dsp:sp>
    <dsp:sp modelId="{7AA41DE4-C7ED-429B-945F-72DC79A67DC3}">
      <dsp:nvSpPr>
        <dsp:cNvPr id="0" name=""/>
        <dsp:cNvSpPr/>
      </dsp:nvSpPr>
      <dsp:spPr>
        <a:xfrm>
          <a:off x="3605373" y="2267"/>
          <a:ext cx="1293491" cy="1293491"/>
        </a:xfrm>
        <a:prstGeom prst="ellipse">
          <a:avLst/>
        </a:prstGeom>
        <a:solidFill>
          <a:schemeClr val="accent2">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السوق الرئيسية</a:t>
          </a:r>
          <a:endParaRPr lang="en-US" sz="2300" kern="1200" dirty="0">
            <a:solidFill>
              <a:srgbClr val="002060"/>
            </a:solidFill>
          </a:endParaRPr>
        </a:p>
      </dsp:txBody>
      <dsp:txXfrm>
        <a:off x="3794800" y="191694"/>
        <a:ext cx="914637" cy="914637"/>
      </dsp:txXfrm>
    </dsp:sp>
    <dsp:sp modelId="{C77EC630-95FE-4997-82D8-E33298513350}">
      <dsp:nvSpPr>
        <dsp:cNvPr id="0" name=""/>
        <dsp:cNvSpPr/>
      </dsp:nvSpPr>
      <dsp:spPr>
        <a:xfrm rot="20520000">
          <a:off x="4968544" y="1961690"/>
          <a:ext cx="273647" cy="43978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970553" y="2062331"/>
        <a:ext cx="191553" cy="263873"/>
      </dsp:txXfrm>
    </dsp:sp>
    <dsp:sp modelId="{0C099C8F-9595-498C-B7F4-4D903AB65CDA}">
      <dsp:nvSpPr>
        <dsp:cNvPr id="0" name=""/>
        <dsp:cNvSpPr/>
      </dsp:nvSpPr>
      <dsp:spPr>
        <a:xfrm>
          <a:off x="5326603" y="1252814"/>
          <a:ext cx="1293491" cy="1293491"/>
        </a:xfrm>
        <a:prstGeom prst="ellipse">
          <a:avLst/>
        </a:prstGeom>
        <a:solidFill>
          <a:schemeClr val="accent3">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السوق الثانوي</a:t>
          </a:r>
          <a:endParaRPr lang="en-US" sz="2300" kern="1200" dirty="0">
            <a:solidFill>
              <a:srgbClr val="002060"/>
            </a:solidFill>
          </a:endParaRPr>
        </a:p>
      </dsp:txBody>
      <dsp:txXfrm>
        <a:off x="5516030" y="1442241"/>
        <a:ext cx="914637" cy="914637"/>
      </dsp:txXfrm>
    </dsp:sp>
    <dsp:sp modelId="{5232A153-5691-4AE5-9BFE-F358718ED6ED}">
      <dsp:nvSpPr>
        <dsp:cNvPr id="0" name=""/>
        <dsp:cNvSpPr/>
      </dsp:nvSpPr>
      <dsp:spPr>
        <a:xfrm rot="3240000">
          <a:off x="4642632" y="2964744"/>
          <a:ext cx="273647" cy="43978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659552" y="3019493"/>
        <a:ext cx="191553" cy="263873"/>
      </dsp:txXfrm>
    </dsp:sp>
    <dsp:sp modelId="{D98504C3-057B-4924-B2E3-391E022C8AE2}">
      <dsp:nvSpPr>
        <dsp:cNvPr id="0" name=""/>
        <dsp:cNvSpPr/>
      </dsp:nvSpPr>
      <dsp:spPr>
        <a:xfrm>
          <a:off x="4669151" y="3276241"/>
          <a:ext cx="1293491" cy="1293491"/>
        </a:xfrm>
        <a:prstGeom prst="ellipse">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الاسواق النشطة</a:t>
          </a:r>
          <a:endParaRPr lang="en-US" sz="2300" kern="1200" dirty="0">
            <a:solidFill>
              <a:srgbClr val="002060"/>
            </a:solidFill>
          </a:endParaRPr>
        </a:p>
      </dsp:txBody>
      <dsp:txXfrm>
        <a:off x="4858578" y="3465668"/>
        <a:ext cx="914637" cy="914637"/>
      </dsp:txXfrm>
    </dsp:sp>
    <dsp:sp modelId="{6A4AFF04-AC9E-4126-B38E-20E7FC9C0841}">
      <dsp:nvSpPr>
        <dsp:cNvPr id="0" name=""/>
        <dsp:cNvSpPr/>
      </dsp:nvSpPr>
      <dsp:spPr>
        <a:xfrm rot="7560000">
          <a:off x="3587958" y="2964744"/>
          <a:ext cx="273647" cy="43978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10800000">
        <a:off x="3653132" y="3019493"/>
        <a:ext cx="191553" cy="263873"/>
      </dsp:txXfrm>
    </dsp:sp>
    <dsp:sp modelId="{F1C5084A-7467-4A4D-89A1-079C6DBF528D}">
      <dsp:nvSpPr>
        <dsp:cNvPr id="0" name=""/>
        <dsp:cNvSpPr/>
      </dsp:nvSpPr>
      <dsp:spPr>
        <a:xfrm>
          <a:off x="2541594" y="3276241"/>
          <a:ext cx="1293491" cy="1293491"/>
        </a:xfrm>
        <a:prstGeom prst="ellipse">
          <a:avLst/>
        </a:prstGeom>
        <a:solidFill>
          <a:schemeClr val="accent5">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الاسواق المحتملة </a:t>
          </a:r>
          <a:endParaRPr lang="en-US" sz="2300" kern="1200" dirty="0">
            <a:solidFill>
              <a:srgbClr val="002060"/>
            </a:solidFill>
          </a:endParaRPr>
        </a:p>
      </dsp:txBody>
      <dsp:txXfrm>
        <a:off x="2731021" y="3465668"/>
        <a:ext cx="914637" cy="914637"/>
      </dsp:txXfrm>
    </dsp:sp>
    <dsp:sp modelId="{B362F10E-9419-4A8B-BA5B-B87CAC50068C}">
      <dsp:nvSpPr>
        <dsp:cNvPr id="0" name=""/>
        <dsp:cNvSpPr/>
      </dsp:nvSpPr>
      <dsp:spPr>
        <a:xfrm rot="11880000">
          <a:off x="3262045" y="1961690"/>
          <a:ext cx="273647" cy="439787"/>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10800000">
        <a:off x="3342130" y="2062331"/>
        <a:ext cx="191553" cy="263873"/>
      </dsp:txXfrm>
    </dsp:sp>
    <dsp:sp modelId="{5B1D53BE-81D0-4448-B99B-2352A56B1F28}">
      <dsp:nvSpPr>
        <dsp:cNvPr id="0" name=""/>
        <dsp:cNvSpPr/>
      </dsp:nvSpPr>
      <dsp:spPr>
        <a:xfrm>
          <a:off x="1884143" y="1252814"/>
          <a:ext cx="1293491" cy="1293491"/>
        </a:xfrm>
        <a:prstGeom prst="ellipse">
          <a:avLst/>
        </a:prstGeom>
        <a:solidFill>
          <a:schemeClr val="accent6">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ar-IQ" sz="2300" kern="1200" dirty="0" smtClean="0">
              <a:solidFill>
                <a:srgbClr val="002060"/>
              </a:solidFill>
            </a:rPr>
            <a:t>الاسواق الكامنة</a:t>
          </a:r>
          <a:endParaRPr lang="en-US" sz="2300" kern="1200" dirty="0">
            <a:solidFill>
              <a:srgbClr val="002060"/>
            </a:solidFill>
          </a:endParaRPr>
        </a:p>
      </dsp:txBody>
      <dsp:txXfrm>
        <a:off x="2073570" y="1442241"/>
        <a:ext cx="914637" cy="914637"/>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8934BAF-F95E-4470-8BEF-E7B59217DEA1}" type="datetimeFigureOut">
              <a:rPr lang="en-US" smtClean="0"/>
              <a:t>1/25/2023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765FC49-4CCB-42D0-94B9-2BA4F17203D7}"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34BAF-F95E-4470-8BEF-E7B59217DEA1}"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5FC49-4CCB-42D0-94B9-2BA4F17203D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765FC49-4CCB-42D0-94B9-2BA4F17203D7}"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934BAF-F95E-4470-8BEF-E7B59217DEA1}"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8934BAF-F95E-4470-8BEF-E7B59217DEA1}"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765FC49-4CCB-42D0-94B9-2BA4F17203D7}"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8934BAF-F95E-4470-8BEF-E7B59217DEA1}" type="datetimeFigureOut">
              <a:rPr lang="en-US" smtClean="0"/>
              <a:t>1/25/2023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765FC49-4CCB-42D0-94B9-2BA4F17203D7}"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8934BAF-F95E-4470-8BEF-E7B59217DEA1}"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5FC49-4CCB-42D0-94B9-2BA4F17203D7}"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8934BAF-F95E-4470-8BEF-E7B59217DEA1}" type="datetimeFigureOut">
              <a:rPr lang="en-US" smtClean="0"/>
              <a:t>1/25/2023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765FC49-4CCB-42D0-94B9-2BA4F17203D7}"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934BAF-F95E-4470-8BEF-E7B59217DEA1}"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765FC49-4CCB-42D0-94B9-2BA4F17203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8934BAF-F95E-4470-8BEF-E7B59217DEA1}"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765FC49-4CCB-42D0-94B9-2BA4F17203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765FC49-4CCB-42D0-94B9-2BA4F17203D7}"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8934BAF-F95E-4470-8BEF-E7B59217DEA1}" type="datetimeFigureOut">
              <a:rPr lang="en-US" smtClean="0"/>
              <a:t>1/25/2023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765FC49-4CCB-42D0-94B9-2BA4F17203D7}"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8934BAF-F95E-4470-8BEF-E7B59217DEA1}" type="datetimeFigureOut">
              <a:rPr lang="en-US" smtClean="0"/>
              <a:t>1/25/2023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8934BAF-F95E-4470-8BEF-E7B59217DEA1}" type="datetimeFigureOut">
              <a:rPr lang="en-US" smtClean="0"/>
              <a:t>1/25/2023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765FC49-4CCB-42D0-94B9-2BA4F17203D7}"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819400"/>
            <a:ext cx="8610600" cy="3505200"/>
          </a:xfrm>
        </p:spPr>
        <p:txBody>
          <a:bodyPr>
            <a:noAutofit/>
          </a:bodyPr>
          <a:lstStyle/>
          <a:p>
            <a:pPr rtl="1"/>
            <a:r>
              <a:rPr lang="ar-IQ" sz="4800" dirty="0" smtClean="0">
                <a:solidFill>
                  <a:srgbClr val="002060"/>
                </a:solidFill>
                <a:latin typeface="Aldhabi" pitchFamily="2" charset="-78"/>
                <a:cs typeface="Aldhabi" pitchFamily="2" charset="-78"/>
              </a:rPr>
              <a:t>المرحلة الاولى – صباحي -مسائي</a:t>
            </a:r>
          </a:p>
          <a:p>
            <a:pPr rtl="1"/>
            <a:r>
              <a:rPr lang="ar-IQ" sz="4800" dirty="0" smtClean="0">
                <a:solidFill>
                  <a:srgbClr val="002060"/>
                </a:solidFill>
                <a:latin typeface="Aldhabi" pitchFamily="2" charset="-78"/>
                <a:cs typeface="Aldhabi" pitchFamily="2" charset="-78"/>
              </a:rPr>
              <a:t>المحاضرة الخامسة </a:t>
            </a:r>
          </a:p>
          <a:p>
            <a:pPr rtl="1"/>
            <a:r>
              <a:rPr lang="ar-IQ" sz="4800" dirty="0" smtClean="0">
                <a:solidFill>
                  <a:srgbClr val="FF0000"/>
                </a:solidFill>
                <a:latin typeface="Aldhabi" pitchFamily="2" charset="-78"/>
                <a:cs typeface="Aldhabi" pitchFamily="2" charset="-78"/>
              </a:rPr>
              <a:t>                                  إعداد</a:t>
            </a:r>
          </a:p>
          <a:p>
            <a:pPr lvl="0" algn="r">
              <a:spcBef>
                <a:spcPts val="800"/>
              </a:spcBef>
              <a:buClrTx/>
              <a:buSzTx/>
            </a:pPr>
            <a:r>
              <a:rPr lang="ar-IQ" sz="4800" dirty="0" smtClean="0">
                <a:solidFill>
                  <a:srgbClr val="FF0000"/>
                </a:solidFill>
                <a:latin typeface="Aldhabi" pitchFamily="2" charset="-78"/>
                <a:cs typeface="Aldhabi" pitchFamily="2" charset="-78"/>
              </a:rPr>
              <a:t>                              </a:t>
            </a:r>
            <a:r>
              <a:rPr lang="ar-IQ" sz="4800" spc="400" dirty="0">
                <a:solidFill>
                  <a:prstClr val="black"/>
                </a:solidFill>
                <a:latin typeface="Aldhabi" pitchFamily="2" charset="-78"/>
                <a:ea typeface="+mj-ea"/>
                <a:cs typeface="Aldhabi" pitchFamily="2" charset="-78"/>
              </a:rPr>
              <a:t>م.د . عادل عبد الرحمن مزعل</a:t>
            </a:r>
          </a:p>
          <a:p>
            <a:pPr rtl="1"/>
            <a:endParaRPr lang="en-US" sz="4800" dirty="0">
              <a:solidFill>
                <a:srgbClr val="FF0000"/>
              </a:solidFill>
              <a:latin typeface="Aldhabi" pitchFamily="2" charset="-78"/>
              <a:cs typeface="Aldhabi" pitchFamily="2" charset="-78"/>
            </a:endParaRPr>
          </a:p>
        </p:txBody>
      </p:sp>
      <p:sp>
        <p:nvSpPr>
          <p:cNvPr id="2" name="Title 1"/>
          <p:cNvSpPr>
            <a:spLocks noGrp="1"/>
          </p:cNvSpPr>
          <p:nvPr>
            <p:ph type="ctrTitle"/>
          </p:nvPr>
        </p:nvSpPr>
        <p:spPr/>
        <p:txBody>
          <a:bodyPr>
            <a:normAutofit/>
          </a:bodyPr>
          <a:lstStyle/>
          <a:p>
            <a:r>
              <a:rPr lang="ar-IQ" sz="9600" dirty="0" smtClean="0">
                <a:solidFill>
                  <a:srgbClr val="FF0000"/>
                </a:solidFill>
                <a:latin typeface="Aldhabi" pitchFamily="2" charset="-78"/>
                <a:cs typeface="Aldhabi" pitchFamily="2" charset="-78"/>
              </a:rPr>
              <a:t>مبادئ السياحة </a:t>
            </a:r>
            <a:endParaRPr lang="en-US" sz="9600" dirty="0">
              <a:solidFill>
                <a:srgbClr val="FF0000"/>
              </a:solidFill>
              <a:latin typeface="Aldhabi" pitchFamily="2" charset="-78"/>
              <a:cs typeface="Aldhabi" pitchFamily="2" charset="-78"/>
            </a:endParaRPr>
          </a:p>
        </p:txBody>
      </p:sp>
    </p:spTree>
    <p:extLst>
      <p:ext uri="{BB962C8B-B14F-4D97-AF65-F5344CB8AC3E}">
        <p14:creationId xmlns:p14="http://schemas.microsoft.com/office/powerpoint/2010/main" val="223455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758952"/>
          </a:xfrm>
        </p:spPr>
        <p:txBody>
          <a:bodyPr>
            <a:noAutofit/>
          </a:bodyPr>
          <a:lstStyle/>
          <a:p>
            <a:pPr algn="r" rtl="1"/>
            <a:r>
              <a:rPr lang="ar-IQ" sz="4400" dirty="0">
                <a:solidFill>
                  <a:srgbClr val="FF0000"/>
                </a:solidFill>
                <a:latin typeface="Aldhabi" pitchFamily="2" charset="-78"/>
                <a:ea typeface="+mn-ea"/>
                <a:cs typeface="Aldhabi" pitchFamily="2" charset="-78"/>
              </a:rPr>
              <a:t>أسواق السياحة العالمية</a:t>
            </a:r>
            <a:endParaRPr lang="en-US" sz="5400" dirty="0">
              <a:solidFill>
                <a:srgbClr val="FF0000"/>
              </a:solidFill>
              <a:latin typeface="Aldhabi" pitchFamily="2" charset="-78"/>
              <a:cs typeface="Aldhabi"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ar-IQ" dirty="0" smtClean="0">
                <a:solidFill>
                  <a:srgbClr val="002060"/>
                </a:solidFill>
              </a:rPr>
              <a:t>إنه </a:t>
            </a:r>
            <a:r>
              <a:rPr lang="ar-IQ" dirty="0">
                <a:solidFill>
                  <a:srgbClr val="002060"/>
                </a:solidFill>
              </a:rPr>
              <a:t>مما لا شك أن تطوير المنتج السياحي واعداده وتجهيزه للسوق السياحي المحلي والخارجية تتضمن تقييم وتحليل </a:t>
            </a:r>
            <a:r>
              <a:rPr lang="ar-IQ" dirty="0" smtClean="0">
                <a:solidFill>
                  <a:srgbClr val="002060"/>
                </a:solidFill>
              </a:rPr>
              <a:t>فرص </a:t>
            </a:r>
            <a:r>
              <a:rPr lang="ar-IQ" dirty="0">
                <a:solidFill>
                  <a:srgbClr val="002060"/>
                </a:solidFill>
              </a:rPr>
              <a:t>هذا المنتج السياحې </a:t>
            </a:r>
            <a:r>
              <a:rPr lang="ar-IQ" dirty="0" smtClean="0">
                <a:solidFill>
                  <a:srgbClr val="002060"/>
                </a:solidFill>
              </a:rPr>
              <a:t>لهده </a:t>
            </a:r>
            <a:r>
              <a:rPr lang="ar-IQ" dirty="0">
                <a:solidFill>
                  <a:srgbClr val="002060"/>
                </a:solidFill>
              </a:rPr>
              <a:t>الأسواق العالمية ، والنجاح الحقيقي للمنتج السياحي هو قدرته على الوصول إلى </a:t>
            </a:r>
            <a:r>
              <a:rPr lang="ar-IQ" dirty="0" smtClean="0">
                <a:solidFill>
                  <a:srgbClr val="002060"/>
                </a:solidFill>
              </a:rPr>
              <a:t>الأسواق </a:t>
            </a:r>
            <a:r>
              <a:rPr lang="ar-IQ" dirty="0">
                <a:solidFill>
                  <a:srgbClr val="002060"/>
                </a:solidFill>
              </a:rPr>
              <a:t>السياحية العالية والإقليمية بالمنافسة الشديدة . وتشير بيانات منظمة </a:t>
            </a:r>
            <a:r>
              <a:rPr lang="ar-IQ" dirty="0" smtClean="0">
                <a:solidFill>
                  <a:srgbClr val="002060"/>
                </a:solidFill>
              </a:rPr>
              <a:t>(</a:t>
            </a:r>
            <a:r>
              <a:rPr lang="en-US" dirty="0" err="1" smtClean="0">
                <a:solidFill>
                  <a:srgbClr val="002060"/>
                </a:solidFill>
              </a:rPr>
              <a:t>WTIc</a:t>
            </a:r>
            <a:r>
              <a:rPr lang="ar-IQ" dirty="0" smtClean="0">
                <a:solidFill>
                  <a:srgbClr val="002060"/>
                </a:solidFill>
              </a:rPr>
              <a:t>) إلى </a:t>
            </a:r>
            <a:r>
              <a:rPr lang="ar-IQ" dirty="0">
                <a:solidFill>
                  <a:srgbClr val="002060"/>
                </a:solidFill>
              </a:rPr>
              <a:t>أن هنالك حوالي ( 15 ) </a:t>
            </a:r>
            <a:r>
              <a:rPr lang="ar-IQ" dirty="0" smtClean="0">
                <a:solidFill>
                  <a:srgbClr val="002060"/>
                </a:solidFill>
              </a:rPr>
              <a:t>دولة</a:t>
            </a:r>
            <a:r>
              <a:rPr lang="en-US" dirty="0" smtClean="0">
                <a:solidFill>
                  <a:srgbClr val="002060"/>
                </a:solidFill>
              </a:rPr>
              <a:t> </a:t>
            </a:r>
            <a:r>
              <a:rPr lang="ar-IQ" dirty="0" smtClean="0">
                <a:solidFill>
                  <a:srgbClr val="002060"/>
                </a:solidFill>
              </a:rPr>
              <a:t>تستقطب حوالي </a:t>
            </a:r>
            <a:r>
              <a:rPr lang="ar-IQ" dirty="0">
                <a:solidFill>
                  <a:srgbClr val="002060"/>
                </a:solidFill>
              </a:rPr>
              <a:t>( </a:t>
            </a:r>
            <a:r>
              <a:rPr lang="ar-IQ" dirty="0" smtClean="0">
                <a:solidFill>
                  <a:srgbClr val="002060"/>
                </a:solidFill>
              </a:rPr>
              <a:t>90% </a:t>
            </a:r>
            <a:r>
              <a:rPr lang="ar-IQ" dirty="0">
                <a:solidFill>
                  <a:srgbClr val="002060"/>
                </a:solidFill>
              </a:rPr>
              <a:t>) من اجمالي حركة السياحة </a:t>
            </a:r>
            <a:r>
              <a:rPr lang="ar-IQ" dirty="0" smtClean="0">
                <a:solidFill>
                  <a:srgbClr val="002060"/>
                </a:solidFill>
              </a:rPr>
              <a:t>العالمية </a:t>
            </a:r>
            <a:r>
              <a:rPr lang="ar-IQ" dirty="0">
                <a:solidFill>
                  <a:srgbClr val="002060"/>
                </a:solidFill>
              </a:rPr>
              <a:t>، وتأتي كل من الولايات المتحدة وفرنسا والصين وإسبانيا وبريطانيا وايطاليا </a:t>
            </a:r>
            <a:r>
              <a:rPr lang="ar-IQ" dirty="0" smtClean="0">
                <a:solidFill>
                  <a:srgbClr val="002060"/>
                </a:solidFill>
              </a:rPr>
              <a:t>والمانيا </a:t>
            </a:r>
            <a:r>
              <a:rPr lang="ar-IQ" dirty="0">
                <a:solidFill>
                  <a:srgbClr val="002060"/>
                </a:solidFill>
              </a:rPr>
              <a:t>واليونان وروسيا وجنوب أفريقها مقدمة هذه الدول وما تبقی نتقاس عليه عشرات </a:t>
            </a:r>
            <a:r>
              <a:rPr lang="ar-IQ" dirty="0" smtClean="0">
                <a:solidFill>
                  <a:srgbClr val="002060"/>
                </a:solidFill>
              </a:rPr>
              <a:t>الدول </a:t>
            </a:r>
            <a:r>
              <a:rPr lang="ar-IQ" dirty="0">
                <a:solidFill>
                  <a:srgbClr val="002060"/>
                </a:solidFill>
              </a:rPr>
              <a:t>السياحية </a:t>
            </a:r>
            <a:r>
              <a:rPr lang="ar-IQ" dirty="0" smtClean="0">
                <a:solidFill>
                  <a:srgbClr val="002060"/>
                </a:solidFill>
              </a:rPr>
              <a:t>النامية :</a:t>
            </a:r>
          </a:p>
          <a:p>
            <a:pPr marL="0" indent="0" algn="just" rtl="1">
              <a:buNone/>
            </a:pPr>
            <a:endParaRPr lang="en-US" dirty="0">
              <a:solidFill>
                <a:srgbClr val="002060"/>
              </a:solidFill>
            </a:endParaRPr>
          </a:p>
        </p:txBody>
      </p:sp>
    </p:spTree>
    <p:extLst>
      <p:ext uri="{BB962C8B-B14F-4D97-AF65-F5344CB8AC3E}">
        <p14:creationId xmlns:p14="http://schemas.microsoft.com/office/powerpoint/2010/main" val="3199749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28600"/>
            <a:ext cx="8503920" cy="6324600"/>
          </a:xfrm>
        </p:spPr>
        <p:txBody>
          <a:bodyPr>
            <a:noAutofit/>
          </a:bodyPr>
          <a:lstStyle/>
          <a:p>
            <a:pPr marL="0" lvl="0" indent="0" algn="just" rtl="1">
              <a:buClr>
                <a:srgbClr val="797B7E"/>
              </a:buClr>
              <a:buNone/>
            </a:pPr>
            <a:r>
              <a:rPr lang="ar-IQ" sz="2400" dirty="0">
                <a:solidFill>
                  <a:srgbClr val="FF0000"/>
                </a:solidFill>
              </a:rPr>
              <a:t>اما الأسواق التي تنطلق منها الحركة السياحية الدولية فهي موزعة </a:t>
            </a:r>
            <a:r>
              <a:rPr lang="ar-IQ" sz="2400" dirty="0" smtClean="0">
                <a:solidFill>
                  <a:srgbClr val="FF0000"/>
                </a:solidFill>
              </a:rPr>
              <a:t>في ست </a:t>
            </a:r>
            <a:r>
              <a:rPr lang="ar-IQ" sz="2400" dirty="0">
                <a:solidFill>
                  <a:srgbClr val="FF0000"/>
                </a:solidFill>
              </a:rPr>
              <a:t>مجموعات رئيسة </a:t>
            </a:r>
            <a:r>
              <a:rPr lang="ar-IQ" sz="2400" dirty="0" smtClean="0">
                <a:solidFill>
                  <a:srgbClr val="FF0000"/>
                </a:solidFill>
              </a:rPr>
              <a:t>:</a:t>
            </a:r>
          </a:p>
          <a:p>
            <a:pPr marL="0" lvl="0" indent="0" algn="just" rtl="1">
              <a:buClr>
                <a:srgbClr val="797B7E"/>
              </a:buClr>
              <a:buNone/>
            </a:pPr>
            <a:endParaRPr lang="ar-IQ" sz="2400" dirty="0">
              <a:solidFill>
                <a:srgbClr val="002060"/>
              </a:solidFill>
            </a:endParaRPr>
          </a:p>
          <a:p>
            <a:pPr lvl="0" algn="just" rtl="1">
              <a:buClr>
                <a:srgbClr val="797B7E"/>
              </a:buClr>
              <a:buFontTx/>
              <a:buChar char="-"/>
            </a:pPr>
            <a:r>
              <a:rPr lang="ar-IQ" sz="2000" dirty="0" smtClean="0">
                <a:solidFill>
                  <a:srgbClr val="002060"/>
                </a:solidFill>
              </a:rPr>
              <a:t>الأسواق </a:t>
            </a:r>
            <a:r>
              <a:rPr lang="ar-IQ" sz="2000" dirty="0">
                <a:solidFill>
                  <a:srgbClr val="002060"/>
                </a:solidFill>
              </a:rPr>
              <a:t>الأمريكية : وتضم كل من الولايات المتحدة الأمريكية وكندا والمكسيك ودول الكاريبي وأميركا الجنوبية </a:t>
            </a:r>
            <a:r>
              <a:rPr lang="ar-IQ" sz="2000" dirty="0" smtClean="0">
                <a:solidFill>
                  <a:srgbClr val="002060"/>
                </a:solidFill>
              </a:rPr>
              <a:t>.</a:t>
            </a:r>
          </a:p>
          <a:p>
            <a:pPr lvl="0" algn="just" rtl="1">
              <a:buClr>
                <a:srgbClr val="797B7E"/>
              </a:buClr>
              <a:buFontTx/>
              <a:buChar char="-"/>
            </a:pPr>
            <a:r>
              <a:rPr lang="ar-IQ" sz="2000" dirty="0" smtClean="0">
                <a:solidFill>
                  <a:srgbClr val="002060"/>
                </a:solidFill>
              </a:rPr>
              <a:t> </a:t>
            </a:r>
            <a:r>
              <a:rPr lang="ar-IQ" sz="2000" dirty="0">
                <a:solidFill>
                  <a:srgbClr val="002060"/>
                </a:solidFill>
              </a:rPr>
              <a:t>الأسواق الأوروبية تتركز بلدان أوروبا الغربية وعلى رأسها : بريطانيا ثم فرنسا وإسبانيا وإيطاليا وألمانيا </a:t>
            </a:r>
            <a:r>
              <a:rPr lang="ar-IQ" sz="2000" dirty="0" smtClean="0">
                <a:solidFill>
                  <a:srgbClr val="002060"/>
                </a:solidFill>
              </a:rPr>
              <a:t>بالإضافة </a:t>
            </a:r>
            <a:r>
              <a:rPr lang="ar-IQ" sz="2000" dirty="0">
                <a:solidFill>
                  <a:srgbClr val="002060"/>
                </a:solidFill>
              </a:rPr>
              <a:t>إلى روسيا ودول شرق أوروبا وتعتبر هذه الدول الأكثر تصديرة للسياح على المستوى الدولي والإقليمي </a:t>
            </a:r>
            <a:r>
              <a:rPr lang="ar-IQ" sz="2000" dirty="0" smtClean="0">
                <a:solidFill>
                  <a:srgbClr val="002060"/>
                </a:solidFill>
              </a:rPr>
              <a:t>.</a:t>
            </a:r>
          </a:p>
          <a:p>
            <a:pPr lvl="0" algn="just" rtl="1">
              <a:buClr>
                <a:srgbClr val="797B7E"/>
              </a:buClr>
              <a:buFontTx/>
              <a:buChar char="-"/>
            </a:pPr>
            <a:r>
              <a:rPr lang="ar-IQ" sz="2000" dirty="0" smtClean="0">
                <a:solidFill>
                  <a:srgbClr val="002060"/>
                </a:solidFill>
              </a:rPr>
              <a:t>أسواق </a:t>
            </a:r>
            <a:r>
              <a:rPr lang="ar-IQ" sz="2000" dirty="0">
                <a:solidFill>
                  <a:srgbClr val="002060"/>
                </a:solidFill>
              </a:rPr>
              <a:t>الشرق الأوسط تضم هذه الأسواق ( 13 ) دولة بما فيها تركيا وقبرص بالإضافة إلى الدول العربية وخاصة مصر والأردن وسوريا ولبنان ودول الخليج بما فيها السعودية والإمارات وسلطنة عمان وقطر والبحرين والكويت بالإضافة إلى اليمن ، وما زالت حصة هذه المنطقة متواضعة جدا سوق السياحة العالمية حيث انها تقل عن ( 3 % ) من إجمالي حركة السياحة العالمية ، وتعتبر مصر أكبر سوق سياحي عربية حيث استقطبت أكثر من ( 6 ) ملايين سائح في عام </a:t>
            </a:r>
            <a:r>
              <a:rPr lang="ar-IQ" sz="2000" dirty="0" smtClean="0">
                <a:solidFill>
                  <a:srgbClr val="002060"/>
                </a:solidFill>
              </a:rPr>
              <a:t>2014.</a:t>
            </a:r>
          </a:p>
          <a:p>
            <a:pPr lvl="0" algn="just" rtl="1">
              <a:buClr>
                <a:srgbClr val="797B7E"/>
              </a:buClr>
              <a:buFontTx/>
              <a:buChar char="-"/>
            </a:pPr>
            <a:r>
              <a:rPr lang="ar-IQ" sz="2000" dirty="0" smtClean="0">
                <a:solidFill>
                  <a:srgbClr val="002060"/>
                </a:solidFill>
              </a:rPr>
              <a:t>الأسواق </a:t>
            </a:r>
            <a:r>
              <a:rPr lang="ar-IQ" sz="2000" dirty="0">
                <a:solidFill>
                  <a:srgbClr val="002060"/>
                </a:solidFill>
              </a:rPr>
              <a:t>الإفريقية : وتضم دول عربية في شمال القارة وخاصة المغرب وتونس والجزائر وليبيا ، وقد نجحت تونس والمغرب سبلة تطوير منتجها السياحي ويزور تونس سنويا ما يزيد على ( 5 ) ملايين سائح في الوقت الحاضر ، اما الأسواق الإفريقية الأخرى فتركزت یه جنوب إفريقيا و مناطق السفاري في كينيا وزيمبابوي اوغندا ومنطقة البحيرات الإفريقية </a:t>
            </a:r>
          </a:p>
          <a:p>
            <a:pPr marL="0" indent="0" algn="r" rtl="1">
              <a:buNone/>
            </a:pPr>
            <a:endParaRPr lang="en-US" sz="2400" dirty="0">
              <a:solidFill>
                <a:srgbClr val="002060"/>
              </a:solidFill>
            </a:endParaRPr>
          </a:p>
        </p:txBody>
      </p:sp>
    </p:spTree>
    <p:extLst>
      <p:ext uri="{BB962C8B-B14F-4D97-AF65-F5344CB8AC3E}">
        <p14:creationId xmlns:p14="http://schemas.microsoft.com/office/powerpoint/2010/main" val="142297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503920" cy="5718048"/>
          </a:xfrm>
        </p:spPr>
        <p:txBody>
          <a:bodyPr>
            <a:normAutofit fontScale="92500" lnSpcReduction="20000"/>
          </a:bodyPr>
          <a:lstStyle/>
          <a:p>
            <a:pPr marL="6350" indent="7938" algn="just" rtl="1">
              <a:buFontTx/>
              <a:buChar char="-"/>
            </a:pPr>
            <a:r>
              <a:rPr lang="ar-IQ" dirty="0" smtClean="0">
                <a:solidFill>
                  <a:srgbClr val="002060"/>
                </a:solidFill>
              </a:rPr>
              <a:t>الأسواق </a:t>
            </a:r>
            <a:r>
              <a:rPr lang="ar-IQ" dirty="0">
                <a:solidFill>
                  <a:srgbClr val="002060"/>
                </a:solidFill>
              </a:rPr>
              <a:t>السياحية جنوب شرق آسيا وتضم بشكل رئيسي الهند . وتايلاند والمالديها واندونيسيا وماليزيا </a:t>
            </a:r>
            <a:r>
              <a:rPr lang="ar-IQ" dirty="0" smtClean="0">
                <a:solidFill>
                  <a:srgbClr val="002060"/>
                </a:solidFill>
              </a:rPr>
              <a:t>وسنغافورة.</a:t>
            </a:r>
          </a:p>
          <a:p>
            <a:pPr marL="6350" indent="7938" algn="just" rtl="1">
              <a:buNone/>
            </a:pPr>
            <a:endParaRPr lang="ar-IQ" dirty="0" smtClean="0">
              <a:solidFill>
                <a:srgbClr val="002060"/>
              </a:solidFill>
            </a:endParaRPr>
          </a:p>
          <a:p>
            <a:pPr marL="6350" indent="7938" algn="just" rtl="1">
              <a:buFontTx/>
              <a:buChar char="-"/>
            </a:pPr>
            <a:r>
              <a:rPr lang="ar-IQ" dirty="0" smtClean="0">
                <a:solidFill>
                  <a:srgbClr val="002060"/>
                </a:solidFill>
              </a:rPr>
              <a:t>  </a:t>
            </a:r>
            <a:r>
              <a:rPr lang="ar-IQ" dirty="0">
                <a:solidFill>
                  <a:srgbClr val="002060"/>
                </a:solidFill>
              </a:rPr>
              <a:t>الأسواق السياحية </a:t>
            </a:r>
            <a:r>
              <a:rPr lang="ar-IQ" dirty="0" smtClean="0">
                <a:solidFill>
                  <a:srgbClr val="002060"/>
                </a:solidFill>
              </a:rPr>
              <a:t>شرق </a:t>
            </a:r>
            <a:r>
              <a:rPr lang="ar-IQ" dirty="0">
                <a:solidFill>
                  <a:srgbClr val="002060"/>
                </a:solidFill>
              </a:rPr>
              <a:t>اسيا </a:t>
            </a:r>
            <a:r>
              <a:rPr lang="ar-IQ" dirty="0" smtClean="0">
                <a:solidFill>
                  <a:srgbClr val="002060"/>
                </a:solidFill>
              </a:rPr>
              <a:t>وتضم </a:t>
            </a:r>
            <a:r>
              <a:rPr lang="ar-IQ" dirty="0">
                <a:solidFill>
                  <a:srgbClr val="002060"/>
                </a:solidFill>
              </a:rPr>
              <a:t>الصين وايران والسارو والكوريتي ، واليابان وأستراليا </a:t>
            </a:r>
            <a:r>
              <a:rPr lang="ar-IQ" dirty="0" smtClean="0">
                <a:solidFill>
                  <a:srgbClr val="002060"/>
                </a:solidFill>
              </a:rPr>
              <a:t>ونيوزلندية.</a:t>
            </a:r>
          </a:p>
          <a:p>
            <a:pPr marL="0" indent="0" algn="just" rtl="1">
              <a:buNone/>
            </a:pPr>
            <a:r>
              <a:rPr lang="ar-IQ" dirty="0" smtClean="0">
                <a:solidFill>
                  <a:srgbClr val="002060"/>
                </a:solidFill>
              </a:rPr>
              <a:t> بالاضافة إلى </a:t>
            </a:r>
            <a:r>
              <a:rPr lang="ar-IQ" dirty="0">
                <a:solidFill>
                  <a:srgbClr val="002060"/>
                </a:solidFill>
              </a:rPr>
              <a:t>هذه الأسواق العالمية ، فإن </a:t>
            </a:r>
            <a:r>
              <a:rPr lang="ar-IQ" dirty="0" smtClean="0">
                <a:solidFill>
                  <a:srgbClr val="002060"/>
                </a:solidFill>
              </a:rPr>
              <a:t>هناك </a:t>
            </a:r>
            <a:r>
              <a:rPr lang="ar-IQ" dirty="0">
                <a:solidFill>
                  <a:srgbClr val="002060"/>
                </a:solidFill>
              </a:rPr>
              <a:t>الأسواق المحلية وخاصة </a:t>
            </a:r>
            <a:r>
              <a:rPr lang="ar-IQ" dirty="0" smtClean="0">
                <a:solidFill>
                  <a:srgbClr val="002060"/>
                </a:solidFill>
              </a:rPr>
              <a:t>في </a:t>
            </a:r>
            <a:r>
              <a:rPr lang="ar-IQ" dirty="0">
                <a:solidFill>
                  <a:srgbClr val="002060"/>
                </a:solidFill>
              </a:rPr>
              <a:t>الدول التي تتميز بمساحات واسعة تسهم بشكل </a:t>
            </a:r>
            <a:r>
              <a:rPr lang="ar-IQ" dirty="0" smtClean="0">
                <a:solidFill>
                  <a:srgbClr val="002060"/>
                </a:solidFill>
              </a:rPr>
              <a:t>في </a:t>
            </a:r>
            <a:r>
              <a:rPr lang="ar-IQ" dirty="0">
                <a:solidFill>
                  <a:srgbClr val="002060"/>
                </a:solidFill>
              </a:rPr>
              <a:t>تنشيط السياح المحلية كما هو الحال ، الولايات المتحدة الأمريكية التي تشكل السياحة المحلية فيها حوالي </a:t>
            </a:r>
            <a:r>
              <a:rPr lang="ar-IQ" dirty="0" smtClean="0">
                <a:solidFill>
                  <a:srgbClr val="002060"/>
                </a:solidFill>
              </a:rPr>
              <a:t>(90% </a:t>
            </a:r>
            <a:r>
              <a:rPr lang="ar-IQ" dirty="0">
                <a:solidFill>
                  <a:srgbClr val="002060"/>
                </a:solidFill>
              </a:rPr>
              <a:t>) من إجمالي حركة السياحة </a:t>
            </a:r>
            <a:r>
              <a:rPr lang="ar-IQ" dirty="0" smtClean="0">
                <a:solidFill>
                  <a:srgbClr val="002060"/>
                </a:solidFill>
              </a:rPr>
              <a:t>الأمريكية.</a:t>
            </a:r>
          </a:p>
          <a:p>
            <a:pPr marL="0" indent="0" algn="just" rtl="1">
              <a:buNone/>
            </a:pPr>
            <a:r>
              <a:rPr lang="ar-IQ" dirty="0" smtClean="0">
                <a:solidFill>
                  <a:srgbClr val="002060"/>
                </a:solidFill>
              </a:rPr>
              <a:t> </a:t>
            </a:r>
            <a:r>
              <a:rPr lang="ar-IQ" dirty="0">
                <a:solidFill>
                  <a:srgbClr val="002060"/>
                </a:solidFill>
              </a:rPr>
              <a:t>وتقدم السياحة الإقليمية البينية من الدول المتحاورة بدور كبير </a:t>
            </a:r>
            <a:r>
              <a:rPr lang="ar-IQ" dirty="0" smtClean="0">
                <a:solidFill>
                  <a:srgbClr val="002060"/>
                </a:solidFill>
              </a:rPr>
              <a:t>في تنشيط </a:t>
            </a:r>
            <a:r>
              <a:rPr lang="ar-IQ" dirty="0">
                <a:solidFill>
                  <a:srgbClr val="002060"/>
                </a:solidFill>
              </a:rPr>
              <a:t>الحركة السياحية وتبرز هذه الظاهرة بدورة </a:t>
            </a:r>
            <a:r>
              <a:rPr lang="ar-IQ" dirty="0" smtClean="0">
                <a:solidFill>
                  <a:srgbClr val="002060"/>
                </a:solidFill>
              </a:rPr>
              <a:t>جلية </a:t>
            </a:r>
            <a:r>
              <a:rPr lang="ar-IQ" dirty="0">
                <a:solidFill>
                  <a:srgbClr val="002060"/>
                </a:solidFill>
              </a:rPr>
              <a:t>بين الولايات المتحدة وكندا والمكسيك ودول الكاريبي ، </a:t>
            </a:r>
            <a:r>
              <a:rPr lang="ar-IQ" dirty="0" smtClean="0">
                <a:solidFill>
                  <a:srgbClr val="002060"/>
                </a:solidFill>
              </a:rPr>
              <a:t>وفي </a:t>
            </a:r>
            <a:r>
              <a:rPr lang="ar-IQ" dirty="0">
                <a:solidFill>
                  <a:srgbClr val="002060"/>
                </a:solidFill>
              </a:rPr>
              <a:t>أوروبا بين دول الاتحاد </a:t>
            </a:r>
            <a:r>
              <a:rPr lang="ar-IQ" dirty="0" smtClean="0">
                <a:solidFill>
                  <a:srgbClr val="002060"/>
                </a:solidFill>
              </a:rPr>
              <a:t>الأوروبي.</a:t>
            </a:r>
          </a:p>
          <a:p>
            <a:pPr marL="0" indent="0" algn="just" rtl="1">
              <a:buNone/>
            </a:pPr>
            <a:r>
              <a:rPr lang="ar-IQ" dirty="0" smtClean="0">
                <a:solidFill>
                  <a:srgbClr val="002060"/>
                </a:solidFill>
              </a:rPr>
              <a:t>وفي المنطقة </a:t>
            </a:r>
            <a:r>
              <a:rPr lang="ar-IQ" dirty="0">
                <a:solidFill>
                  <a:srgbClr val="002060"/>
                </a:solidFill>
              </a:rPr>
              <a:t>العربية تقوم السياحة الإقليمية بدور الكبير تنشيط الحركة السياحية الاقليمية الخليجية وتسهم في بعض السنوات بحوالي </a:t>
            </a:r>
            <a:r>
              <a:rPr lang="ar-IQ" dirty="0" smtClean="0">
                <a:solidFill>
                  <a:srgbClr val="002060"/>
                </a:solidFill>
              </a:rPr>
              <a:t>( 70 %) </a:t>
            </a:r>
            <a:r>
              <a:rPr lang="ar-IQ" dirty="0">
                <a:solidFill>
                  <a:srgbClr val="002060"/>
                </a:solidFill>
              </a:rPr>
              <a:t>من إجمالي حركة السياحة القادمة من السعودية إلى الأردن ودول </a:t>
            </a:r>
            <a:r>
              <a:rPr lang="ar-IQ" dirty="0" smtClean="0">
                <a:solidFill>
                  <a:srgbClr val="002060"/>
                </a:solidFill>
              </a:rPr>
              <a:t>الخليج </a:t>
            </a:r>
            <a:r>
              <a:rPr lang="ar-IQ" dirty="0">
                <a:solidFill>
                  <a:srgbClr val="002060"/>
                </a:solidFill>
              </a:rPr>
              <a:t>بصورة خاصة نظرا لقرب الأردن من دول الخليج العربي وتمتع الأردن بالمقومات السياحية التي </a:t>
            </a:r>
            <a:r>
              <a:rPr lang="ar-IQ" dirty="0" smtClean="0">
                <a:solidFill>
                  <a:srgbClr val="002060"/>
                </a:solidFill>
              </a:rPr>
              <a:t>يرغب بها </a:t>
            </a:r>
            <a:r>
              <a:rPr lang="ar-IQ" dirty="0">
                <a:solidFill>
                  <a:srgbClr val="002060"/>
                </a:solidFill>
              </a:rPr>
              <a:t>سياح دول الخليج وخاصة الجو المعتدل </a:t>
            </a:r>
            <a:r>
              <a:rPr lang="ar-IQ" dirty="0" smtClean="0">
                <a:solidFill>
                  <a:srgbClr val="002060"/>
                </a:solidFill>
              </a:rPr>
              <a:t>.</a:t>
            </a:r>
          </a:p>
        </p:txBody>
      </p:sp>
    </p:spTree>
    <p:extLst>
      <p:ext uri="{BB962C8B-B14F-4D97-AF65-F5344CB8AC3E}">
        <p14:creationId xmlns:p14="http://schemas.microsoft.com/office/powerpoint/2010/main" val="1944502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3200" dirty="0">
                <a:solidFill>
                  <a:srgbClr val="FF0000"/>
                </a:solidFill>
                <a:latin typeface="Aldhabi" pitchFamily="2" charset="-78"/>
                <a:ea typeface="+mn-ea"/>
                <a:cs typeface="Aldhabi" pitchFamily="2" charset="-78"/>
              </a:rPr>
              <a:t>وعلى العموم يمكن تقسيم الأسواق السياحية إلى الأسواق </a:t>
            </a:r>
            <a:r>
              <a:rPr lang="ar-IQ" sz="3200" dirty="0" smtClean="0">
                <a:solidFill>
                  <a:srgbClr val="FF0000"/>
                </a:solidFill>
                <a:latin typeface="Aldhabi" pitchFamily="2" charset="-78"/>
                <a:ea typeface="+mn-ea"/>
                <a:cs typeface="Aldhabi" pitchFamily="2" charset="-78"/>
              </a:rPr>
              <a:t>الرئيسة </a:t>
            </a:r>
            <a:r>
              <a:rPr lang="ar-IQ" sz="3200" dirty="0">
                <a:solidFill>
                  <a:srgbClr val="FF0000"/>
                </a:solidFill>
                <a:latin typeface="Aldhabi" pitchFamily="2" charset="-78"/>
                <a:ea typeface="+mn-ea"/>
                <a:cs typeface="Aldhabi" pitchFamily="2" charset="-78"/>
              </a:rPr>
              <a:t>التالية</a:t>
            </a:r>
            <a:endParaRPr lang="en-US" sz="4800" dirty="0">
              <a:solidFill>
                <a:srgbClr val="FF0000"/>
              </a:solidFill>
              <a:latin typeface="Aldhabi" pitchFamily="2" charset="-78"/>
              <a:cs typeface="Aldhabi" pitchFamily="2" charset="-78"/>
            </a:endParaRPr>
          </a:p>
        </p:txBody>
      </p:sp>
      <p:sp>
        <p:nvSpPr>
          <p:cNvPr id="3" name="Content Placeholder 2"/>
          <p:cNvSpPr>
            <a:spLocks noGrp="1"/>
          </p:cNvSpPr>
          <p:nvPr>
            <p:ph sz="quarter" idx="1"/>
          </p:nvPr>
        </p:nvSpPr>
        <p:spPr>
          <a:xfrm>
            <a:off x="301752" y="1295400"/>
            <a:ext cx="8503920" cy="5410200"/>
          </a:xfrm>
        </p:spPr>
        <p:txBody>
          <a:bodyPr>
            <a:noAutofit/>
          </a:bodyPr>
          <a:lstStyle/>
          <a:p>
            <a:pPr marL="0" lvl="0" indent="0" algn="just" rtl="1">
              <a:buClr>
                <a:srgbClr val="797B7E"/>
              </a:buClr>
              <a:buNone/>
            </a:pPr>
            <a:r>
              <a:rPr lang="ar-IQ" sz="2200" dirty="0" smtClean="0">
                <a:solidFill>
                  <a:srgbClr val="002060"/>
                </a:solidFill>
              </a:rPr>
              <a:t>1- الأسواق </a:t>
            </a:r>
            <a:r>
              <a:rPr lang="ar-IQ" sz="2200" dirty="0">
                <a:solidFill>
                  <a:srgbClr val="002060"/>
                </a:solidFill>
              </a:rPr>
              <a:t>الرئيسية </a:t>
            </a:r>
            <a:r>
              <a:rPr lang="ar-IQ" sz="2200" dirty="0" smtClean="0">
                <a:solidFill>
                  <a:srgbClr val="002060"/>
                </a:solidFill>
              </a:rPr>
              <a:t>:وتحضى </a:t>
            </a:r>
            <a:r>
              <a:rPr lang="ar-IQ" sz="2200" dirty="0">
                <a:solidFill>
                  <a:srgbClr val="002060"/>
                </a:solidFill>
              </a:rPr>
              <a:t>هذه الأسواق بأهمية كبرى لدى الدول السياحية المستقبلة للسياح وتعد المصدر الرئيسي للطلب السياحي وبذلك تعامل هذه الأسواق باهتمام </a:t>
            </a:r>
            <a:r>
              <a:rPr lang="ar-IQ" sz="2200" dirty="0" smtClean="0">
                <a:solidFill>
                  <a:srgbClr val="002060"/>
                </a:solidFill>
              </a:rPr>
              <a:t>رجال </a:t>
            </a:r>
            <a:r>
              <a:rPr lang="ar-IQ" sz="2200" dirty="0">
                <a:solidFill>
                  <a:srgbClr val="002060"/>
                </a:solidFill>
              </a:rPr>
              <a:t>التسويق والمبيعات من حيث دراستها وتشريحها وتركيز الجهود التسويقية لها الضمان استمرار الحركة السياحية بالتدفق </a:t>
            </a:r>
            <a:r>
              <a:rPr lang="ar-IQ" sz="2200" dirty="0" smtClean="0">
                <a:solidFill>
                  <a:srgbClr val="002060"/>
                </a:solidFill>
              </a:rPr>
              <a:t>.</a:t>
            </a:r>
            <a:endParaRPr lang="en-US" sz="2200" dirty="0">
              <a:solidFill>
                <a:srgbClr val="002060"/>
              </a:solidFill>
            </a:endParaRPr>
          </a:p>
          <a:p>
            <a:pPr marL="0" indent="0" algn="just" rtl="1">
              <a:buNone/>
            </a:pPr>
            <a:r>
              <a:rPr lang="ar-IQ" sz="2200" dirty="0" smtClean="0">
                <a:solidFill>
                  <a:srgbClr val="002060"/>
                </a:solidFill>
              </a:rPr>
              <a:t>2-الأسواق </a:t>
            </a:r>
            <a:r>
              <a:rPr lang="ar-IQ" sz="2200" dirty="0">
                <a:solidFill>
                  <a:srgbClr val="002060"/>
                </a:solidFill>
              </a:rPr>
              <a:t>الثانوية </a:t>
            </a:r>
            <a:r>
              <a:rPr lang="ar-IQ" sz="2200" dirty="0" smtClean="0">
                <a:solidFill>
                  <a:srgbClr val="002060"/>
                </a:solidFill>
              </a:rPr>
              <a:t>:وهي </a:t>
            </a:r>
            <a:r>
              <a:rPr lang="ar-IQ" sz="2200" dirty="0">
                <a:solidFill>
                  <a:srgbClr val="002060"/>
                </a:solidFill>
              </a:rPr>
              <a:t>أقل أهمية من الأولى ( الرئيسية ) وسميت بهذا الاسم تعبيرا عن انخفاض أهميتها لدى الدول المستقبلة للسياح ، ولا تعتبر مصدرا رئيسيا للحركة السياحية </a:t>
            </a:r>
            <a:r>
              <a:rPr lang="ar-IQ" sz="2200" dirty="0" smtClean="0">
                <a:solidFill>
                  <a:srgbClr val="002060"/>
                </a:solidFill>
              </a:rPr>
              <a:t>.</a:t>
            </a:r>
          </a:p>
          <a:p>
            <a:pPr marL="0" indent="0" algn="just" rtl="1">
              <a:buNone/>
            </a:pPr>
            <a:r>
              <a:rPr lang="ar-IQ" sz="2200" dirty="0" smtClean="0">
                <a:solidFill>
                  <a:srgbClr val="002060"/>
                </a:solidFill>
              </a:rPr>
              <a:t>3-الأسواق </a:t>
            </a:r>
            <a:r>
              <a:rPr lang="ar-IQ" sz="2200" dirty="0">
                <a:solidFill>
                  <a:srgbClr val="002060"/>
                </a:solidFill>
              </a:rPr>
              <a:t>النشطة </a:t>
            </a:r>
            <a:r>
              <a:rPr lang="ar-IQ" sz="2200" dirty="0" smtClean="0">
                <a:solidFill>
                  <a:srgbClr val="002060"/>
                </a:solidFill>
              </a:rPr>
              <a:t>:تتميز </a:t>
            </a:r>
            <a:r>
              <a:rPr lang="ar-IQ" sz="2200" dirty="0">
                <a:solidFill>
                  <a:srgbClr val="002060"/>
                </a:solidFill>
              </a:rPr>
              <a:t>هذه الأسواق بدرجه كبيره من الفاعلية وارتفاع </a:t>
            </a:r>
            <a:r>
              <a:rPr lang="ar-IQ" sz="2200" dirty="0" smtClean="0">
                <a:solidFill>
                  <a:srgbClr val="002060"/>
                </a:solidFill>
              </a:rPr>
              <a:t>في حجم </a:t>
            </a:r>
            <a:r>
              <a:rPr lang="ar-IQ" sz="2200" dirty="0">
                <a:solidFill>
                  <a:srgbClr val="002060"/>
                </a:solidFill>
              </a:rPr>
              <a:t>التعاقدات لبيع البرامج السياحية للشركات والوكالات السياحية ، ويمكن قياس درجة نشاط السوق السياحي بعدة عومل أهمها : </a:t>
            </a:r>
            <a:endParaRPr lang="ar-IQ" sz="2200" dirty="0" smtClean="0">
              <a:solidFill>
                <a:srgbClr val="002060"/>
              </a:solidFill>
            </a:endParaRPr>
          </a:p>
          <a:p>
            <a:pPr algn="just" rtl="1">
              <a:buFontTx/>
              <a:buChar char="-"/>
            </a:pPr>
            <a:r>
              <a:rPr lang="ar-IQ" sz="2200" dirty="0" smtClean="0">
                <a:solidFill>
                  <a:srgbClr val="002060"/>
                </a:solidFill>
              </a:rPr>
              <a:t>حجم </a:t>
            </a:r>
            <a:r>
              <a:rPr lang="ar-IQ" sz="2200" dirty="0">
                <a:solidFill>
                  <a:srgbClr val="002060"/>
                </a:solidFill>
              </a:rPr>
              <a:t>التعاقدات التي تتم بالسوق السياحي سنويا </a:t>
            </a:r>
            <a:r>
              <a:rPr lang="ar-IQ" sz="2200" dirty="0" smtClean="0">
                <a:solidFill>
                  <a:srgbClr val="002060"/>
                </a:solidFill>
              </a:rPr>
              <a:t>.</a:t>
            </a:r>
          </a:p>
          <a:p>
            <a:pPr algn="just" rtl="1">
              <a:buFontTx/>
              <a:buChar char="-"/>
            </a:pPr>
            <a:r>
              <a:rPr lang="ar-IQ" sz="2200" dirty="0" smtClean="0">
                <a:solidFill>
                  <a:srgbClr val="002060"/>
                </a:solidFill>
              </a:rPr>
              <a:t> </a:t>
            </a:r>
            <a:r>
              <a:rPr lang="ar-IQ" sz="2200" dirty="0">
                <a:solidFill>
                  <a:srgbClr val="002060"/>
                </a:solidFill>
              </a:rPr>
              <a:t>درجة استجابة الطلب السياحي للنشاط التسويقي </a:t>
            </a:r>
            <a:endParaRPr lang="ar-IQ" sz="2200" dirty="0" smtClean="0">
              <a:solidFill>
                <a:srgbClr val="002060"/>
              </a:solidFill>
            </a:endParaRPr>
          </a:p>
          <a:p>
            <a:pPr algn="just" rtl="1">
              <a:buFontTx/>
              <a:buChar char="-"/>
            </a:pPr>
            <a:r>
              <a:rPr lang="ar-IQ" sz="2200" dirty="0" smtClean="0">
                <a:solidFill>
                  <a:srgbClr val="002060"/>
                </a:solidFill>
              </a:rPr>
              <a:t>زيادة </a:t>
            </a:r>
            <a:r>
              <a:rPr lang="ar-IQ" sz="2200" dirty="0">
                <a:solidFill>
                  <a:srgbClr val="002060"/>
                </a:solidFill>
              </a:rPr>
              <a:t>معدلات الحركة السياحية القادمة من هذه الأسواق </a:t>
            </a:r>
            <a:r>
              <a:rPr lang="ar-IQ" sz="2200" dirty="0" smtClean="0">
                <a:solidFill>
                  <a:srgbClr val="002060"/>
                </a:solidFill>
              </a:rPr>
              <a:t>.</a:t>
            </a:r>
          </a:p>
          <a:p>
            <a:pPr algn="just" rtl="1">
              <a:buFontTx/>
              <a:buChar char="-"/>
            </a:pPr>
            <a:r>
              <a:rPr lang="ar-IQ" sz="2200" dirty="0" smtClean="0">
                <a:solidFill>
                  <a:srgbClr val="002060"/>
                </a:solidFill>
              </a:rPr>
              <a:t>عدد </a:t>
            </a:r>
            <a:r>
              <a:rPr lang="ar-IQ" sz="2200" dirty="0">
                <a:solidFill>
                  <a:srgbClr val="002060"/>
                </a:solidFill>
              </a:rPr>
              <a:t>الشركات والوكالات السياحية الموجودة من هذه الأسواق و حجم نشاطها</a:t>
            </a:r>
            <a:endParaRPr lang="en-US" sz="2200" dirty="0">
              <a:solidFill>
                <a:srgbClr val="002060"/>
              </a:solidFill>
            </a:endParaRPr>
          </a:p>
        </p:txBody>
      </p:sp>
    </p:spTree>
    <p:extLst>
      <p:ext uri="{BB962C8B-B14F-4D97-AF65-F5344CB8AC3E}">
        <p14:creationId xmlns:p14="http://schemas.microsoft.com/office/powerpoint/2010/main" val="3039239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839200" cy="6248400"/>
          </a:xfrm>
        </p:spPr>
        <p:txBody>
          <a:bodyPr>
            <a:normAutofit fontScale="77500" lnSpcReduction="20000"/>
          </a:bodyPr>
          <a:lstStyle/>
          <a:p>
            <a:pPr marL="0" indent="0" algn="r" rtl="1">
              <a:buNone/>
            </a:pPr>
            <a:r>
              <a:rPr lang="ar-IQ" b="1" dirty="0" smtClean="0">
                <a:solidFill>
                  <a:srgbClr val="002060"/>
                </a:solidFill>
              </a:rPr>
              <a:t>3- الأسواق الكامنة : </a:t>
            </a:r>
            <a:r>
              <a:rPr lang="ar-IQ" dirty="0" smtClean="0">
                <a:solidFill>
                  <a:srgbClr val="002060"/>
                </a:solidFill>
              </a:rPr>
              <a:t>وهي الاسواق التى لاتمثل في الوقت الراهن مصدرا رئيسياً للطلب السياحي نتيجة </a:t>
            </a:r>
            <a:r>
              <a:rPr lang="ar-IQ" dirty="0">
                <a:solidFill>
                  <a:srgbClr val="002060"/>
                </a:solidFill>
              </a:rPr>
              <a:t>لوجود بعض الظروف الاقتصادية </a:t>
            </a:r>
            <a:r>
              <a:rPr lang="ar-IQ" dirty="0" smtClean="0">
                <a:solidFill>
                  <a:srgbClr val="002060"/>
                </a:solidFill>
              </a:rPr>
              <a:t>والاجتماعية </a:t>
            </a:r>
            <a:r>
              <a:rPr lang="ar-IQ" dirty="0">
                <a:solidFill>
                  <a:srgbClr val="002060"/>
                </a:solidFill>
              </a:rPr>
              <a:t>أو السياسية </a:t>
            </a:r>
            <a:r>
              <a:rPr lang="ar-IQ" dirty="0" smtClean="0">
                <a:solidFill>
                  <a:srgbClr val="002060"/>
                </a:solidFill>
              </a:rPr>
              <a:t>التي تؤثر سلبا في هذه </a:t>
            </a:r>
            <a:r>
              <a:rPr lang="ar-IQ" dirty="0">
                <a:solidFill>
                  <a:srgbClr val="002060"/>
                </a:solidFill>
              </a:rPr>
              <a:t>الأسواق ، ولكنها </a:t>
            </a:r>
            <a:r>
              <a:rPr lang="ar-IQ" dirty="0" smtClean="0">
                <a:solidFill>
                  <a:srgbClr val="002060"/>
                </a:solidFill>
              </a:rPr>
              <a:t>ستتحول الى اسواق نشطة عند زوال الاسباب المانعة.</a:t>
            </a:r>
            <a:endParaRPr lang="en-US" dirty="0" smtClean="0">
              <a:solidFill>
                <a:srgbClr val="002060"/>
              </a:solidFill>
            </a:endParaRPr>
          </a:p>
          <a:p>
            <a:pPr marL="0" indent="0" algn="r" rtl="1">
              <a:buNone/>
            </a:pPr>
            <a:endParaRPr lang="ar-IQ" dirty="0" smtClean="0">
              <a:solidFill>
                <a:srgbClr val="002060"/>
              </a:solidFill>
            </a:endParaRPr>
          </a:p>
          <a:p>
            <a:pPr marL="0" indent="0" algn="r" rtl="1">
              <a:buNone/>
            </a:pPr>
            <a:r>
              <a:rPr lang="ar-IQ" b="1" dirty="0" smtClean="0">
                <a:solidFill>
                  <a:srgbClr val="002060"/>
                </a:solidFill>
              </a:rPr>
              <a:t>4- الأسواق </a:t>
            </a:r>
            <a:r>
              <a:rPr lang="ar-IQ" b="1" dirty="0">
                <a:solidFill>
                  <a:srgbClr val="002060"/>
                </a:solidFill>
              </a:rPr>
              <a:t>المحتملة </a:t>
            </a:r>
            <a:r>
              <a:rPr lang="ar-IQ" b="1" dirty="0" smtClean="0">
                <a:solidFill>
                  <a:srgbClr val="002060"/>
                </a:solidFill>
              </a:rPr>
              <a:t>: </a:t>
            </a:r>
            <a:r>
              <a:rPr lang="ar-IQ" dirty="0" smtClean="0">
                <a:solidFill>
                  <a:srgbClr val="002060"/>
                </a:solidFill>
              </a:rPr>
              <a:t>وهي الاسواق التى يمكن ان يصل فيها الطلب السياحي الى اعلى مستوى ممكن نتيجة للجهود  التسويقية والتنشيطية المبذولة .</a:t>
            </a:r>
          </a:p>
          <a:p>
            <a:pPr marL="0" indent="0" algn="r" rtl="1">
              <a:buNone/>
            </a:pPr>
            <a:r>
              <a:rPr lang="ar-IQ" dirty="0" smtClean="0">
                <a:solidFill>
                  <a:srgbClr val="002060"/>
                </a:solidFill>
              </a:rPr>
              <a:t>ويمكن </a:t>
            </a:r>
            <a:r>
              <a:rPr lang="ar-IQ" dirty="0">
                <a:solidFill>
                  <a:srgbClr val="002060"/>
                </a:solidFill>
              </a:rPr>
              <a:t>القول أن الدقة </a:t>
            </a:r>
            <a:r>
              <a:rPr lang="ar-IQ" dirty="0" smtClean="0">
                <a:solidFill>
                  <a:srgbClr val="002060"/>
                </a:solidFill>
              </a:rPr>
              <a:t>في تشريح </a:t>
            </a:r>
            <a:r>
              <a:rPr lang="ar-IQ" dirty="0">
                <a:solidFill>
                  <a:srgbClr val="002060"/>
                </a:solidFill>
              </a:rPr>
              <a:t>وتحليل </a:t>
            </a:r>
            <a:r>
              <a:rPr lang="ar-IQ" dirty="0" smtClean="0">
                <a:solidFill>
                  <a:srgbClr val="002060"/>
                </a:solidFill>
              </a:rPr>
              <a:t>السوق السياحي وتحديد  </a:t>
            </a:r>
            <a:r>
              <a:rPr lang="ar-IQ" dirty="0">
                <a:solidFill>
                  <a:srgbClr val="002060"/>
                </a:solidFill>
              </a:rPr>
              <a:t>احتياجات المستهلكين السياحيين </a:t>
            </a:r>
            <a:r>
              <a:rPr lang="ar-IQ" dirty="0" smtClean="0">
                <a:solidFill>
                  <a:srgbClr val="002060"/>
                </a:solidFill>
              </a:rPr>
              <a:t> الذين يمثلون الطلب </a:t>
            </a:r>
            <a:r>
              <a:rPr lang="ar-IQ" dirty="0">
                <a:solidFill>
                  <a:srgbClr val="002060"/>
                </a:solidFill>
              </a:rPr>
              <a:t>السياحي </a:t>
            </a:r>
            <a:r>
              <a:rPr lang="ar-IQ" dirty="0" smtClean="0">
                <a:solidFill>
                  <a:srgbClr val="002060"/>
                </a:solidFill>
              </a:rPr>
              <a:t>تمثيلا دقيقا تبعا </a:t>
            </a:r>
            <a:r>
              <a:rPr lang="ar-IQ" dirty="0">
                <a:solidFill>
                  <a:srgbClr val="002060"/>
                </a:solidFill>
              </a:rPr>
              <a:t>لهذه الشرائح ستؤدي الى تحقيق معدل مرتفع من </a:t>
            </a:r>
            <a:r>
              <a:rPr lang="ar-IQ" dirty="0" smtClean="0">
                <a:solidFill>
                  <a:srgbClr val="002060"/>
                </a:solidFill>
              </a:rPr>
              <a:t>الدخل السياحي يفوق ما يتحقيق </a:t>
            </a:r>
            <a:r>
              <a:rPr lang="ar-IQ" dirty="0">
                <a:solidFill>
                  <a:srgbClr val="002060"/>
                </a:solidFill>
              </a:rPr>
              <a:t>منه عند النظر </a:t>
            </a:r>
            <a:r>
              <a:rPr lang="ar-IQ" dirty="0" smtClean="0">
                <a:solidFill>
                  <a:srgbClr val="002060"/>
                </a:solidFill>
              </a:rPr>
              <a:t>الى </a:t>
            </a:r>
            <a:r>
              <a:rPr lang="ar-IQ" dirty="0">
                <a:solidFill>
                  <a:srgbClr val="002060"/>
                </a:solidFill>
              </a:rPr>
              <a:t>السوق السياحي ككل بدون </a:t>
            </a:r>
            <a:r>
              <a:rPr lang="ar-IQ" dirty="0" smtClean="0">
                <a:solidFill>
                  <a:srgbClr val="002060"/>
                </a:solidFill>
              </a:rPr>
              <a:t>تقسيمه الي شرائح نوعية </a:t>
            </a:r>
            <a:r>
              <a:rPr lang="ar-IQ" dirty="0">
                <a:solidFill>
                  <a:srgbClr val="002060"/>
                </a:solidFill>
              </a:rPr>
              <a:t>وذلك يرفع حجم الحركة السياحية المتدفقة منه ببذل جهود </a:t>
            </a:r>
            <a:r>
              <a:rPr lang="ar-IQ" dirty="0" smtClean="0">
                <a:solidFill>
                  <a:srgbClr val="002060"/>
                </a:solidFill>
              </a:rPr>
              <a:t>تسويقية مناسبة .</a:t>
            </a:r>
          </a:p>
          <a:p>
            <a:pPr marL="0" indent="0" algn="r" rtl="1">
              <a:buNone/>
            </a:pPr>
            <a:r>
              <a:rPr lang="ar-IQ" b="1" dirty="0" smtClean="0">
                <a:solidFill>
                  <a:srgbClr val="002060"/>
                </a:solidFill>
              </a:rPr>
              <a:t> 5. </a:t>
            </a:r>
            <a:r>
              <a:rPr lang="ar-IQ" b="1" dirty="0">
                <a:solidFill>
                  <a:srgbClr val="002060"/>
                </a:solidFill>
              </a:rPr>
              <a:t>رأس </a:t>
            </a:r>
            <a:r>
              <a:rPr lang="ar-IQ" b="1" dirty="0" smtClean="0">
                <a:solidFill>
                  <a:srgbClr val="002060"/>
                </a:solidFill>
              </a:rPr>
              <a:t>المال: </a:t>
            </a:r>
            <a:r>
              <a:rPr lang="ar-IQ" dirty="0">
                <a:solidFill>
                  <a:srgbClr val="002060"/>
                </a:solidFill>
              </a:rPr>
              <a:t>أصبح من المعلوم أن المشاريع السياحية تحتاج رؤوس أموال كبيرة لاقامتها ولتشقيلها وادامة استقبالها للحركة السياحية ، ويعد راس المال من اهم العناصر الرئيسة التي يعتمد عليها الأنتاج حيث أن انتاج اي سلعة أو خدمة الابتم الأمن خلال تظافر كل أو بعض عناصر الأنتاج ويمكن توضيح ذلك من خلال دلاله الأنتاج ، </a:t>
            </a:r>
            <a:r>
              <a:rPr lang="ar-IQ" dirty="0" smtClean="0">
                <a:solidFill>
                  <a:srgbClr val="002060"/>
                </a:solidFill>
              </a:rPr>
              <a:t>(</a:t>
            </a:r>
            <a:r>
              <a:rPr lang="en-US" dirty="0" smtClean="0">
                <a:solidFill>
                  <a:srgbClr val="002060"/>
                </a:solidFill>
              </a:rPr>
              <a:t>P=F </a:t>
            </a:r>
            <a:r>
              <a:rPr lang="en-US" dirty="0">
                <a:solidFill>
                  <a:srgbClr val="002060"/>
                </a:solidFill>
              </a:rPr>
              <a:t>( L , N , K , O </a:t>
            </a:r>
            <a:r>
              <a:rPr lang="en-US" dirty="0" smtClean="0">
                <a:solidFill>
                  <a:srgbClr val="002060"/>
                </a:solidFill>
              </a:rPr>
              <a:t>)</a:t>
            </a:r>
            <a:r>
              <a:rPr lang="ar-IQ" dirty="0" smtClean="0">
                <a:solidFill>
                  <a:srgbClr val="002060"/>
                </a:solidFill>
              </a:rPr>
              <a:t>)</a:t>
            </a:r>
            <a:r>
              <a:rPr lang="en-US" dirty="0" smtClean="0">
                <a:solidFill>
                  <a:srgbClr val="002060"/>
                </a:solidFill>
              </a:rPr>
              <a:t>، </a:t>
            </a:r>
            <a:r>
              <a:rPr lang="ar-IQ" dirty="0">
                <a:solidFill>
                  <a:srgbClr val="002060"/>
                </a:solidFill>
              </a:rPr>
              <a:t>حيث </a:t>
            </a:r>
            <a:r>
              <a:rPr lang="ar-IQ" dirty="0" smtClean="0">
                <a:solidFill>
                  <a:srgbClr val="002060"/>
                </a:solidFill>
              </a:rPr>
              <a:t>أن</a:t>
            </a:r>
          </a:p>
          <a:p>
            <a:pPr marL="0" indent="0" algn="r" rtl="1">
              <a:buNone/>
            </a:pPr>
            <a:r>
              <a:rPr lang="ar-IQ" dirty="0" smtClean="0">
                <a:solidFill>
                  <a:srgbClr val="002060"/>
                </a:solidFill>
              </a:rPr>
              <a:t> </a:t>
            </a:r>
            <a:r>
              <a:rPr lang="en-US" dirty="0">
                <a:solidFill>
                  <a:srgbClr val="002060"/>
                </a:solidFill>
              </a:rPr>
              <a:t>P </a:t>
            </a:r>
            <a:r>
              <a:rPr lang="ar-IQ" dirty="0" smtClean="0">
                <a:solidFill>
                  <a:srgbClr val="002060"/>
                </a:solidFill>
              </a:rPr>
              <a:t>=الإنتاج </a:t>
            </a:r>
          </a:p>
          <a:p>
            <a:pPr marL="0" indent="0" algn="r" rtl="1">
              <a:buNone/>
            </a:pPr>
            <a:r>
              <a:rPr lang="en-US" dirty="0">
                <a:solidFill>
                  <a:srgbClr val="002060"/>
                </a:solidFill>
              </a:rPr>
              <a:t>=</a:t>
            </a:r>
            <a:r>
              <a:rPr lang="en-US" dirty="0" smtClean="0">
                <a:solidFill>
                  <a:srgbClr val="002060"/>
                </a:solidFill>
              </a:rPr>
              <a:t>L</a:t>
            </a:r>
            <a:r>
              <a:rPr lang="ar-IQ" dirty="0" smtClean="0">
                <a:solidFill>
                  <a:srgbClr val="002060"/>
                </a:solidFill>
              </a:rPr>
              <a:t>العمل </a:t>
            </a:r>
            <a:endParaRPr lang="en-US" dirty="0" smtClean="0">
              <a:solidFill>
                <a:srgbClr val="002060"/>
              </a:solidFill>
            </a:endParaRPr>
          </a:p>
          <a:p>
            <a:pPr marL="0" indent="0" algn="r" rtl="1">
              <a:buNone/>
            </a:pPr>
            <a:r>
              <a:rPr lang="en-US" dirty="0" smtClean="0">
                <a:solidFill>
                  <a:srgbClr val="002060"/>
                </a:solidFill>
              </a:rPr>
              <a:t>=N </a:t>
            </a:r>
            <a:r>
              <a:rPr lang="ar-IQ" dirty="0">
                <a:solidFill>
                  <a:srgbClr val="002060"/>
                </a:solidFill>
              </a:rPr>
              <a:t>الأرض </a:t>
            </a:r>
            <a:endParaRPr lang="en-US" dirty="0" smtClean="0">
              <a:solidFill>
                <a:srgbClr val="002060"/>
              </a:solidFill>
            </a:endParaRPr>
          </a:p>
          <a:p>
            <a:pPr marL="0" indent="0" algn="r" rtl="1">
              <a:buNone/>
            </a:pPr>
            <a:r>
              <a:rPr lang="en-US" dirty="0" smtClean="0">
                <a:solidFill>
                  <a:srgbClr val="002060"/>
                </a:solidFill>
              </a:rPr>
              <a:t>=K </a:t>
            </a:r>
            <a:r>
              <a:rPr lang="ar-IQ" dirty="0">
                <a:solidFill>
                  <a:srgbClr val="002060"/>
                </a:solidFill>
              </a:rPr>
              <a:t>رأس المال </a:t>
            </a:r>
            <a:endParaRPr lang="en-US" dirty="0" smtClean="0">
              <a:solidFill>
                <a:srgbClr val="002060"/>
              </a:solidFill>
            </a:endParaRPr>
          </a:p>
          <a:p>
            <a:pPr marL="0" indent="0" algn="r" rtl="1">
              <a:buNone/>
            </a:pPr>
            <a:r>
              <a:rPr lang="en-US" dirty="0">
                <a:solidFill>
                  <a:srgbClr val="002060"/>
                </a:solidFill>
              </a:rPr>
              <a:t>o</a:t>
            </a:r>
            <a:r>
              <a:rPr lang="ar-IQ" dirty="0" smtClean="0">
                <a:solidFill>
                  <a:srgbClr val="002060"/>
                </a:solidFill>
              </a:rPr>
              <a:t> </a:t>
            </a:r>
            <a:r>
              <a:rPr lang="ar-IQ" dirty="0">
                <a:solidFill>
                  <a:srgbClr val="002060"/>
                </a:solidFill>
              </a:rPr>
              <a:t>= التنظيم</a:t>
            </a:r>
            <a:endParaRPr lang="en-US" dirty="0">
              <a:solidFill>
                <a:srgbClr val="002060"/>
              </a:solidFill>
            </a:endParaRPr>
          </a:p>
        </p:txBody>
      </p:sp>
    </p:spTree>
    <p:extLst>
      <p:ext uri="{BB962C8B-B14F-4D97-AF65-F5344CB8AC3E}">
        <p14:creationId xmlns:p14="http://schemas.microsoft.com/office/powerpoint/2010/main" val="4288695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228600"/>
            <a:ext cx="8503920" cy="6400800"/>
          </a:xfrm>
        </p:spPr>
        <p:txBody>
          <a:bodyPr>
            <a:normAutofit fontScale="77500" lnSpcReduction="20000"/>
          </a:bodyPr>
          <a:lstStyle/>
          <a:p>
            <a:pPr marL="0" indent="0" algn="r" rtl="1">
              <a:buNone/>
            </a:pPr>
            <a:r>
              <a:rPr lang="ar-IQ" dirty="0">
                <a:solidFill>
                  <a:srgbClr val="002060"/>
                </a:solidFill>
              </a:rPr>
              <a:t>هاذا افترضنا أن </a:t>
            </a:r>
            <a:r>
              <a:rPr lang="ar-IQ" dirty="0" smtClean="0">
                <a:solidFill>
                  <a:srgbClr val="002060"/>
                </a:solidFill>
              </a:rPr>
              <a:t>المنتوع </a:t>
            </a:r>
            <a:r>
              <a:rPr lang="ar-IQ" dirty="0">
                <a:solidFill>
                  <a:srgbClr val="002060"/>
                </a:solidFill>
              </a:rPr>
              <a:t>السياحي هو ( </a:t>
            </a:r>
            <a:r>
              <a:rPr lang="en-US" dirty="0" smtClean="0">
                <a:solidFill>
                  <a:srgbClr val="002060"/>
                </a:solidFill>
              </a:rPr>
              <a:t>P</a:t>
            </a:r>
            <a:r>
              <a:rPr lang="ar-IQ" dirty="0" smtClean="0">
                <a:solidFill>
                  <a:srgbClr val="002060"/>
                </a:solidFill>
              </a:rPr>
              <a:t> </a:t>
            </a:r>
            <a:r>
              <a:rPr lang="ar-IQ" dirty="0">
                <a:solidFill>
                  <a:srgbClr val="002060"/>
                </a:solidFill>
              </a:rPr>
              <a:t>) </a:t>
            </a:r>
            <a:r>
              <a:rPr lang="ar-IQ" dirty="0" smtClean="0">
                <a:solidFill>
                  <a:srgbClr val="002060"/>
                </a:solidFill>
              </a:rPr>
              <a:t>فأن العمل (</a:t>
            </a:r>
            <a:r>
              <a:rPr lang="en-US" dirty="0" smtClean="0">
                <a:solidFill>
                  <a:srgbClr val="002060"/>
                </a:solidFill>
              </a:rPr>
              <a:t>L </a:t>
            </a:r>
            <a:r>
              <a:rPr lang="ar-IQ" dirty="0" smtClean="0">
                <a:solidFill>
                  <a:srgbClr val="002060"/>
                </a:solidFill>
              </a:rPr>
              <a:t> </a:t>
            </a:r>
            <a:r>
              <a:rPr lang="ar-IQ" dirty="0">
                <a:solidFill>
                  <a:srgbClr val="002060"/>
                </a:solidFill>
              </a:rPr>
              <a:t>) هنا سيكون </a:t>
            </a:r>
            <a:r>
              <a:rPr lang="ar-IQ" dirty="0" smtClean="0">
                <a:solidFill>
                  <a:srgbClr val="002060"/>
                </a:solidFill>
              </a:rPr>
              <a:t>كافة العاملين في </a:t>
            </a:r>
            <a:r>
              <a:rPr lang="ar-IQ" dirty="0">
                <a:solidFill>
                  <a:srgbClr val="002060"/>
                </a:solidFill>
              </a:rPr>
              <a:t>هذا القطاع </a:t>
            </a:r>
            <a:r>
              <a:rPr lang="ar-IQ" dirty="0" smtClean="0">
                <a:solidFill>
                  <a:srgbClr val="002060"/>
                </a:solidFill>
              </a:rPr>
              <a:t>(القطاع السياحة) </a:t>
            </a:r>
            <a:r>
              <a:rPr lang="ar-IQ" dirty="0">
                <a:solidFill>
                  <a:srgbClr val="002060"/>
                </a:solidFill>
              </a:rPr>
              <a:t>اما </a:t>
            </a:r>
            <a:r>
              <a:rPr lang="ar-IQ" dirty="0" smtClean="0">
                <a:solidFill>
                  <a:srgbClr val="002060"/>
                </a:solidFill>
              </a:rPr>
              <a:t>الأرض </a:t>
            </a:r>
            <a:r>
              <a:rPr lang="ar-IQ" dirty="0">
                <a:solidFill>
                  <a:srgbClr val="002060"/>
                </a:solidFill>
              </a:rPr>
              <a:t>( </a:t>
            </a:r>
            <a:r>
              <a:rPr lang="en-US" dirty="0">
                <a:solidFill>
                  <a:srgbClr val="002060"/>
                </a:solidFill>
              </a:rPr>
              <a:t>N</a:t>
            </a:r>
            <a:r>
              <a:rPr lang="ar-IQ" dirty="0" smtClean="0">
                <a:solidFill>
                  <a:srgbClr val="002060"/>
                </a:solidFill>
              </a:rPr>
              <a:t> </a:t>
            </a:r>
            <a:r>
              <a:rPr lang="ar-IQ" dirty="0">
                <a:solidFill>
                  <a:srgbClr val="002060"/>
                </a:solidFill>
              </a:rPr>
              <a:t>) </a:t>
            </a:r>
            <a:r>
              <a:rPr lang="ar-IQ" dirty="0" smtClean="0">
                <a:solidFill>
                  <a:srgbClr val="002060"/>
                </a:solidFill>
              </a:rPr>
              <a:t>فتمثل بالمواقع </a:t>
            </a:r>
            <a:r>
              <a:rPr lang="ar-IQ" dirty="0">
                <a:solidFill>
                  <a:srgbClr val="002060"/>
                </a:solidFill>
              </a:rPr>
              <a:t>السياحية والأثرية والمواقع الدينية </a:t>
            </a:r>
            <a:r>
              <a:rPr lang="ar-IQ" dirty="0" smtClean="0">
                <a:solidFill>
                  <a:srgbClr val="002060"/>
                </a:solidFill>
              </a:rPr>
              <a:t>(الإمكانات </a:t>
            </a:r>
            <a:r>
              <a:rPr lang="ar-IQ" dirty="0">
                <a:solidFill>
                  <a:srgbClr val="002060"/>
                </a:solidFill>
              </a:rPr>
              <a:t>السياحية الطبيعية والبشرية ) </a:t>
            </a:r>
            <a:r>
              <a:rPr lang="ar-IQ" dirty="0" smtClean="0">
                <a:solidFill>
                  <a:srgbClr val="002060"/>
                </a:solidFill>
              </a:rPr>
              <a:t>في حين ان راس </a:t>
            </a:r>
            <a:r>
              <a:rPr lang="ar-IQ" dirty="0">
                <a:solidFill>
                  <a:srgbClr val="002060"/>
                </a:solidFill>
              </a:rPr>
              <a:t>المال ( </a:t>
            </a:r>
            <a:r>
              <a:rPr lang="en-US" dirty="0">
                <a:solidFill>
                  <a:srgbClr val="002060"/>
                </a:solidFill>
              </a:rPr>
              <a:t>K</a:t>
            </a:r>
            <a:r>
              <a:rPr lang="ar-IQ" dirty="0" smtClean="0">
                <a:solidFill>
                  <a:srgbClr val="002060"/>
                </a:solidFill>
              </a:rPr>
              <a:t> </a:t>
            </a:r>
            <a:r>
              <a:rPr lang="ar-IQ" dirty="0">
                <a:solidFill>
                  <a:srgbClr val="002060"/>
                </a:solidFill>
              </a:rPr>
              <a:t>) هو المرافق </a:t>
            </a:r>
            <a:endParaRPr lang="ar-IQ" dirty="0" smtClean="0">
              <a:solidFill>
                <a:srgbClr val="002060"/>
              </a:solidFill>
            </a:endParaRPr>
          </a:p>
          <a:p>
            <a:pPr marL="0" indent="0" algn="r" rtl="1">
              <a:buNone/>
            </a:pPr>
            <a:endParaRPr lang="ar-IQ" dirty="0">
              <a:solidFill>
                <a:srgbClr val="002060"/>
              </a:solidFill>
            </a:endParaRPr>
          </a:p>
          <a:p>
            <a:pPr marL="0" indent="0" algn="r" rtl="1">
              <a:buNone/>
            </a:pPr>
            <a:r>
              <a:rPr lang="ar-IQ" dirty="0" smtClean="0">
                <a:solidFill>
                  <a:srgbClr val="002060"/>
                </a:solidFill>
              </a:rPr>
              <a:t>السياحية </a:t>
            </a:r>
            <a:r>
              <a:rPr lang="ar-IQ" dirty="0">
                <a:solidFill>
                  <a:srgbClr val="002060"/>
                </a:solidFill>
              </a:rPr>
              <a:t>المكملة للسياحة هي فنادق ومطاعم والخدمات الأخرى ، أما التنظيم </a:t>
            </a:r>
            <a:r>
              <a:rPr lang="en-US" dirty="0" smtClean="0">
                <a:solidFill>
                  <a:srgbClr val="002060"/>
                </a:solidFill>
              </a:rPr>
              <a:t>( o)</a:t>
            </a:r>
            <a:r>
              <a:rPr lang="ar-IQ" dirty="0" smtClean="0">
                <a:solidFill>
                  <a:srgbClr val="002060"/>
                </a:solidFill>
              </a:rPr>
              <a:t> </a:t>
            </a:r>
            <a:r>
              <a:rPr lang="ar-IQ" dirty="0">
                <a:solidFill>
                  <a:srgbClr val="002060"/>
                </a:solidFill>
              </a:rPr>
              <a:t>كافة الجهود </a:t>
            </a:r>
            <a:r>
              <a:rPr lang="ar-IQ" dirty="0" smtClean="0">
                <a:solidFill>
                  <a:srgbClr val="002060"/>
                </a:solidFill>
              </a:rPr>
              <a:t>المبذولة</a:t>
            </a:r>
            <a:r>
              <a:rPr lang="en-US" dirty="0" smtClean="0">
                <a:solidFill>
                  <a:srgbClr val="002060"/>
                </a:solidFill>
              </a:rPr>
              <a:t> </a:t>
            </a:r>
            <a:r>
              <a:rPr lang="ar-IQ" dirty="0" smtClean="0">
                <a:solidFill>
                  <a:srgbClr val="002060"/>
                </a:solidFill>
              </a:rPr>
              <a:t> لجذب اكبر </a:t>
            </a:r>
            <a:r>
              <a:rPr lang="ar-IQ" dirty="0">
                <a:solidFill>
                  <a:srgbClr val="002060"/>
                </a:solidFill>
              </a:rPr>
              <a:t>عدد من السياح </a:t>
            </a:r>
            <a:r>
              <a:rPr lang="ar-IQ" dirty="0" smtClean="0">
                <a:solidFill>
                  <a:srgbClr val="002060"/>
                </a:solidFill>
              </a:rPr>
              <a:t>وتذليل كل الصعوبات </a:t>
            </a:r>
            <a:r>
              <a:rPr lang="ar-IQ" dirty="0">
                <a:solidFill>
                  <a:srgbClr val="002060"/>
                </a:solidFill>
              </a:rPr>
              <a:t>التي قد </a:t>
            </a:r>
            <a:r>
              <a:rPr lang="ar-IQ" dirty="0" smtClean="0">
                <a:solidFill>
                  <a:srgbClr val="002060"/>
                </a:solidFill>
              </a:rPr>
              <a:t>تقف بوجه </a:t>
            </a:r>
            <a:r>
              <a:rPr lang="ar-IQ" dirty="0">
                <a:solidFill>
                  <a:srgbClr val="002060"/>
                </a:solidFill>
              </a:rPr>
              <a:t>التنمية السياحية والحد من </a:t>
            </a:r>
            <a:r>
              <a:rPr lang="ar-IQ" dirty="0" smtClean="0">
                <a:solidFill>
                  <a:srgbClr val="002060"/>
                </a:solidFill>
              </a:rPr>
              <a:t>المعيقات التي تضعف تدفق </a:t>
            </a:r>
            <a:r>
              <a:rPr lang="ar-IQ" dirty="0">
                <a:solidFill>
                  <a:srgbClr val="002060"/>
                </a:solidFill>
              </a:rPr>
              <a:t>الحركة السياحية مثل </a:t>
            </a:r>
            <a:r>
              <a:rPr lang="ar-IQ" dirty="0" smtClean="0">
                <a:solidFill>
                  <a:srgbClr val="002060"/>
                </a:solidFill>
              </a:rPr>
              <a:t>التسهيلات </a:t>
            </a:r>
            <a:r>
              <a:rPr lang="ar-IQ" dirty="0">
                <a:solidFill>
                  <a:srgbClr val="002060"/>
                </a:solidFill>
              </a:rPr>
              <a:t>السياحية وتقليل الإجراءات وتبسيطها إلى أكبر قدر وتوفير الخدمات بانواعها وعلى رأس ذلك إضفاء أجواء الأمن والأمان وإشاعة الطمأنينة لدى السياح ، وهذا يتطلب </a:t>
            </a:r>
            <a:r>
              <a:rPr lang="ar-IQ" dirty="0" smtClean="0">
                <a:solidFill>
                  <a:srgbClr val="002060"/>
                </a:solidFill>
              </a:rPr>
              <a:t>توفير راس </a:t>
            </a:r>
            <a:r>
              <a:rPr lang="ar-IQ" dirty="0">
                <a:solidFill>
                  <a:srgbClr val="002060"/>
                </a:solidFill>
              </a:rPr>
              <a:t>مال كبير جدا </a:t>
            </a:r>
            <a:r>
              <a:rPr lang="ar-IQ" dirty="0" smtClean="0">
                <a:solidFill>
                  <a:srgbClr val="002060"/>
                </a:solidFill>
              </a:rPr>
              <a:t>لتأمين ذلك .</a:t>
            </a:r>
          </a:p>
          <a:p>
            <a:pPr marL="0" indent="0" algn="r" rtl="1">
              <a:buNone/>
            </a:pPr>
            <a:r>
              <a:rPr lang="ar-IQ" dirty="0" smtClean="0">
                <a:solidFill>
                  <a:srgbClr val="002060"/>
                </a:solidFill>
              </a:rPr>
              <a:t>أن </a:t>
            </a:r>
            <a:r>
              <a:rPr lang="ar-IQ" dirty="0">
                <a:solidFill>
                  <a:srgbClr val="002060"/>
                </a:solidFill>
              </a:rPr>
              <a:t>إنشاء اي مشروع سياحي يحتاج إلى رأس مال كبير جدا وذلك من خلال النظر إلى ما </a:t>
            </a:r>
            <a:r>
              <a:rPr lang="ar-IQ" dirty="0" smtClean="0">
                <a:solidFill>
                  <a:srgbClr val="002060"/>
                </a:solidFill>
              </a:rPr>
              <a:t>يلي:</a:t>
            </a:r>
          </a:p>
          <a:p>
            <a:pPr algn="r" rtl="1">
              <a:buFontTx/>
              <a:buChar char="-"/>
            </a:pPr>
            <a:r>
              <a:rPr lang="ar-IQ" dirty="0" smtClean="0">
                <a:solidFill>
                  <a:srgbClr val="002060"/>
                </a:solidFill>
              </a:rPr>
              <a:t>في </a:t>
            </a:r>
            <a:r>
              <a:rPr lang="ar-IQ" dirty="0">
                <a:solidFill>
                  <a:srgbClr val="002060"/>
                </a:solidFill>
              </a:rPr>
              <a:t>أرض المشروع ، من حيث المساحة والموقع </a:t>
            </a:r>
            <a:r>
              <a:rPr lang="ar-IQ" dirty="0" smtClean="0">
                <a:solidFill>
                  <a:srgbClr val="002060"/>
                </a:solidFill>
              </a:rPr>
              <a:t>.</a:t>
            </a:r>
          </a:p>
          <a:p>
            <a:pPr algn="r" rtl="1">
              <a:buFontTx/>
              <a:buChar char="-"/>
            </a:pPr>
            <a:r>
              <a:rPr lang="ar-IQ" dirty="0" smtClean="0">
                <a:solidFill>
                  <a:srgbClr val="002060"/>
                </a:solidFill>
              </a:rPr>
              <a:t> </a:t>
            </a:r>
            <a:r>
              <a:rPr lang="ar-IQ" dirty="0">
                <a:solidFill>
                  <a:srgbClr val="002060"/>
                </a:solidFill>
              </a:rPr>
              <a:t>البنية التحتية للمشروع ، من حيث توصيل التيار الكهربائي وخطوط الهاتف والمياه ورطه إلى شبكة الصرف الصحي وشق الطرق وتعبيدها . </a:t>
            </a:r>
            <a:endParaRPr lang="ar-IQ" dirty="0" smtClean="0">
              <a:solidFill>
                <a:srgbClr val="002060"/>
              </a:solidFill>
            </a:endParaRPr>
          </a:p>
          <a:p>
            <a:pPr algn="r" rtl="1">
              <a:buFontTx/>
              <a:buChar char="-"/>
            </a:pPr>
            <a:r>
              <a:rPr lang="ar-IQ" dirty="0" smtClean="0">
                <a:solidFill>
                  <a:srgbClr val="002060"/>
                </a:solidFill>
              </a:rPr>
              <a:t>الإنشاءات </a:t>
            </a:r>
            <a:r>
              <a:rPr lang="ar-IQ" dirty="0">
                <a:solidFill>
                  <a:srgbClr val="002060"/>
                </a:solidFill>
              </a:rPr>
              <a:t>، مباني وتجهيزات إنشائية وتشطيب هذه المباني وتاثيثها ووضعها بالصورة النهائية لاستقبال المجموعات </a:t>
            </a:r>
            <a:r>
              <a:rPr lang="ar-IQ" dirty="0" smtClean="0">
                <a:solidFill>
                  <a:srgbClr val="002060"/>
                </a:solidFill>
              </a:rPr>
              <a:t>السياحية.</a:t>
            </a:r>
          </a:p>
          <a:p>
            <a:pPr algn="r" rtl="1">
              <a:buFontTx/>
              <a:buChar char="-"/>
            </a:pPr>
            <a:r>
              <a:rPr lang="ar-IQ" dirty="0" smtClean="0">
                <a:solidFill>
                  <a:srgbClr val="002060"/>
                </a:solidFill>
              </a:rPr>
              <a:t>توفير </a:t>
            </a:r>
            <a:r>
              <a:rPr lang="ar-IQ" dirty="0">
                <a:solidFill>
                  <a:srgbClr val="002060"/>
                </a:solidFill>
              </a:rPr>
              <a:t>الكادر البشري المدرب من أصحاب الكفاءة والمهارة بإدارة وتشغيل المنشآت السياحية وحسب تصنيف المنشأة </a:t>
            </a:r>
            <a:r>
              <a:rPr lang="ar-IQ" dirty="0" smtClean="0">
                <a:solidFill>
                  <a:srgbClr val="002060"/>
                </a:solidFill>
              </a:rPr>
              <a:t>السياحية .</a:t>
            </a:r>
          </a:p>
          <a:p>
            <a:pPr algn="r" rtl="1">
              <a:buFontTx/>
              <a:buChar char="-"/>
            </a:pPr>
            <a:r>
              <a:rPr lang="ar-IQ" dirty="0" smtClean="0">
                <a:solidFill>
                  <a:srgbClr val="002060"/>
                </a:solidFill>
              </a:rPr>
              <a:t>توفير </a:t>
            </a:r>
            <a:r>
              <a:rPr lang="ar-IQ" dirty="0">
                <a:solidFill>
                  <a:srgbClr val="002060"/>
                </a:solidFill>
              </a:rPr>
              <a:t>وسائل الأمن </a:t>
            </a:r>
            <a:r>
              <a:rPr lang="ar-IQ" dirty="0" smtClean="0">
                <a:solidFill>
                  <a:srgbClr val="002060"/>
                </a:solidFill>
              </a:rPr>
              <a:t>والأمان.</a:t>
            </a:r>
          </a:p>
          <a:p>
            <a:pPr marL="0" indent="0" algn="r" rtl="1">
              <a:buNone/>
            </a:pPr>
            <a:r>
              <a:rPr lang="ar-IQ" dirty="0" smtClean="0">
                <a:solidFill>
                  <a:srgbClr val="002060"/>
                </a:solidFill>
              </a:rPr>
              <a:t> </a:t>
            </a:r>
            <a:r>
              <a:rPr lang="ar-IQ" dirty="0">
                <a:solidFill>
                  <a:srgbClr val="002060"/>
                </a:solidFill>
              </a:rPr>
              <a:t>هذا حال بناء منشأة جديدة ، وأما في حال تطوير أي مواقع للجذب السياحي فإنه يحتاج إلى رأسمال كبير لتستكمل شكلها وأهليتها لتقديم الخدمة وجذب السياح ، ناهيك عن إنشاء التسهيلات والخدمات السياحية في المناطق الأثرية والطبيعية التي تحتاج هي بدورها إلى جهود كبيرة ورؤوس أموال لكي تصبح بة قائمة المنافسة مع المناطق المشابهة .</a:t>
            </a:r>
            <a:endParaRPr lang="en-US" dirty="0">
              <a:solidFill>
                <a:srgbClr val="002060"/>
              </a:solidFill>
            </a:endParaRPr>
          </a:p>
        </p:txBody>
      </p:sp>
    </p:spTree>
    <p:extLst>
      <p:ext uri="{BB962C8B-B14F-4D97-AF65-F5344CB8AC3E}">
        <p14:creationId xmlns:p14="http://schemas.microsoft.com/office/powerpoint/2010/main" val="886356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81000"/>
            <a:ext cx="8653272" cy="5718048"/>
          </a:xfrm>
        </p:spPr>
        <p:txBody>
          <a:bodyPr>
            <a:normAutofit fontScale="92500" lnSpcReduction="10000"/>
          </a:bodyPr>
          <a:lstStyle/>
          <a:p>
            <a:pPr marL="0" indent="0" algn="just" rtl="1">
              <a:buNone/>
            </a:pPr>
            <a:r>
              <a:rPr lang="ar-IQ" dirty="0">
                <a:solidFill>
                  <a:srgbClr val="002060"/>
                </a:solidFill>
              </a:rPr>
              <a:t>ويمكن القول ان مناطق الجانب السياحي الطبيعية والبشرية لا </a:t>
            </a:r>
            <a:r>
              <a:rPr lang="ar-IQ" dirty="0" smtClean="0">
                <a:solidFill>
                  <a:srgbClr val="002060"/>
                </a:solidFill>
              </a:rPr>
              <a:t>يمكن ان تنافس غيرها </a:t>
            </a:r>
            <a:r>
              <a:rPr lang="ar-IQ" dirty="0">
                <a:solidFill>
                  <a:srgbClr val="002060"/>
                </a:solidFill>
              </a:rPr>
              <a:t>من </a:t>
            </a:r>
            <a:r>
              <a:rPr lang="ar-IQ" dirty="0" smtClean="0">
                <a:solidFill>
                  <a:srgbClr val="002060"/>
                </a:solidFill>
              </a:rPr>
              <a:t>المواقع في </a:t>
            </a:r>
            <a:r>
              <a:rPr lang="ar-IQ" dirty="0">
                <a:solidFill>
                  <a:srgbClr val="002060"/>
                </a:solidFill>
              </a:rPr>
              <a:t>الدول الأخرى إلا إذا </a:t>
            </a:r>
            <a:r>
              <a:rPr lang="ar-IQ" dirty="0" smtClean="0">
                <a:solidFill>
                  <a:srgbClr val="002060"/>
                </a:solidFill>
              </a:rPr>
              <a:t>كانت متميزة وتقدم خدمات ذات </a:t>
            </a:r>
          </a:p>
          <a:p>
            <a:pPr marL="0" indent="0" algn="just" rtl="1">
              <a:buNone/>
            </a:pPr>
            <a:endParaRPr lang="ar-IQ" dirty="0" smtClean="0">
              <a:solidFill>
                <a:srgbClr val="002060"/>
              </a:solidFill>
            </a:endParaRPr>
          </a:p>
          <a:p>
            <a:pPr marL="0" indent="0" algn="just" rtl="1">
              <a:buNone/>
            </a:pPr>
            <a:r>
              <a:rPr lang="ar-IQ" dirty="0" smtClean="0">
                <a:solidFill>
                  <a:srgbClr val="002060"/>
                </a:solidFill>
              </a:rPr>
              <a:t>جودة </a:t>
            </a:r>
            <a:r>
              <a:rPr lang="ar-IQ" dirty="0">
                <a:solidFill>
                  <a:srgbClr val="002060"/>
                </a:solidFill>
              </a:rPr>
              <a:t>عالية </a:t>
            </a:r>
            <a:r>
              <a:rPr lang="ar-IQ" dirty="0" smtClean="0">
                <a:solidFill>
                  <a:srgbClr val="002060"/>
                </a:solidFill>
              </a:rPr>
              <a:t>ويبذل في سبيل ذلك جهود تسويقية وترويجية على درجة عالية من الاحتراف والمهنية فبدون </a:t>
            </a:r>
            <a:r>
              <a:rPr lang="ar-IQ" dirty="0">
                <a:solidFill>
                  <a:srgbClr val="002060"/>
                </a:solidFill>
              </a:rPr>
              <a:t>الخدمات رفيعة المستوى والتي </a:t>
            </a:r>
            <a:r>
              <a:rPr lang="ar-IQ" dirty="0" smtClean="0">
                <a:solidFill>
                  <a:srgbClr val="002060"/>
                </a:solidFill>
              </a:rPr>
              <a:t>تلبي حاجات ورغبات السياح </a:t>
            </a:r>
            <a:r>
              <a:rPr lang="ar-IQ" dirty="0">
                <a:solidFill>
                  <a:srgbClr val="002060"/>
                </a:solidFill>
              </a:rPr>
              <a:t>وبنية تحتية وتسهيلات سياحية </a:t>
            </a:r>
            <a:r>
              <a:rPr lang="ar-IQ" dirty="0" smtClean="0">
                <a:solidFill>
                  <a:srgbClr val="002060"/>
                </a:solidFill>
              </a:rPr>
              <a:t>ميسرة </a:t>
            </a:r>
            <a:r>
              <a:rPr lang="ar-IQ" dirty="0">
                <a:solidFill>
                  <a:srgbClr val="002060"/>
                </a:solidFill>
              </a:rPr>
              <a:t>، </a:t>
            </a:r>
            <a:r>
              <a:rPr lang="ar-IQ" dirty="0" smtClean="0">
                <a:solidFill>
                  <a:srgbClr val="002060"/>
                </a:solidFill>
              </a:rPr>
              <a:t>لايمكن ان تنمو وتتطورالسياحة </a:t>
            </a:r>
            <a:r>
              <a:rPr lang="ar-IQ" dirty="0">
                <a:solidFill>
                  <a:srgbClr val="002060"/>
                </a:solidFill>
              </a:rPr>
              <a:t>ولا يمكن أن يتحقق </a:t>
            </a:r>
            <a:r>
              <a:rPr lang="ar-IQ" dirty="0" smtClean="0">
                <a:solidFill>
                  <a:srgbClr val="002060"/>
                </a:solidFill>
              </a:rPr>
              <a:t>ذلك بدون </a:t>
            </a:r>
            <a:r>
              <a:rPr lang="ar-IQ" dirty="0">
                <a:solidFill>
                  <a:srgbClr val="002060"/>
                </a:solidFill>
              </a:rPr>
              <a:t>راس المال ، </a:t>
            </a:r>
            <a:r>
              <a:rPr lang="ar-IQ" dirty="0" smtClean="0">
                <a:solidFill>
                  <a:srgbClr val="002060"/>
                </a:solidFill>
              </a:rPr>
              <a:t>وعلى سبيل المثال فان السياحة </a:t>
            </a:r>
            <a:r>
              <a:rPr lang="ar-IQ" dirty="0">
                <a:solidFill>
                  <a:srgbClr val="002060"/>
                </a:solidFill>
              </a:rPr>
              <a:t>تحتاج الى </a:t>
            </a:r>
            <a:r>
              <a:rPr lang="ar-IQ" dirty="0" smtClean="0">
                <a:solidFill>
                  <a:srgbClr val="002060"/>
                </a:solidFill>
              </a:rPr>
              <a:t>فنادق </a:t>
            </a:r>
            <a:r>
              <a:rPr lang="ar-IQ" dirty="0">
                <a:solidFill>
                  <a:srgbClr val="002060"/>
                </a:solidFill>
              </a:rPr>
              <a:t>ومراكز إيواء أخرى ، ومطاعم </a:t>
            </a:r>
            <a:r>
              <a:rPr lang="ar-IQ" dirty="0" smtClean="0">
                <a:solidFill>
                  <a:srgbClr val="002060"/>
                </a:solidFill>
              </a:rPr>
              <a:t>تلبي مختلف الأذواق </a:t>
            </a:r>
            <a:r>
              <a:rPr lang="ar-IQ" dirty="0">
                <a:solidFill>
                  <a:srgbClr val="002060"/>
                </a:solidFill>
              </a:rPr>
              <a:t>، مدن </a:t>
            </a:r>
            <a:r>
              <a:rPr lang="ar-IQ" dirty="0" smtClean="0">
                <a:solidFill>
                  <a:srgbClr val="002060"/>
                </a:solidFill>
              </a:rPr>
              <a:t>وملاهي  بنوك , مكاتب سياحية </a:t>
            </a:r>
            <a:r>
              <a:rPr lang="ar-IQ" dirty="0">
                <a:solidFill>
                  <a:srgbClr val="002060"/>
                </a:solidFill>
              </a:rPr>
              <a:t>، فتح </a:t>
            </a:r>
            <a:r>
              <a:rPr lang="ar-IQ" dirty="0" smtClean="0">
                <a:solidFill>
                  <a:srgbClr val="002060"/>
                </a:solidFill>
              </a:rPr>
              <a:t>وتعبيد </a:t>
            </a:r>
            <a:r>
              <a:rPr lang="ar-IQ" dirty="0">
                <a:solidFill>
                  <a:srgbClr val="002060"/>
                </a:solidFill>
              </a:rPr>
              <a:t>طرق </a:t>
            </a:r>
            <a:r>
              <a:rPr lang="ar-IQ" dirty="0" smtClean="0">
                <a:solidFill>
                  <a:srgbClr val="002060"/>
                </a:solidFill>
              </a:rPr>
              <a:t>اتصالات وسائط نقل مختلفة ،مواني حديثة لاستقبال القادمين براً وبحراً وجواً  شبكة طرق داخلية.شبكات </a:t>
            </a:r>
            <a:r>
              <a:rPr lang="ar-IQ" dirty="0">
                <a:solidFill>
                  <a:srgbClr val="002060"/>
                </a:solidFill>
              </a:rPr>
              <a:t>مياه مستشفيات </a:t>
            </a:r>
            <a:r>
              <a:rPr lang="ar-IQ" dirty="0" smtClean="0">
                <a:solidFill>
                  <a:srgbClr val="002060"/>
                </a:solidFill>
              </a:rPr>
              <a:t>مراكز </a:t>
            </a:r>
            <a:r>
              <a:rPr lang="ar-IQ" dirty="0">
                <a:solidFill>
                  <a:srgbClr val="002060"/>
                </a:solidFill>
              </a:rPr>
              <a:t>علاجية طبيعية وطبية ، </a:t>
            </a:r>
            <a:r>
              <a:rPr lang="ar-IQ" dirty="0" smtClean="0">
                <a:solidFill>
                  <a:srgbClr val="002060"/>
                </a:solidFill>
              </a:rPr>
              <a:t>وكل </a:t>
            </a:r>
            <a:r>
              <a:rPr lang="ar-IQ" dirty="0">
                <a:solidFill>
                  <a:srgbClr val="002060"/>
                </a:solidFill>
              </a:rPr>
              <a:t>ذلك يحتاج الى راس مال كبير ، لهذا نجد أن قطاع السياحة </a:t>
            </a:r>
            <a:r>
              <a:rPr lang="ar-IQ" dirty="0" smtClean="0">
                <a:solidFill>
                  <a:srgbClr val="002060"/>
                </a:solidFill>
              </a:rPr>
              <a:t>في الدول السياحية يشهد </a:t>
            </a:r>
            <a:r>
              <a:rPr lang="ar-IQ" dirty="0">
                <a:solidFill>
                  <a:srgbClr val="002060"/>
                </a:solidFill>
              </a:rPr>
              <a:t>أعلى حجم استثمار من حيث ضخامة رأس المال ، وكما يقال </a:t>
            </a:r>
            <a:r>
              <a:rPr lang="ar-IQ" dirty="0" smtClean="0">
                <a:solidFill>
                  <a:srgbClr val="002060"/>
                </a:solidFill>
              </a:rPr>
              <a:t>       ( القطاع السياحي </a:t>
            </a:r>
            <a:r>
              <a:rPr lang="ar-IQ" dirty="0">
                <a:solidFill>
                  <a:srgbClr val="002060"/>
                </a:solidFill>
              </a:rPr>
              <a:t>عالي التكلفة سريع المردود ) وذلك كونه يخاطب مختلف </a:t>
            </a:r>
            <a:r>
              <a:rPr lang="ar-IQ" dirty="0" smtClean="0">
                <a:solidFill>
                  <a:srgbClr val="002060"/>
                </a:solidFill>
              </a:rPr>
              <a:t>القطاعات </a:t>
            </a:r>
            <a:r>
              <a:rPr lang="ar-IQ" dirty="0">
                <a:solidFill>
                  <a:srgbClr val="002060"/>
                </a:solidFill>
              </a:rPr>
              <a:t>والصناعات ، وذلك من صناعة الطائرات إلى السفن واليخوت إلي </a:t>
            </a:r>
            <a:r>
              <a:rPr lang="ar-IQ" dirty="0" smtClean="0">
                <a:solidFill>
                  <a:srgbClr val="002060"/>
                </a:solidFill>
              </a:rPr>
              <a:t>صناعة السيارات </a:t>
            </a:r>
            <a:r>
              <a:rPr lang="ar-IQ" dirty="0">
                <a:solidFill>
                  <a:srgbClr val="002060"/>
                </a:solidFill>
              </a:rPr>
              <a:t>إلى الصناعات الحرفية والشعبية هذا في قطاع </a:t>
            </a:r>
            <a:r>
              <a:rPr lang="ar-IQ" dirty="0" smtClean="0">
                <a:solidFill>
                  <a:srgbClr val="002060"/>
                </a:solidFill>
              </a:rPr>
              <a:t>الصناعة وكذلك في القطاعات الأخرى.</a:t>
            </a:r>
            <a:endParaRPr lang="en-US" dirty="0">
              <a:solidFill>
                <a:srgbClr val="002060"/>
              </a:solidFill>
            </a:endParaRPr>
          </a:p>
        </p:txBody>
      </p:sp>
    </p:spTree>
    <p:extLst>
      <p:ext uri="{BB962C8B-B14F-4D97-AF65-F5344CB8AC3E}">
        <p14:creationId xmlns:p14="http://schemas.microsoft.com/office/powerpoint/2010/main" val="3172663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948223733"/>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962400" y="152400"/>
            <a:ext cx="4953000" cy="923330"/>
          </a:xfrm>
          <a:prstGeom prst="rect">
            <a:avLst/>
          </a:prstGeom>
          <a:noFill/>
        </p:spPr>
        <p:txBody>
          <a:bodyPr wrap="square" rtlCol="0">
            <a:spAutoFit/>
          </a:bodyPr>
          <a:lstStyle/>
          <a:p>
            <a:pPr algn="ctr" rtl="1"/>
            <a:r>
              <a:rPr lang="ar-IQ" sz="5400" dirty="0" smtClean="0">
                <a:solidFill>
                  <a:srgbClr val="FF0000"/>
                </a:solidFill>
                <a:latin typeface="Aldhabi" pitchFamily="2" charset="-78"/>
                <a:cs typeface="Aldhabi" pitchFamily="2" charset="-78"/>
              </a:rPr>
              <a:t>انواع الاسواق السياحية </a:t>
            </a:r>
            <a:endParaRPr lang="en-US" sz="5400" dirty="0">
              <a:solidFill>
                <a:srgbClr val="FF0000"/>
              </a:solidFill>
              <a:latin typeface="Aldhabi" pitchFamily="2" charset="-78"/>
              <a:cs typeface="Aldhabi" pitchFamily="2" charset="-78"/>
            </a:endParaRPr>
          </a:p>
        </p:txBody>
      </p:sp>
    </p:spTree>
    <p:extLst>
      <p:ext uri="{BB962C8B-B14F-4D97-AF65-F5344CB8AC3E}">
        <p14:creationId xmlns:p14="http://schemas.microsoft.com/office/powerpoint/2010/main" val="5314167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107</TotalTime>
  <Words>1308</Words>
  <Application>Microsoft Office PowerPoint</Application>
  <PresentationFormat>On-screen Show (4:3)</PresentationFormat>
  <Paragraphs>57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Aldhabi</vt:lpstr>
      <vt:lpstr>Georgia</vt:lpstr>
      <vt:lpstr>Times New Roman</vt:lpstr>
      <vt:lpstr>Wingdings</vt:lpstr>
      <vt:lpstr>Wingdings 2</vt:lpstr>
      <vt:lpstr>Civic</vt:lpstr>
      <vt:lpstr>مبادئ السياحة </vt:lpstr>
      <vt:lpstr>أسواق السياحة العالمية</vt:lpstr>
      <vt:lpstr>PowerPoint Presentation</vt:lpstr>
      <vt:lpstr>PowerPoint Presentation</vt:lpstr>
      <vt:lpstr>وعلى العموم يمكن تقسيم الأسواق السياحية إلى الأسواق الرئيسة التالية</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dc:title>
  <dc:creator>Maher</dc:creator>
  <cp:lastModifiedBy>Maher</cp:lastModifiedBy>
  <cp:revision>14</cp:revision>
  <dcterms:created xsi:type="dcterms:W3CDTF">2020-12-25T19:10:52Z</dcterms:created>
  <dcterms:modified xsi:type="dcterms:W3CDTF">2023-01-25T17:01:26Z</dcterms:modified>
</cp:coreProperties>
</file>