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260DAC-1665-4CE4-B445-0831AA6AE588}" type="datetimeFigureOut">
              <a:rPr lang="en-US" smtClean="0"/>
              <a:t>1/25/2023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716367-7C03-4EE8-92F6-75F32D4EF042}" type="slidenum">
              <a:rPr lang="en-US" smtClean="0"/>
              <a:t>‹#›</a:t>
            </a:fld>
            <a:endParaRPr lang="en-US"/>
          </a:p>
        </p:txBody>
      </p:sp>
    </p:spTree>
    <p:extLst>
      <p:ext uri="{BB962C8B-B14F-4D97-AF65-F5344CB8AC3E}">
        <p14:creationId xmlns:p14="http://schemas.microsoft.com/office/powerpoint/2010/main" val="243468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716367-7C03-4EE8-92F6-75F32D4EF042}" type="slidenum">
              <a:rPr lang="en-US" smtClean="0"/>
              <a:t>1</a:t>
            </a:fld>
            <a:endParaRPr lang="en-US"/>
          </a:p>
        </p:txBody>
      </p:sp>
    </p:spTree>
    <p:extLst>
      <p:ext uri="{BB962C8B-B14F-4D97-AF65-F5344CB8AC3E}">
        <p14:creationId xmlns:p14="http://schemas.microsoft.com/office/powerpoint/2010/main" val="4202154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2EB750A-A630-4F73-9DD9-2ECC5116D23F}" type="datetimeFigureOut">
              <a:rPr lang="en-US" smtClean="0"/>
              <a:t>1/25/2023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4CEA6F6-B1FB-4AA0-A5B9-2EE1753A4AD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B750A-A630-4F73-9DD9-2ECC5116D23F}"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EB750A-A630-4F73-9DD9-2ECC5116D23F}"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EB750A-A630-4F73-9DD9-2ECC5116D23F}"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B750A-A630-4F73-9DD9-2ECC5116D23F}"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2EB750A-A630-4F73-9DD9-2ECC5116D23F}"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EA6F6-B1FB-4AA0-A5B9-2EE1753A4AD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EB750A-A630-4F73-9DD9-2ECC5116D23F}"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EB750A-A630-4F73-9DD9-2ECC5116D23F}"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EB750A-A630-4F73-9DD9-2ECC5116D23F}"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2EB750A-A630-4F73-9DD9-2ECC5116D23F}" type="datetimeFigureOut">
              <a:rPr lang="en-US" smtClean="0"/>
              <a:t>1/25/2023</a:t>
            </a:fld>
            <a:endParaRPr lang="en-US"/>
          </a:p>
        </p:txBody>
      </p:sp>
      <p:sp>
        <p:nvSpPr>
          <p:cNvPr id="7" name="Slide Number Placeholder 6"/>
          <p:cNvSpPr>
            <a:spLocks noGrp="1"/>
          </p:cNvSpPr>
          <p:nvPr>
            <p:ph type="sldNum" sz="quarter" idx="12"/>
          </p:nvPr>
        </p:nvSpPr>
        <p:spPr/>
        <p:txBody>
          <a:bodyPr/>
          <a:lstStyle/>
          <a:p>
            <a:fld id="{64CEA6F6-B1FB-4AA0-A5B9-2EE1753A4AD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B750A-A630-4F73-9DD9-2ECC5116D23F}" type="datetimeFigureOut">
              <a:rPr lang="en-US" smtClean="0"/>
              <a:t>1/25/2023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4CEA6F6-B1FB-4AA0-A5B9-2EE1753A4AD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2EB750A-A630-4F73-9DD9-2ECC5116D23F}" type="datetimeFigureOut">
              <a:rPr lang="en-US" smtClean="0"/>
              <a:t>1/25/2023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4CEA6F6-B1FB-4AA0-A5B9-2EE1753A4A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2286000"/>
            <a:ext cx="4876800" cy="914400"/>
          </a:xfrm>
        </p:spPr>
        <p:txBody>
          <a:bodyPr>
            <a:normAutofit fontScale="90000"/>
          </a:bodyPr>
          <a:lstStyle/>
          <a:p>
            <a:pPr algn="r" rtl="1"/>
            <a:r>
              <a:rPr lang="ar-IQ" sz="8800" b="1" dirty="0" smtClean="0">
                <a:latin typeface="Aldhabi" pitchFamily="2" charset="-78"/>
                <a:cs typeface="Aldhabi" pitchFamily="2" charset="-78"/>
              </a:rPr>
              <a:t>مــبـادئ الــسياحــة </a:t>
            </a:r>
            <a:endParaRPr lang="en-US" sz="8800" b="1" dirty="0">
              <a:latin typeface="Aldhabi" pitchFamily="2" charset="-78"/>
              <a:cs typeface="Aldhabi" pitchFamily="2" charset="-78"/>
            </a:endParaRPr>
          </a:p>
        </p:txBody>
      </p:sp>
      <p:sp>
        <p:nvSpPr>
          <p:cNvPr id="3" name="Subtitle 2"/>
          <p:cNvSpPr>
            <a:spLocks noGrp="1"/>
          </p:cNvSpPr>
          <p:nvPr>
            <p:ph type="subTitle" idx="1"/>
          </p:nvPr>
        </p:nvSpPr>
        <p:spPr>
          <a:xfrm>
            <a:off x="4495800" y="4114800"/>
            <a:ext cx="3657600" cy="1866900"/>
          </a:xfrm>
        </p:spPr>
        <p:txBody>
          <a:bodyPr>
            <a:noAutofit/>
          </a:bodyPr>
          <a:lstStyle/>
          <a:p>
            <a:pPr algn="ctr" rtl="1"/>
            <a:r>
              <a:rPr lang="ar-IQ" sz="4000" b="1" dirty="0" smtClean="0">
                <a:solidFill>
                  <a:schemeClr val="accent2">
                    <a:lumMod val="50000"/>
                  </a:schemeClr>
                </a:solidFill>
                <a:latin typeface="Aldhabi" pitchFamily="2" charset="-78"/>
                <a:cs typeface="Aldhabi" pitchFamily="2" charset="-78"/>
              </a:rPr>
              <a:t>المـرحلـة الاولى</a:t>
            </a:r>
          </a:p>
          <a:p>
            <a:pPr algn="r" rtl="1"/>
            <a:r>
              <a:rPr lang="ar-IQ" sz="4000" b="1" dirty="0" smtClean="0">
                <a:solidFill>
                  <a:schemeClr val="accent2">
                    <a:lumMod val="50000"/>
                  </a:schemeClr>
                </a:solidFill>
                <a:latin typeface="Aldhabi" pitchFamily="2" charset="-78"/>
                <a:cs typeface="Aldhabi" pitchFamily="2" charset="-78"/>
              </a:rPr>
              <a:t>المحـاضـرة الثـالثـة         </a:t>
            </a:r>
            <a:r>
              <a:rPr lang="ar-IQ" sz="4000" b="1" dirty="0" smtClean="0">
                <a:solidFill>
                  <a:schemeClr val="accent2">
                    <a:lumMod val="50000"/>
                  </a:schemeClr>
                </a:solidFill>
                <a:latin typeface="Aldhabi" pitchFamily="2" charset="-78"/>
                <a:cs typeface="Aldhabi" pitchFamily="2" charset="-78"/>
              </a:rPr>
              <a:t>2023م</a:t>
            </a:r>
            <a:endParaRPr lang="ar-IQ" sz="4000" b="1" dirty="0">
              <a:solidFill>
                <a:schemeClr val="accent2">
                  <a:lumMod val="50000"/>
                </a:schemeClr>
              </a:solidFill>
              <a:latin typeface="Aldhabi" pitchFamily="2" charset="-78"/>
              <a:cs typeface="Aldhabi" pitchFamily="2" charset="-78"/>
            </a:endParaRPr>
          </a:p>
        </p:txBody>
      </p:sp>
      <p:sp>
        <p:nvSpPr>
          <p:cNvPr id="6" name="Subtitle 2"/>
          <p:cNvSpPr txBox="1">
            <a:spLocks/>
          </p:cNvSpPr>
          <p:nvPr/>
        </p:nvSpPr>
        <p:spPr>
          <a:xfrm>
            <a:off x="243349" y="4267200"/>
            <a:ext cx="3657600" cy="11430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pPr algn="ctr" rtl="1"/>
            <a:r>
              <a:rPr lang="ar-IQ" sz="4400" b="1" dirty="0" smtClean="0">
                <a:solidFill>
                  <a:schemeClr val="tx1"/>
                </a:solidFill>
                <a:latin typeface="Aldhabi" pitchFamily="2" charset="-78"/>
                <a:cs typeface="Aldhabi" pitchFamily="2" charset="-78"/>
              </a:rPr>
              <a:t>إعـداد </a:t>
            </a:r>
          </a:p>
          <a:p>
            <a:pPr lvl="0" algn="r">
              <a:spcBef>
                <a:spcPts val="800"/>
              </a:spcBef>
              <a:buClrTx/>
              <a:buSzTx/>
            </a:pPr>
            <a:r>
              <a:rPr lang="ar-IQ" sz="2800" b="1" cap="all" spc="400" dirty="0">
                <a:solidFill>
                  <a:srgbClr val="FF0000"/>
                </a:solidFill>
                <a:latin typeface="Aldhabi" pitchFamily="2" charset="-78"/>
                <a:ea typeface="+mj-ea"/>
                <a:cs typeface="Aldhabi" pitchFamily="2" charset="-78"/>
              </a:rPr>
              <a:t>م.د . عادل عبد الرحمن مزعل</a:t>
            </a:r>
            <a:endParaRPr lang="ar-IQ" sz="2800" b="1" cap="all" spc="400" dirty="0">
              <a:solidFill>
                <a:srgbClr val="FF0000"/>
              </a:solidFill>
              <a:latin typeface="Aldhabi" pitchFamily="2" charset="-78"/>
              <a:ea typeface="+mj-ea"/>
              <a:cs typeface="Aldhabi" pitchFamily="2" charset="-78"/>
            </a:endParaRPr>
          </a:p>
        </p:txBody>
      </p:sp>
    </p:spTree>
    <p:extLst>
      <p:ext uri="{BB962C8B-B14F-4D97-AF65-F5344CB8AC3E}">
        <p14:creationId xmlns:p14="http://schemas.microsoft.com/office/powerpoint/2010/main" val="351888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90600"/>
            <a:ext cx="7024744" cy="494264"/>
          </a:xfrm>
        </p:spPr>
        <p:txBody>
          <a:bodyPr>
            <a:noAutofit/>
          </a:bodyPr>
          <a:lstStyle/>
          <a:p>
            <a:pPr algn="r"/>
            <a:r>
              <a:rPr lang="ar-IQ" sz="6000" b="1" dirty="0">
                <a:latin typeface="Aldhabi" pitchFamily="2" charset="-78"/>
                <a:cs typeface="Aldhabi" pitchFamily="2" charset="-78"/>
              </a:rPr>
              <a:t>انواع العمالة التي يحتاجها قطاع السياحة</a:t>
            </a:r>
            <a:endParaRPr lang="en-US" sz="6000" b="1" dirty="0">
              <a:latin typeface="Aldhabi" pitchFamily="2" charset="-78"/>
              <a:cs typeface="Aldhabi" pitchFamily="2" charset="-78"/>
            </a:endParaRPr>
          </a:p>
        </p:txBody>
      </p:sp>
      <p:sp>
        <p:nvSpPr>
          <p:cNvPr id="3" name="Content Placeholder 2"/>
          <p:cNvSpPr>
            <a:spLocks noGrp="1"/>
          </p:cNvSpPr>
          <p:nvPr>
            <p:ph idx="1"/>
          </p:nvPr>
        </p:nvSpPr>
        <p:spPr>
          <a:xfrm>
            <a:off x="762000" y="1524000"/>
            <a:ext cx="7772400" cy="4876800"/>
          </a:xfrm>
        </p:spPr>
        <p:txBody>
          <a:bodyPr>
            <a:normAutofit lnSpcReduction="10000"/>
          </a:bodyPr>
          <a:lstStyle/>
          <a:p>
            <a:pPr marL="68580" indent="0" algn="just" rtl="1">
              <a:lnSpc>
                <a:spcPct val="150000"/>
              </a:lnSpc>
              <a:buNone/>
            </a:pPr>
            <a:r>
              <a:rPr lang="ar-IQ" sz="2000" dirty="0" smtClean="0">
                <a:solidFill>
                  <a:schemeClr val="tx1"/>
                </a:solidFill>
              </a:rPr>
              <a:t>يمكن </a:t>
            </a:r>
            <a:r>
              <a:rPr lang="ar-IQ" sz="2000" dirty="0">
                <a:solidFill>
                  <a:schemeClr val="tx1"/>
                </a:solidFill>
              </a:rPr>
              <a:t>تقسيم العمالة التي يحتاجها قطاع السياحة إلى </a:t>
            </a:r>
            <a:r>
              <a:rPr lang="ar-IQ" sz="2000" dirty="0" smtClean="0">
                <a:solidFill>
                  <a:schemeClr val="tx1"/>
                </a:solidFill>
              </a:rPr>
              <a:t>:</a:t>
            </a:r>
          </a:p>
          <a:p>
            <a:pPr marL="68580" indent="0" algn="just" rtl="1">
              <a:lnSpc>
                <a:spcPct val="150000"/>
              </a:lnSpc>
              <a:buNone/>
            </a:pPr>
            <a:r>
              <a:rPr lang="ar-IQ" sz="2000" b="1" dirty="0" smtClean="0">
                <a:solidFill>
                  <a:schemeClr val="tx1"/>
                </a:solidFill>
              </a:rPr>
              <a:t>1- طبقا </a:t>
            </a:r>
            <a:r>
              <a:rPr lang="ar-IQ" sz="2000" b="1" dirty="0">
                <a:solidFill>
                  <a:schemeClr val="tx1"/>
                </a:solidFill>
              </a:rPr>
              <a:t>للمهارة والكفاءة </a:t>
            </a:r>
            <a:endParaRPr lang="ar-IQ" sz="2000" b="1" dirty="0" smtClean="0">
              <a:solidFill>
                <a:schemeClr val="tx1"/>
              </a:solidFill>
            </a:endParaRPr>
          </a:p>
          <a:p>
            <a:pPr marL="68580" indent="0" algn="just" rtl="1">
              <a:lnSpc>
                <a:spcPct val="150000"/>
              </a:lnSpc>
              <a:buNone/>
            </a:pPr>
            <a:r>
              <a:rPr lang="ar-IQ" sz="2000" b="1" dirty="0" smtClean="0">
                <a:solidFill>
                  <a:schemeClr val="tx1"/>
                </a:solidFill>
              </a:rPr>
              <a:t>أ-العمالة </a:t>
            </a:r>
            <a:r>
              <a:rPr lang="ar-IQ" sz="2000" b="1" dirty="0">
                <a:solidFill>
                  <a:schemeClr val="tx1"/>
                </a:solidFill>
              </a:rPr>
              <a:t>الماهرة </a:t>
            </a:r>
            <a:r>
              <a:rPr lang="ar-IQ" sz="2000" b="1" dirty="0" smtClean="0">
                <a:solidFill>
                  <a:schemeClr val="tx1"/>
                </a:solidFill>
              </a:rPr>
              <a:t>:</a:t>
            </a:r>
          </a:p>
          <a:p>
            <a:pPr marL="68580" indent="0" algn="just" rtl="1">
              <a:lnSpc>
                <a:spcPct val="150000"/>
              </a:lnSpc>
              <a:buNone/>
            </a:pPr>
            <a:r>
              <a:rPr lang="ar-IQ" sz="2000" dirty="0" smtClean="0">
                <a:solidFill>
                  <a:schemeClr val="tx1"/>
                </a:solidFill>
              </a:rPr>
              <a:t> </a:t>
            </a:r>
            <a:r>
              <a:rPr lang="ar-IQ" sz="2000" dirty="0">
                <a:solidFill>
                  <a:schemeClr val="tx1"/>
                </a:solidFill>
              </a:rPr>
              <a:t>تشمل العاملين الذين يتمتعون بمهارات وكفاءات إدارية وفنية عالية وعلى تأهيل علمي متخصص في مجالات عملهم أو لديهم خبرات طويلة في الأعمال التي يمارسونها أو التأهيل العلمي والخبرة معا . </a:t>
            </a:r>
            <a:endParaRPr lang="ar-IQ" sz="2000" dirty="0" smtClean="0">
              <a:solidFill>
                <a:schemeClr val="tx1"/>
              </a:solidFill>
            </a:endParaRPr>
          </a:p>
          <a:p>
            <a:pPr marL="68580" indent="0" algn="just" rtl="1">
              <a:lnSpc>
                <a:spcPct val="150000"/>
              </a:lnSpc>
              <a:buNone/>
            </a:pPr>
            <a:r>
              <a:rPr lang="ar-IQ" sz="2000" b="1" dirty="0" smtClean="0">
                <a:solidFill>
                  <a:schemeClr val="tx1"/>
                </a:solidFill>
              </a:rPr>
              <a:t>ب- العمالة </a:t>
            </a:r>
            <a:r>
              <a:rPr lang="ar-IQ" sz="2000" b="1" dirty="0">
                <a:solidFill>
                  <a:schemeClr val="tx1"/>
                </a:solidFill>
              </a:rPr>
              <a:t>غير الماهرة </a:t>
            </a:r>
            <a:r>
              <a:rPr lang="ar-IQ" sz="2000" b="1" dirty="0" smtClean="0">
                <a:solidFill>
                  <a:schemeClr val="tx1"/>
                </a:solidFill>
              </a:rPr>
              <a:t>:</a:t>
            </a:r>
          </a:p>
          <a:p>
            <a:pPr marL="68580" indent="0" algn="just" rtl="1">
              <a:lnSpc>
                <a:spcPct val="150000"/>
              </a:lnSpc>
              <a:buNone/>
            </a:pPr>
            <a:r>
              <a:rPr lang="ar-IQ" sz="2000" dirty="0" smtClean="0">
                <a:solidFill>
                  <a:schemeClr val="tx1"/>
                </a:solidFill>
              </a:rPr>
              <a:t>وهذه </a:t>
            </a:r>
            <a:r>
              <a:rPr lang="ar-IQ" sz="2000" dirty="0">
                <a:solidFill>
                  <a:schemeClr val="tx1"/>
                </a:solidFill>
              </a:rPr>
              <a:t>تشكل نسبة قليلة من احتياجات الفندق وباقي المنشآت السياحية ، وكثيرة منها يتم إدخاله دورات في اللغة ومجالات أخرى بتطلبه طبيعة </a:t>
            </a:r>
            <a:r>
              <a:rPr lang="ar-IQ" sz="2000" dirty="0" smtClean="0">
                <a:solidFill>
                  <a:schemeClr val="tx1"/>
                </a:solidFill>
              </a:rPr>
              <a:t>العمل.</a:t>
            </a:r>
            <a:endParaRPr lang="en-US" sz="2000" dirty="0">
              <a:solidFill>
                <a:schemeClr val="tx1"/>
              </a:solidFill>
            </a:endParaRPr>
          </a:p>
        </p:txBody>
      </p:sp>
    </p:spTree>
    <p:extLst>
      <p:ext uri="{BB962C8B-B14F-4D97-AF65-F5344CB8AC3E}">
        <p14:creationId xmlns:p14="http://schemas.microsoft.com/office/powerpoint/2010/main" val="264920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fontScale="85000" lnSpcReduction="20000"/>
          </a:bodyPr>
          <a:lstStyle/>
          <a:p>
            <a:pPr marL="68580" indent="0" algn="just" rtl="1">
              <a:buNone/>
            </a:pPr>
            <a:r>
              <a:rPr lang="ar-IQ" b="1" dirty="0" smtClean="0">
                <a:solidFill>
                  <a:schemeClr val="tx1"/>
                </a:solidFill>
              </a:rPr>
              <a:t>2-ط</a:t>
            </a:r>
            <a:r>
              <a:rPr lang="ar-IQ" sz="2200" b="1" dirty="0" smtClean="0">
                <a:solidFill>
                  <a:schemeClr val="tx1"/>
                </a:solidFill>
              </a:rPr>
              <a:t>بقا </a:t>
            </a:r>
            <a:r>
              <a:rPr lang="ar-IQ" sz="2200" b="1" dirty="0">
                <a:solidFill>
                  <a:schemeClr val="tx1"/>
                </a:solidFill>
              </a:rPr>
              <a:t>لصلة العمل بالنشاط السياحي </a:t>
            </a:r>
            <a:r>
              <a:rPr lang="ar-IQ" sz="2200" b="1" dirty="0" smtClean="0">
                <a:solidFill>
                  <a:schemeClr val="tx1"/>
                </a:solidFill>
              </a:rPr>
              <a:t>:</a:t>
            </a:r>
          </a:p>
          <a:p>
            <a:pPr marL="525780" indent="-457200" algn="just" rtl="1">
              <a:buAutoNum type="arabic1Minus"/>
            </a:pPr>
            <a:r>
              <a:rPr lang="ar-IQ" sz="2200" b="1" dirty="0" smtClean="0">
                <a:solidFill>
                  <a:schemeClr val="tx1"/>
                </a:solidFill>
              </a:rPr>
              <a:t>العماله </a:t>
            </a:r>
            <a:r>
              <a:rPr lang="ar-IQ" sz="2200" b="1" dirty="0">
                <a:solidFill>
                  <a:schemeClr val="tx1"/>
                </a:solidFill>
              </a:rPr>
              <a:t>المباشر </a:t>
            </a:r>
            <a:r>
              <a:rPr lang="ar-IQ" sz="2200" dirty="0">
                <a:solidFill>
                  <a:schemeClr val="tx1"/>
                </a:solidFill>
              </a:rPr>
              <a:t>ويشمل هذا النوع من العمالة فرص العمل المتوفرة من المنشآت السياحية مثل الفنادق ووكالات السفر وشركات النقل وبيع التذاكر والتسويق السياحي والمطاعم والكازينوهات ومحال بيع التحف و التذاكر واماكن اللهو ، وهذا ايضا يحتاج إلى تأهيل أكاديمي وخبرات وتدریمه هذا العمل المباشر </a:t>
            </a:r>
            <a:r>
              <a:rPr lang="ar-IQ" sz="2200" dirty="0" smtClean="0">
                <a:solidFill>
                  <a:schemeClr val="tx1"/>
                </a:solidFill>
              </a:rPr>
              <a:t>به.</a:t>
            </a:r>
          </a:p>
          <a:p>
            <a:pPr marL="525780" indent="-457200" algn="just" rtl="1">
              <a:buAutoNum type="arabic1Minus"/>
            </a:pPr>
            <a:r>
              <a:rPr lang="ar-IQ" sz="2200" dirty="0" smtClean="0">
                <a:solidFill>
                  <a:schemeClr val="tx1"/>
                </a:solidFill>
              </a:rPr>
              <a:t> </a:t>
            </a:r>
            <a:r>
              <a:rPr lang="ar-IQ" sz="2200" b="1" dirty="0">
                <a:solidFill>
                  <a:schemeClr val="tx1"/>
                </a:solidFill>
              </a:rPr>
              <a:t>العمالة غير المباشرة </a:t>
            </a:r>
            <a:r>
              <a:rPr lang="ar-IQ" sz="2200" dirty="0">
                <a:solidFill>
                  <a:schemeClr val="tx1"/>
                </a:solidFill>
              </a:rPr>
              <a:t>وهي حاجة القطاع السياحي إلى مثل هذه العمالة بتوريد الطعام والشراب وقطاعات فرعية وثانوية أخرى وهذه لا تحتاج إلى تأهيل فني وأكاديمي إلا بالقدر الذي يتصل بطبيعية المهنة التي يمارسها </a:t>
            </a:r>
            <a:r>
              <a:rPr lang="ar-IQ" sz="2200" dirty="0" smtClean="0">
                <a:solidFill>
                  <a:schemeClr val="tx1"/>
                </a:solidFill>
              </a:rPr>
              <a:t>الفرد. </a:t>
            </a:r>
          </a:p>
          <a:p>
            <a:pPr marL="68580" indent="0" algn="just" rtl="1">
              <a:buNone/>
            </a:pPr>
            <a:r>
              <a:rPr lang="ar-IQ" sz="2200" b="1" dirty="0" smtClean="0">
                <a:solidFill>
                  <a:schemeClr val="tx1"/>
                </a:solidFill>
              </a:rPr>
              <a:t>3-طبقا </a:t>
            </a:r>
            <a:r>
              <a:rPr lang="ar-IQ" sz="2200" b="1" dirty="0">
                <a:solidFill>
                  <a:schemeClr val="tx1"/>
                </a:solidFill>
              </a:rPr>
              <a:t>لاستمرارية العمل في النشاط </a:t>
            </a:r>
            <a:r>
              <a:rPr lang="ar-IQ" sz="2200" b="1" dirty="0" smtClean="0">
                <a:solidFill>
                  <a:schemeClr val="tx1"/>
                </a:solidFill>
              </a:rPr>
              <a:t>السياحي:</a:t>
            </a:r>
          </a:p>
          <a:p>
            <a:pPr marL="525780" indent="-457200" algn="just" rtl="1">
              <a:buFont typeface="Wingdings 2" pitchFamily="18" charset="2"/>
              <a:buAutoNum type="arabic1Minus"/>
            </a:pPr>
            <a:r>
              <a:rPr lang="ar-IQ" sz="2200" b="1" dirty="0" smtClean="0">
                <a:solidFill>
                  <a:schemeClr val="tx1"/>
                </a:solidFill>
              </a:rPr>
              <a:t> العمالة </a:t>
            </a:r>
            <a:r>
              <a:rPr lang="ar-IQ" sz="2200" b="1" dirty="0">
                <a:solidFill>
                  <a:schemeClr val="tx1"/>
                </a:solidFill>
              </a:rPr>
              <a:t>الدائمة : </a:t>
            </a:r>
            <a:r>
              <a:rPr lang="ar-IQ" sz="2200" dirty="0">
                <a:solidFill>
                  <a:schemeClr val="tx1"/>
                </a:solidFill>
              </a:rPr>
              <a:t>تشمل العمل الدائم الذي لا يتأثر بموسمية العمل السياحي ولتذبذب الناتج عنها ، وهذه العمالة تحتاج إلى التأهيل والخبرات العملية لاعتماد النشاط السياحي عليها.</a:t>
            </a:r>
          </a:p>
          <a:p>
            <a:pPr marL="525780" indent="-457200" algn="just" rtl="1">
              <a:buFont typeface="Wingdings 2" pitchFamily="18" charset="2"/>
              <a:buAutoNum type="arabic1Minus"/>
            </a:pPr>
            <a:r>
              <a:rPr lang="ar-IQ" sz="2200" dirty="0">
                <a:solidFill>
                  <a:schemeClr val="tx1"/>
                </a:solidFill>
              </a:rPr>
              <a:t> </a:t>
            </a:r>
            <a:r>
              <a:rPr lang="ar-IQ" sz="2200" b="1" dirty="0" smtClean="0">
                <a:solidFill>
                  <a:schemeClr val="tx1"/>
                </a:solidFill>
              </a:rPr>
              <a:t>العمال </a:t>
            </a:r>
            <a:r>
              <a:rPr lang="ar-IQ" sz="2200" b="1" dirty="0">
                <a:solidFill>
                  <a:schemeClr val="tx1"/>
                </a:solidFill>
              </a:rPr>
              <a:t>المؤقتة أو الموسمية: </a:t>
            </a:r>
            <a:r>
              <a:rPr lang="ar-IQ" sz="2200" dirty="0">
                <a:solidFill>
                  <a:schemeClr val="tx1"/>
                </a:solidFill>
              </a:rPr>
              <a:t>القوى العاملة غير المدرية في قطاع السياحة لا تعمل على مدار السنة وذلك الارتباط الطلب على العمالة بالطلب السياحي الموسمي الناتج عن الظروف المناخية ووقت الفراغ والإجازات ، والتي يمكن اللجوء إليها في أوقات الدورة السياحية والاستغناء عنها في أوقات الكساد أو الركود الناتجة عن ذات الأسباب وهؤلاء غالبا ما يكونوا من الطلبة الذين يستعان بهم لسد حاجة متطلبات العمل بصورة مؤقتة ولا يشترط الكفاءة ، ولكن مثل هذه الحالة يمكن</a:t>
            </a:r>
            <a:endParaRPr lang="en-US" sz="2200" dirty="0">
              <a:solidFill>
                <a:schemeClr val="tx1"/>
              </a:solidFill>
            </a:endParaRPr>
          </a:p>
        </p:txBody>
      </p:sp>
    </p:spTree>
    <p:extLst>
      <p:ext uri="{BB962C8B-B14F-4D97-AF65-F5344CB8AC3E}">
        <p14:creationId xmlns:p14="http://schemas.microsoft.com/office/powerpoint/2010/main" val="256039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791200"/>
          </a:xfrm>
        </p:spPr>
        <p:txBody>
          <a:bodyPr>
            <a:noAutofit/>
          </a:bodyPr>
          <a:lstStyle/>
          <a:p>
            <a:pPr marL="68580" indent="0" algn="just" rtl="1">
              <a:buNone/>
            </a:pPr>
            <a:r>
              <a:rPr lang="ar-IQ" sz="1900" dirty="0" smtClean="0">
                <a:solidFill>
                  <a:schemeClr val="tx1"/>
                </a:solidFill>
              </a:rPr>
              <a:t>الاستهانة </a:t>
            </a:r>
            <a:r>
              <a:rPr lang="ar-IQ" sz="1900" dirty="0">
                <a:solidFill>
                  <a:schemeClr val="tx1"/>
                </a:solidFill>
              </a:rPr>
              <a:t>بعالمه عمليات السياحة والفندقة و الجامعات لأنهم اقرب الى فيه كه اباحية متخصصية وتشمل الجهاز الإداري والخلفي العامله | طبيعة العمل وتقديم الخدمية </a:t>
            </a:r>
            <a:r>
              <a:rPr lang="ar-IQ" sz="1900" dirty="0" smtClean="0">
                <a:solidFill>
                  <a:schemeClr val="tx1"/>
                </a:solidFill>
              </a:rPr>
              <a:t>.</a:t>
            </a:r>
          </a:p>
          <a:p>
            <a:pPr marL="68580" indent="0" algn="just" rtl="1">
              <a:buNone/>
            </a:pPr>
            <a:r>
              <a:rPr lang="ar-IQ" sz="1900" dirty="0" smtClean="0">
                <a:solidFill>
                  <a:schemeClr val="tx1"/>
                </a:solidFill>
              </a:rPr>
              <a:t>3-طبقا </a:t>
            </a:r>
            <a:r>
              <a:rPr lang="ar-IQ" sz="1900" dirty="0">
                <a:solidFill>
                  <a:schemeClr val="tx1"/>
                </a:solidFill>
              </a:rPr>
              <a:t>للاختصاص وعلاقته </a:t>
            </a:r>
            <a:r>
              <a:rPr lang="ar-IQ" sz="1900" dirty="0" smtClean="0">
                <a:solidFill>
                  <a:schemeClr val="tx1"/>
                </a:solidFill>
              </a:rPr>
              <a:t>بالسياحة:</a:t>
            </a:r>
          </a:p>
          <a:p>
            <a:pPr marL="525780" indent="-457200" algn="just" rtl="1">
              <a:buAutoNum type="arabic1Minus"/>
            </a:pPr>
            <a:r>
              <a:rPr lang="ar-IQ" sz="1900" dirty="0" smtClean="0">
                <a:solidFill>
                  <a:schemeClr val="tx1"/>
                </a:solidFill>
              </a:rPr>
              <a:t>عمالة سياحية متخصصة: وتشمل الجهاز الاداري والخدمي العاملين في </a:t>
            </a:r>
            <a:r>
              <a:rPr lang="ar-IQ" sz="1900" dirty="0">
                <a:solidFill>
                  <a:schemeClr val="tx1"/>
                </a:solidFill>
              </a:rPr>
              <a:t>النظام السياحي ممن لديهم </a:t>
            </a:r>
            <a:r>
              <a:rPr lang="ar-IQ" sz="1900" dirty="0" smtClean="0">
                <a:solidFill>
                  <a:schemeClr val="tx1"/>
                </a:solidFill>
              </a:rPr>
              <a:t>كفاءات و وخبرات من </a:t>
            </a:r>
            <a:r>
              <a:rPr lang="ar-IQ" sz="1900" dirty="0">
                <a:solidFill>
                  <a:schemeClr val="tx1"/>
                </a:solidFill>
              </a:rPr>
              <a:t>خمسة بالسياحة والفندقة </a:t>
            </a:r>
            <a:r>
              <a:rPr lang="ar-IQ" sz="1900" dirty="0" smtClean="0">
                <a:solidFill>
                  <a:schemeClr val="tx1"/>
                </a:solidFill>
              </a:rPr>
              <a:t>كالمدراء </a:t>
            </a:r>
            <a:r>
              <a:rPr lang="ar-IQ" sz="1900" dirty="0">
                <a:solidFill>
                  <a:schemeClr val="tx1"/>
                </a:solidFill>
              </a:rPr>
              <a:t>والمضيفين وعمال الخدمة </a:t>
            </a:r>
            <a:r>
              <a:rPr lang="ar-IQ" sz="1900" dirty="0" smtClean="0">
                <a:solidFill>
                  <a:schemeClr val="tx1"/>
                </a:solidFill>
              </a:rPr>
              <a:t>والطباخين والتدبير </a:t>
            </a:r>
            <a:r>
              <a:rPr lang="ar-IQ" sz="1900" dirty="0">
                <a:solidFill>
                  <a:schemeClr val="tx1"/>
                </a:solidFill>
              </a:rPr>
              <a:t>الفندقي ، وعمال البيانات وموال في الاستقبال والعلاقات العامة - الخ </a:t>
            </a:r>
            <a:endParaRPr lang="ar-IQ" sz="1900" dirty="0" smtClean="0">
              <a:solidFill>
                <a:schemeClr val="tx1"/>
              </a:solidFill>
            </a:endParaRPr>
          </a:p>
          <a:p>
            <a:pPr marL="525780" indent="-457200" algn="just" rtl="1">
              <a:buAutoNum type="arabic1Minus"/>
            </a:pPr>
            <a:r>
              <a:rPr lang="ar-IQ" sz="1900" dirty="0" smtClean="0">
                <a:solidFill>
                  <a:schemeClr val="tx1"/>
                </a:solidFill>
              </a:rPr>
              <a:t>عمالة فنية متخصصة في مجالات </a:t>
            </a:r>
            <a:r>
              <a:rPr lang="ar-IQ" sz="1900" dirty="0">
                <a:solidFill>
                  <a:schemeClr val="tx1"/>
                </a:solidFill>
              </a:rPr>
              <a:t>غير </a:t>
            </a:r>
            <a:r>
              <a:rPr lang="ar-IQ" sz="1900" dirty="0" smtClean="0">
                <a:solidFill>
                  <a:schemeClr val="tx1"/>
                </a:solidFill>
              </a:rPr>
              <a:t>سياحية: لكنها في </a:t>
            </a:r>
            <a:r>
              <a:rPr lang="ar-IQ" sz="1900" dirty="0">
                <a:solidFill>
                  <a:schemeClr val="tx1"/>
                </a:solidFill>
              </a:rPr>
              <a:t>نفس الوقت تعمل </a:t>
            </a:r>
            <a:r>
              <a:rPr lang="ar-IQ" sz="1900" dirty="0" smtClean="0">
                <a:solidFill>
                  <a:schemeClr val="tx1"/>
                </a:solidFill>
              </a:rPr>
              <a:t>في </a:t>
            </a:r>
            <a:r>
              <a:rPr lang="ar-IQ" sz="1900" dirty="0">
                <a:solidFill>
                  <a:schemeClr val="tx1"/>
                </a:solidFill>
              </a:rPr>
              <a:t>النشاط السياحي ولها دور في إدامة العمل السياحي والخدمات السياحية مثل ، المهندسين والكهربائيين والفنيين الذين يشرفون علي أجهزة الصيانة والكهرباء والماء ومختلف الأمور الفنية في الفندق ومن هنا يتبين أن اليد العاملة في السياحية يجب أن تكون مؤهلة ومدربة وذات كفاءة عالية في تقديم الخدمة لأنه لا يمكن فصل الخدمة السياحية عن مقدمها ، وطبيعة السياحة تقتضي تعامل السياح أو النزلاء مع العامل أو مقدم الخدمية بصورة مباشرة من دون وجود شخص ثالث لذا لا مجال عن حجب المنتوج الوديه عن السائح ، وبناء عليه فإن سلوك العاملين وكفاءة الخدمية ومستوى الأداء له أثره لا السائح ، سيما وأن السائح يعتبر من أفضل أنواع وسائل الدعاية والإعلان عن المنتج السياحي باعتباره غير متحيز </a:t>
            </a:r>
            <a:r>
              <a:rPr lang="ar-IQ" sz="1900" dirty="0" smtClean="0">
                <a:solidFill>
                  <a:schemeClr val="tx1"/>
                </a:solidFill>
              </a:rPr>
              <a:t>.</a:t>
            </a:r>
          </a:p>
        </p:txBody>
      </p:sp>
    </p:spTree>
    <p:extLst>
      <p:ext uri="{BB962C8B-B14F-4D97-AF65-F5344CB8AC3E}">
        <p14:creationId xmlns:p14="http://schemas.microsoft.com/office/powerpoint/2010/main" val="320228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pPr marL="68580" lvl="0" indent="0" algn="just" rtl="1">
              <a:lnSpc>
                <a:spcPct val="150000"/>
              </a:lnSpc>
              <a:buClr>
                <a:srgbClr val="B83D68"/>
              </a:buClr>
              <a:buNone/>
            </a:pPr>
            <a:r>
              <a:rPr lang="ar-IQ" sz="2000" dirty="0">
                <a:solidFill>
                  <a:prstClr val="black"/>
                </a:solidFill>
              </a:rPr>
              <a:t> 5. السوق و تعتمد . صناعة السياحة اعتمادا كلية على التسويق و بهد عرض وابراز مناطق الجذب السياحي بشكل جيد ، وتعريفها إلى المستهلكين وتوصيل المعلومات عن المنتج السياحي إلى المستهلك بمختلف الطرق والوسائل والوصول بها إلى الأسواق السياحية ويتمثل مفهوم السوق مهما كانت طبيعتها بمجموعة من الأفراد الذين </a:t>
            </a:r>
            <a:r>
              <a:rPr lang="ar-IQ" sz="2000" dirty="0" smtClean="0">
                <a:solidFill>
                  <a:prstClr val="black"/>
                </a:solidFill>
              </a:rPr>
              <a:t>:</a:t>
            </a:r>
          </a:p>
          <a:p>
            <a:pPr marL="525780" lvl="0" indent="-457200" algn="just" rtl="1">
              <a:lnSpc>
                <a:spcPct val="150000"/>
              </a:lnSpc>
              <a:buClr>
                <a:srgbClr val="B83D68"/>
              </a:buClr>
              <a:buAutoNum type="arabic1Minus"/>
            </a:pPr>
            <a:r>
              <a:rPr lang="ar-IQ" sz="2000" dirty="0" smtClean="0">
                <a:solidFill>
                  <a:prstClr val="black"/>
                </a:solidFill>
              </a:rPr>
              <a:t>يحتاجون </a:t>
            </a:r>
            <a:r>
              <a:rPr lang="ar-IQ" sz="2000" dirty="0">
                <a:solidFill>
                  <a:prstClr val="black"/>
                </a:solidFill>
              </a:rPr>
              <a:t>ويرغبون بخدمات معينة </a:t>
            </a:r>
            <a:r>
              <a:rPr lang="ar-IQ" sz="2000" dirty="0" smtClean="0">
                <a:solidFill>
                  <a:prstClr val="black"/>
                </a:solidFill>
              </a:rPr>
              <a:t>.</a:t>
            </a:r>
          </a:p>
          <a:p>
            <a:pPr marL="525780" lvl="0" indent="-457200" algn="just" rtl="1">
              <a:lnSpc>
                <a:spcPct val="150000"/>
              </a:lnSpc>
              <a:buClr>
                <a:srgbClr val="B83D68"/>
              </a:buClr>
              <a:buAutoNum type="arabic1Minus"/>
            </a:pPr>
            <a:r>
              <a:rPr lang="ar-IQ" sz="2000" dirty="0" smtClean="0">
                <a:solidFill>
                  <a:prstClr val="black"/>
                </a:solidFill>
              </a:rPr>
              <a:t>لديهم </a:t>
            </a:r>
            <a:r>
              <a:rPr lang="ar-IQ" sz="2000" dirty="0">
                <a:solidFill>
                  <a:prstClr val="black"/>
                </a:solidFill>
              </a:rPr>
              <a:t>القدرة ( القوة الشرائية ) لشراء الخدمات السياحية </a:t>
            </a:r>
            <a:r>
              <a:rPr lang="ar-IQ" sz="2000" dirty="0" smtClean="0">
                <a:solidFill>
                  <a:prstClr val="black"/>
                </a:solidFill>
              </a:rPr>
              <a:t>والفندقية.</a:t>
            </a:r>
          </a:p>
          <a:p>
            <a:pPr marL="525780" lvl="0" indent="-457200" algn="just" rtl="1">
              <a:lnSpc>
                <a:spcPct val="150000"/>
              </a:lnSpc>
              <a:buClr>
                <a:srgbClr val="B83D68"/>
              </a:buClr>
              <a:buAutoNum type="arabic1Minus"/>
            </a:pPr>
            <a:r>
              <a:rPr lang="ar-IQ" sz="2000" dirty="0" smtClean="0">
                <a:solidFill>
                  <a:prstClr val="black"/>
                </a:solidFill>
              </a:rPr>
              <a:t> </a:t>
            </a:r>
            <a:r>
              <a:rPr lang="ar-IQ" sz="2000" dirty="0">
                <a:solidFill>
                  <a:prstClr val="black"/>
                </a:solidFill>
              </a:rPr>
              <a:t>لديهم الصلاحية لشراء </a:t>
            </a:r>
            <a:r>
              <a:rPr lang="ar-IQ" sz="2000" dirty="0" smtClean="0">
                <a:solidFill>
                  <a:prstClr val="black"/>
                </a:solidFill>
              </a:rPr>
              <a:t>الخدمية.</a:t>
            </a:r>
          </a:p>
          <a:p>
            <a:pPr marL="68580" lvl="0" indent="0" algn="just" rtl="1">
              <a:lnSpc>
                <a:spcPct val="150000"/>
              </a:lnSpc>
              <a:buClr>
                <a:srgbClr val="B83D68"/>
              </a:buClr>
              <a:buNone/>
            </a:pPr>
            <a:r>
              <a:rPr lang="ar-IQ" sz="2000" dirty="0" smtClean="0">
                <a:solidFill>
                  <a:prstClr val="black"/>
                </a:solidFill>
              </a:rPr>
              <a:t> </a:t>
            </a:r>
            <a:r>
              <a:rPr lang="ar-IQ" sz="2000" dirty="0">
                <a:solidFill>
                  <a:prstClr val="black"/>
                </a:solidFill>
              </a:rPr>
              <a:t>ويمثل السوق بصفة عامة أحد العناصر الرئيسية للعملية التسويقية ، ويمكن القول أن هدف التسويق هو إيجاد الأسواق وتحديدها للتعرف عليها والتأثير فيها الزيادة حركة المبيعات فيها من السلع والخدمات ، فبدون تحقيق هذا الهدف يصنيع النشاط التسويقي لا قيمة له ولا ضرورة ، وتعتبر عملية التعرف على الأسواق وتشخيصها وتحليلها وفتح أسواق جديدة يعتبر من الغايات أو الأهداف المهمة التي يسعى السوق إلى </a:t>
            </a:r>
            <a:r>
              <a:rPr lang="ar-IQ" sz="2000" dirty="0" smtClean="0">
                <a:solidFill>
                  <a:prstClr val="black"/>
                </a:solidFill>
              </a:rPr>
              <a:t>تحقيقها.</a:t>
            </a:r>
            <a:endParaRPr lang="en-US" sz="2000" dirty="0">
              <a:solidFill>
                <a:prstClr val="black"/>
              </a:solidFill>
            </a:endParaRPr>
          </a:p>
        </p:txBody>
      </p:sp>
    </p:spTree>
    <p:extLst>
      <p:ext uri="{BB962C8B-B14F-4D97-AF65-F5344CB8AC3E}">
        <p14:creationId xmlns:p14="http://schemas.microsoft.com/office/powerpoint/2010/main" val="250980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9824712">
            <a:off x="1043492" y="2285999"/>
            <a:ext cx="6777317" cy="1371601"/>
          </a:xfrm>
        </p:spPr>
        <p:txBody>
          <a:bodyPr>
            <a:normAutofit fontScale="77500" lnSpcReduction="20000"/>
          </a:bodyPr>
          <a:lstStyle/>
          <a:p>
            <a:pPr marL="68580" indent="0" algn="ctr" rtl="1">
              <a:buNone/>
            </a:pPr>
            <a:endParaRPr lang="ar-IQ" dirty="0" smtClean="0"/>
          </a:p>
          <a:p>
            <a:pPr marL="68580" indent="0" algn="ctr" rtl="1">
              <a:buNone/>
            </a:pPr>
            <a:endParaRPr lang="ar-IQ" dirty="0"/>
          </a:p>
          <a:p>
            <a:pPr marL="68580" indent="0" algn="ctr" rtl="1">
              <a:buNone/>
            </a:pPr>
            <a:endParaRPr lang="ar-IQ" dirty="0" smtClean="0"/>
          </a:p>
          <a:p>
            <a:pPr marL="68580" indent="0" algn="ctr" rtl="1">
              <a:buNone/>
            </a:pPr>
            <a:r>
              <a:rPr lang="ar-IQ" sz="3800" b="1" dirty="0" smtClean="0">
                <a:solidFill>
                  <a:schemeClr val="accent2">
                    <a:lumMod val="75000"/>
                  </a:schemeClr>
                </a:solidFill>
              </a:rPr>
              <a:t>الملتقى في المحاضرة القادمة</a:t>
            </a:r>
            <a:endParaRPr lang="ar-IQ" sz="3800" b="1" dirty="0">
              <a:solidFill>
                <a:schemeClr val="accent2">
                  <a:lumMod val="75000"/>
                </a:schemeClr>
              </a:solidFill>
            </a:endParaRPr>
          </a:p>
        </p:txBody>
      </p:sp>
    </p:spTree>
    <p:extLst>
      <p:ext uri="{BB962C8B-B14F-4D97-AF65-F5344CB8AC3E}">
        <p14:creationId xmlns:p14="http://schemas.microsoft.com/office/powerpoint/2010/main" val="2595629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79</TotalTime>
  <Words>640</Words>
  <Application>Microsoft Office PowerPoint</Application>
  <PresentationFormat>On-screen Show (4:3)</PresentationFormat>
  <Paragraphs>32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Calibri</vt:lpstr>
      <vt:lpstr>Century Gothic</vt:lpstr>
      <vt:lpstr>Tahoma</vt:lpstr>
      <vt:lpstr>Wingdings 2</vt:lpstr>
      <vt:lpstr>Austin</vt:lpstr>
      <vt:lpstr>مــبـادئ الــسياحــة </vt:lpstr>
      <vt:lpstr>انواع العمالة التي يحتاجها قطاع السياحة</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11</cp:revision>
  <dcterms:created xsi:type="dcterms:W3CDTF">2020-12-14T19:26:11Z</dcterms:created>
  <dcterms:modified xsi:type="dcterms:W3CDTF">2023-01-25T16:56:21Z</dcterms:modified>
</cp:coreProperties>
</file>