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smtClean="0"/>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25FFA32-C8B1-4FFE-AE65-18DF29EF46A0}"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FFA32-C8B1-4FFE-AE65-18DF29EF46A0}"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FFA32-C8B1-4FFE-AE65-18DF29EF46A0}"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25FFA32-C8B1-4FFE-AE65-18DF29EF46A0}"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smtClean="0"/>
              <a:t>Click to edit Master text styles</a:t>
            </a:r>
          </a:p>
        </p:txBody>
      </p:sp>
      <p:sp>
        <p:nvSpPr>
          <p:cNvPr id="4" name="Date Placeholder 3"/>
          <p:cNvSpPr>
            <a:spLocks noGrp="1"/>
          </p:cNvSpPr>
          <p:nvPr>
            <p:ph type="dt" sz="half" idx="10"/>
          </p:nvPr>
        </p:nvSpPr>
        <p:spPr/>
        <p:txBody>
          <a:bodyPr/>
          <a:lstStyle/>
          <a:p>
            <a:fld id="{D25FFA32-C8B1-4FFE-AE65-18DF29EF46A0}"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5FFA32-C8B1-4FFE-AE65-18DF29EF46A0}"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E691E-E4BE-4FF1-A271-613FC2C42638}"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5FFA32-C8B1-4FFE-AE65-18DF29EF46A0}"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25FFA32-C8B1-4FFE-AE65-18DF29EF46A0}"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5FFA32-C8B1-4FFE-AE65-18DF29EF46A0}"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mtClean="0"/>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smtClean="0"/>
              <a:t>Click to edit Master text styles</a:t>
            </a:r>
          </a:p>
        </p:txBody>
      </p:sp>
      <p:sp>
        <p:nvSpPr>
          <p:cNvPr id="5" name="Date Placeholder 4"/>
          <p:cNvSpPr>
            <a:spLocks noGrp="1"/>
          </p:cNvSpPr>
          <p:nvPr>
            <p:ph type="dt" sz="half" idx="10"/>
          </p:nvPr>
        </p:nvSpPr>
        <p:spPr/>
        <p:txBody>
          <a:bodyPr/>
          <a:lstStyle/>
          <a:p>
            <a:fld id="{D25FFA32-C8B1-4FFE-AE65-18DF29EF46A0}" type="datetimeFigureOut">
              <a:rPr lang="en-US" smtClean="0"/>
              <a:t>1/25/2023</a:t>
            </a:fld>
            <a:endParaRPr lang="en-US"/>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D4EE691E-E4BE-4FF1-A271-613FC2C4263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smtClean="0"/>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25FFA32-C8B1-4FFE-AE65-18DF29EF46A0}"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EE691E-E4BE-4FF1-A271-613FC2C4263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D25FFA32-C8B1-4FFE-AE65-18DF29EF46A0}" type="datetimeFigureOut">
              <a:rPr lang="en-US" smtClean="0"/>
              <a:t>1/25/2023</a:t>
            </a:fld>
            <a:endParaRPr lang="en-US"/>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en-US"/>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D4EE691E-E4BE-4FF1-A271-613FC2C4263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l" defTabSz="914400" rtl="0"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l" defTabSz="914400" rtl="0"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8600"/>
            <a:ext cx="5648623" cy="1204306"/>
          </a:xfrm>
        </p:spPr>
        <p:txBody>
          <a:bodyPr/>
          <a:lstStyle/>
          <a:p>
            <a:pPr algn="ctr" rtl="1"/>
            <a:r>
              <a:rPr lang="ar-IQ" sz="8800" b="1" dirty="0" smtClean="0">
                <a:latin typeface="Aldhabi" pitchFamily="2" charset="-78"/>
                <a:cs typeface="Aldhabi" pitchFamily="2" charset="-78"/>
              </a:rPr>
              <a:t>مبادئ السياحة </a:t>
            </a:r>
            <a:endParaRPr lang="en-US" sz="8800" b="1" dirty="0">
              <a:latin typeface="Aldhabi" pitchFamily="2" charset="-78"/>
              <a:cs typeface="Aldhabi" pitchFamily="2" charset="-78"/>
            </a:endParaRPr>
          </a:p>
        </p:txBody>
      </p:sp>
      <p:sp>
        <p:nvSpPr>
          <p:cNvPr id="3" name="Subtitle 2"/>
          <p:cNvSpPr>
            <a:spLocks noGrp="1"/>
          </p:cNvSpPr>
          <p:nvPr>
            <p:ph type="subTitle" idx="1"/>
          </p:nvPr>
        </p:nvSpPr>
        <p:spPr>
          <a:xfrm>
            <a:off x="228600" y="1600200"/>
            <a:ext cx="5257800" cy="2590800"/>
          </a:xfrm>
        </p:spPr>
        <p:txBody>
          <a:bodyPr>
            <a:normAutofit/>
          </a:bodyPr>
          <a:lstStyle/>
          <a:p>
            <a:pPr marL="796925" indent="-796925" algn="r" rtl="1">
              <a:tabLst>
                <a:tab pos="693738" algn="l"/>
              </a:tabLst>
            </a:pPr>
            <a:r>
              <a:rPr lang="ar-IQ" sz="4000" b="1" dirty="0" smtClean="0">
                <a:latin typeface="Aldhabi" pitchFamily="2" charset="-78"/>
                <a:cs typeface="Aldhabi" pitchFamily="2" charset="-78"/>
              </a:rPr>
              <a:t>المرحلة الاولى     المحاضرة الثانية </a:t>
            </a:r>
          </a:p>
          <a:p>
            <a:pPr marL="796925" indent="-796925" algn="r" rtl="1">
              <a:tabLst>
                <a:tab pos="693738" algn="l"/>
              </a:tabLst>
            </a:pPr>
            <a:endParaRPr lang="ar-IQ" dirty="0"/>
          </a:p>
          <a:p>
            <a:pPr marL="796925" indent="-796925" algn="ctr" rtl="1">
              <a:tabLst>
                <a:tab pos="693738" algn="l"/>
              </a:tabLst>
            </a:pPr>
            <a:r>
              <a:rPr lang="ar-IQ" sz="5200" dirty="0" smtClean="0">
                <a:latin typeface="Aldhabi" pitchFamily="2" charset="-78"/>
                <a:cs typeface="Aldhabi" pitchFamily="2" charset="-78"/>
              </a:rPr>
              <a:t>2023م</a:t>
            </a:r>
            <a:endParaRPr lang="ar-IQ" sz="5200" dirty="0" smtClean="0">
              <a:latin typeface="Aldhabi" pitchFamily="2" charset="-78"/>
              <a:cs typeface="Aldhabi" pitchFamily="2" charset="-78"/>
            </a:endParaRPr>
          </a:p>
          <a:p>
            <a:pPr marL="796925" indent="-796925" algn="r" rtl="1">
              <a:tabLst>
                <a:tab pos="693738" algn="l"/>
              </a:tabLst>
            </a:pPr>
            <a:endParaRPr lang="en-US" dirty="0"/>
          </a:p>
        </p:txBody>
      </p:sp>
      <p:sp>
        <p:nvSpPr>
          <p:cNvPr id="5" name="Rectangle 4"/>
          <p:cNvSpPr/>
          <p:nvPr/>
        </p:nvSpPr>
        <p:spPr>
          <a:xfrm>
            <a:off x="3962400" y="4572000"/>
            <a:ext cx="4572000" cy="1569660"/>
          </a:xfrm>
          <a:prstGeom prst="rect">
            <a:avLst/>
          </a:prstGeom>
        </p:spPr>
        <p:txBody>
          <a:bodyPr>
            <a:spAutoFit/>
          </a:bodyPr>
          <a:lstStyle/>
          <a:p>
            <a:pPr lvl="0" algn="ctr" rtl="1">
              <a:spcBef>
                <a:spcPts val="800"/>
              </a:spcBef>
            </a:pPr>
            <a:r>
              <a:rPr lang="ar-IQ" sz="4800" b="1" dirty="0" smtClean="0">
                <a:solidFill>
                  <a:prstClr val="black"/>
                </a:solidFill>
                <a:latin typeface="Aldhabi" pitchFamily="2" charset="-78"/>
                <a:cs typeface="Aldhabi" pitchFamily="2" charset="-78"/>
              </a:rPr>
              <a:t>إعداد</a:t>
            </a:r>
          </a:p>
          <a:p>
            <a:pPr algn="r"/>
            <a:r>
              <a:rPr lang="ar-IQ" sz="4800" b="1" dirty="0">
                <a:solidFill>
                  <a:prstClr val="black"/>
                </a:solidFill>
                <a:latin typeface="Aldhabi" pitchFamily="2" charset="-78"/>
                <a:cs typeface="Aldhabi" pitchFamily="2" charset="-78"/>
              </a:rPr>
              <a:t>م.د . عادل عبد الرحمن مزعل</a:t>
            </a:r>
            <a:endParaRPr lang="ar-IQ" sz="4800" b="1" dirty="0">
              <a:solidFill>
                <a:prstClr val="black"/>
              </a:solidFill>
              <a:latin typeface="Aldhabi" pitchFamily="2" charset="-78"/>
              <a:cs typeface="Aldhabi" pitchFamily="2" charset="-78"/>
            </a:endParaRPr>
          </a:p>
        </p:txBody>
      </p:sp>
    </p:spTree>
    <p:extLst>
      <p:ext uri="{BB962C8B-B14F-4D97-AF65-F5344CB8AC3E}">
        <p14:creationId xmlns:p14="http://schemas.microsoft.com/office/powerpoint/2010/main" val="8215134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pPr algn="r" rtl="1"/>
            <a:r>
              <a:rPr lang="ar-IQ" sz="5400" b="1" cap="none" dirty="0">
                <a:solidFill>
                  <a:schemeClr val="accent3">
                    <a:lumMod val="60000"/>
                    <a:lumOff val="40000"/>
                  </a:schemeClr>
                </a:solidFill>
                <a:latin typeface="Aldhabi" pitchFamily="2" charset="-78"/>
                <a:cs typeface="Aldhabi" pitchFamily="2" charset="-78"/>
              </a:rPr>
              <a:t>عوامل نشأة السياحة ونطورها ؟</a:t>
            </a:r>
            <a:endParaRPr lang="en-US" sz="5400" dirty="0">
              <a:solidFill>
                <a:schemeClr val="accent3">
                  <a:lumMod val="60000"/>
                  <a:lumOff val="40000"/>
                </a:schemeClr>
              </a:solidFill>
              <a:latin typeface="Aldhabi" pitchFamily="2" charset="-78"/>
              <a:cs typeface="Aldhabi" pitchFamily="2" charset="-78"/>
            </a:endParaRPr>
          </a:p>
        </p:txBody>
      </p:sp>
      <p:sp>
        <p:nvSpPr>
          <p:cNvPr id="3" name="Content Placeholder 2"/>
          <p:cNvSpPr>
            <a:spLocks noGrp="1"/>
          </p:cNvSpPr>
          <p:nvPr>
            <p:ph idx="1"/>
          </p:nvPr>
        </p:nvSpPr>
        <p:spPr>
          <a:xfrm>
            <a:off x="228600" y="1100628"/>
            <a:ext cx="8686800" cy="5300172"/>
          </a:xfrm>
        </p:spPr>
        <p:txBody>
          <a:bodyPr>
            <a:normAutofit fontScale="92500"/>
          </a:bodyPr>
          <a:lstStyle/>
          <a:p>
            <a:pPr algn="just" rtl="1"/>
            <a:r>
              <a:rPr lang="ar-IQ" sz="2400" dirty="0" smtClean="0"/>
              <a:t>    وبعد </a:t>
            </a:r>
            <a:r>
              <a:rPr lang="ar-IQ" sz="2400" dirty="0"/>
              <a:t>أن تم </a:t>
            </a:r>
            <a:r>
              <a:rPr lang="ar-IQ" sz="2400" dirty="0" smtClean="0"/>
              <a:t>استعراض مراحل </a:t>
            </a:r>
            <a:r>
              <a:rPr lang="ar-IQ" sz="2400" dirty="0"/>
              <a:t>تطور نظام </a:t>
            </a:r>
            <a:r>
              <a:rPr lang="ar-IQ" sz="2400" dirty="0" smtClean="0"/>
              <a:t>السياحة سوف نستعرض فيما يلي اهم </a:t>
            </a:r>
            <a:r>
              <a:rPr lang="ar-IQ" sz="2400" dirty="0"/>
              <a:t>العوامل التي </a:t>
            </a:r>
            <a:r>
              <a:rPr lang="ar-IQ" sz="2400" dirty="0" smtClean="0"/>
              <a:t>اسهمت في نشاة </a:t>
            </a:r>
            <a:r>
              <a:rPr lang="ar-IQ" sz="2400" dirty="0"/>
              <a:t>السيادة وتطورها و التي </a:t>
            </a:r>
            <a:r>
              <a:rPr lang="ar-IQ" sz="2400" dirty="0" smtClean="0"/>
              <a:t>بدون وجودها لايمكن </a:t>
            </a:r>
            <a:r>
              <a:rPr lang="ar-IQ" sz="2400" dirty="0"/>
              <a:t>أن يكتمل المنتج السياحي </a:t>
            </a:r>
            <a:r>
              <a:rPr lang="ar-IQ" sz="2400" dirty="0" smtClean="0"/>
              <a:t>بالصورة التي </a:t>
            </a:r>
            <a:r>
              <a:rPr lang="ar-IQ" sz="2400" dirty="0"/>
              <a:t>تجعل منه </a:t>
            </a:r>
            <a:r>
              <a:rPr lang="ar-IQ" sz="2400" dirty="0" smtClean="0"/>
              <a:t>مقصداً سياحياً </a:t>
            </a:r>
            <a:r>
              <a:rPr lang="ar-IQ" sz="2400" dirty="0"/>
              <a:t>، </a:t>
            </a:r>
            <a:r>
              <a:rPr lang="ar-IQ" sz="2400" dirty="0" smtClean="0"/>
              <a:t>ومكاناً سياحياً </a:t>
            </a:r>
            <a:r>
              <a:rPr lang="ar-IQ" sz="2400" dirty="0"/>
              <a:t>ي</a:t>
            </a:r>
            <a:r>
              <a:rPr lang="ar-IQ" sz="2400" dirty="0" smtClean="0"/>
              <a:t>أموه  السياح .</a:t>
            </a:r>
          </a:p>
          <a:p>
            <a:pPr algn="just" rtl="1"/>
            <a:r>
              <a:rPr lang="ar-IQ" sz="2400" u="sng" dirty="0" smtClean="0"/>
              <a:t>1- </a:t>
            </a:r>
            <a:r>
              <a:rPr lang="ar-IQ" sz="2400" u="sng" dirty="0"/>
              <a:t>المادة </a:t>
            </a:r>
            <a:r>
              <a:rPr lang="ar-IQ" sz="2400" u="sng" dirty="0" smtClean="0"/>
              <a:t>الخام</a:t>
            </a:r>
            <a:r>
              <a:rPr lang="ar-IQ" sz="2400" dirty="0" smtClean="0"/>
              <a:t>: وتعتبر </a:t>
            </a:r>
            <a:r>
              <a:rPr lang="ar-IQ" sz="2400" dirty="0"/>
              <a:t>المادة الأولية من المقومات الأمامية لصناعة السيارة ، فالموارد </a:t>
            </a:r>
            <a:r>
              <a:rPr lang="ar-IQ" sz="2400" dirty="0" smtClean="0"/>
              <a:t>الطبيعية الجاذبة للسياح تمثلها المقومات </a:t>
            </a:r>
            <a:r>
              <a:rPr lang="ar-IQ" sz="2400" dirty="0"/>
              <a:t>السياحية الطبيعية التي أوجدها الله </a:t>
            </a:r>
            <a:r>
              <a:rPr lang="ar-IQ" sz="2400" dirty="0" smtClean="0"/>
              <a:t>وتعالى في مختلف مناطق </a:t>
            </a:r>
            <a:r>
              <a:rPr lang="ar-IQ" sz="2400" dirty="0"/>
              <a:t>العالم مثل المناخ والتقارب والشمالي والمحيطات والبحار والأنهار والقابات والحياة الحيوانية ، كما </a:t>
            </a:r>
            <a:r>
              <a:rPr lang="ar-IQ" sz="2400" dirty="0" smtClean="0"/>
              <a:t>تتضمن عوامل الجذب الحضارية </a:t>
            </a:r>
            <a:r>
              <a:rPr lang="ar-IQ" sz="2400" dirty="0"/>
              <a:t>المنتشرة </a:t>
            </a:r>
            <a:r>
              <a:rPr lang="ar-IQ" sz="2400" dirty="0" smtClean="0"/>
              <a:t>والعالم </a:t>
            </a:r>
            <a:r>
              <a:rPr lang="ar-IQ" sz="2400" dirty="0"/>
              <a:t>من أماكن تاريخية </a:t>
            </a:r>
            <a:r>
              <a:rPr lang="ar-IQ" sz="2400" dirty="0" smtClean="0"/>
              <a:t>وأثرية، </a:t>
            </a:r>
            <a:r>
              <a:rPr lang="ar-IQ" sz="2400" dirty="0"/>
              <a:t>وعلى العموم </a:t>
            </a:r>
            <a:r>
              <a:rPr lang="ar-IQ" sz="2400" dirty="0" smtClean="0"/>
              <a:t>تشكل المادة </a:t>
            </a:r>
            <a:r>
              <a:rPr lang="ar-IQ" sz="2400" dirty="0"/>
              <a:t>الخام القيمة الأصلية للمنتج السياحي وتقسم إلى </a:t>
            </a:r>
            <a:r>
              <a:rPr lang="ar-IQ" sz="2400" dirty="0" smtClean="0"/>
              <a:t>قسمين:</a:t>
            </a:r>
          </a:p>
          <a:p>
            <a:pPr algn="just" rtl="1"/>
            <a:r>
              <a:rPr lang="ar-IQ" sz="2400" dirty="0" smtClean="0">
                <a:solidFill>
                  <a:schemeClr val="accent3">
                    <a:lumMod val="60000"/>
                    <a:lumOff val="40000"/>
                  </a:schemeClr>
                </a:solidFill>
              </a:rPr>
              <a:t>أ. القصد </a:t>
            </a:r>
            <a:r>
              <a:rPr lang="ar-IQ" sz="2400" dirty="0">
                <a:solidFill>
                  <a:schemeClr val="accent3">
                    <a:lumMod val="60000"/>
                    <a:lumOff val="40000"/>
                  </a:schemeClr>
                </a:solidFill>
              </a:rPr>
              <a:t>الطبيعية</a:t>
            </a:r>
            <a:r>
              <a:rPr lang="ar-IQ" sz="2400" dirty="0"/>
              <a:t> الجاذبة للسياح والتي هي من صنع الخالق سبعمائه وتمالي حيث قام </a:t>
            </a:r>
            <a:r>
              <a:rPr lang="ar-IQ" sz="2400" dirty="0" smtClean="0"/>
              <a:t>بتهيئتها الاستقبال </a:t>
            </a:r>
            <a:r>
              <a:rPr lang="ar-IQ" sz="2400" dirty="0"/>
              <a:t>السياح </a:t>
            </a:r>
            <a:r>
              <a:rPr lang="ar-IQ" sz="2400" dirty="0" smtClean="0"/>
              <a:t>مثل:</a:t>
            </a:r>
          </a:p>
          <a:p>
            <a:pPr algn="just" rtl="1">
              <a:buFontTx/>
              <a:buChar char="-"/>
            </a:pPr>
            <a:r>
              <a:rPr lang="ar-IQ" sz="2400" dirty="0" smtClean="0"/>
              <a:t>المناطق </a:t>
            </a:r>
            <a:r>
              <a:rPr lang="ar-IQ" sz="2400" dirty="0"/>
              <a:t>الطبيعية ذات المناظر الخلابة والساحرة </a:t>
            </a:r>
            <a:r>
              <a:rPr lang="ar-IQ" sz="2400" dirty="0" smtClean="0"/>
              <a:t>في مظهرها .</a:t>
            </a:r>
          </a:p>
          <a:p>
            <a:pPr algn="just" rtl="1">
              <a:buFontTx/>
              <a:buChar char="-"/>
            </a:pPr>
            <a:r>
              <a:rPr lang="ar-IQ" sz="2400" dirty="0" smtClean="0"/>
              <a:t>الشواطئ </a:t>
            </a:r>
            <a:r>
              <a:rPr lang="ar-IQ" sz="2400" dirty="0"/>
              <a:t>بتعرجاتها ورسالتها الناعمة واشكالها الطبيعية التي تمت على الراحه اماكن </a:t>
            </a:r>
            <a:r>
              <a:rPr lang="ar-IQ" sz="2400" dirty="0" smtClean="0"/>
              <a:t>الراحة .</a:t>
            </a:r>
            <a:endParaRPr lang="en-US" sz="2400" dirty="0"/>
          </a:p>
        </p:txBody>
      </p:sp>
    </p:spTree>
    <p:extLst>
      <p:ext uri="{BB962C8B-B14F-4D97-AF65-F5344CB8AC3E}">
        <p14:creationId xmlns:p14="http://schemas.microsoft.com/office/powerpoint/2010/main" val="2441706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477000"/>
          </a:xfrm>
        </p:spPr>
        <p:txBody>
          <a:bodyPr>
            <a:noAutofit/>
          </a:bodyPr>
          <a:lstStyle/>
          <a:p>
            <a:pPr marL="401638" algn="just" rtl="1">
              <a:buFontTx/>
              <a:buChar char="-"/>
            </a:pPr>
            <a:r>
              <a:rPr lang="ar-IQ" sz="2400" dirty="0" smtClean="0"/>
              <a:t>المحيطات </a:t>
            </a:r>
            <a:r>
              <a:rPr lang="ar-IQ" sz="2400" dirty="0"/>
              <a:t>بأنواعها ومياهها العميقة وبأحيائها </a:t>
            </a:r>
            <a:r>
              <a:rPr lang="ar-IQ" sz="2400" dirty="0" smtClean="0"/>
              <a:t>المائية.وما </a:t>
            </a:r>
            <a:r>
              <a:rPr lang="ar-IQ" sz="2400" dirty="0"/>
              <a:t>يمكن للناس أن يمارسوه من رياضات ونشاطات بحرية مثل ركوب الأمواج والغوص ... </a:t>
            </a:r>
            <a:r>
              <a:rPr lang="ar-IQ" sz="2400" dirty="0" smtClean="0"/>
              <a:t>الخ.</a:t>
            </a:r>
          </a:p>
          <a:p>
            <a:pPr marL="401638" algn="just" rtl="1">
              <a:buFontTx/>
              <a:buChar char="-"/>
            </a:pPr>
            <a:r>
              <a:rPr lang="ar-IQ" sz="2400" dirty="0" smtClean="0"/>
              <a:t>البحار </a:t>
            </a:r>
            <a:r>
              <a:rPr lang="ar-IQ" sz="2400" dirty="0"/>
              <a:t>بمياهها وأحيائها المائية ونباتاتها وشعبها المرجانية وتكويناتها المختلفة وما يمكن القيام به من نشاطات سياحية بحرية . </a:t>
            </a:r>
            <a:endParaRPr lang="ar-IQ" sz="2400" dirty="0" smtClean="0"/>
          </a:p>
          <a:p>
            <a:pPr marL="401638" algn="just" rtl="1">
              <a:buFontTx/>
              <a:buChar char="-"/>
            </a:pPr>
            <a:r>
              <a:rPr lang="ar-IQ" sz="2400" dirty="0" smtClean="0"/>
              <a:t>الأنهار </a:t>
            </a:r>
            <a:r>
              <a:rPr lang="ar-IQ" sz="2400" dirty="0"/>
              <a:t>بتعرجاتها وما تصنعه من بيئة نباتية على ضفافها وما يمكن ممارسته من نشاطات مائية مثل ركوب الزوارق النهرية ومراكب الصيد ومراقبة الطبيعة ... </a:t>
            </a:r>
            <a:r>
              <a:rPr lang="ar-IQ" sz="2400" dirty="0" smtClean="0"/>
              <a:t>الخ</a:t>
            </a:r>
          </a:p>
          <a:p>
            <a:pPr marL="401638" algn="just" rtl="1">
              <a:buFontTx/>
              <a:buChar char="-"/>
            </a:pPr>
            <a:r>
              <a:rPr lang="ar-IQ" sz="2400" dirty="0" smtClean="0"/>
              <a:t>الثلوج </a:t>
            </a:r>
            <a:r>
              <a:rPr lang="ar-IQ" sz="2400" dirty="0"/>
              <a:t>وما يرتبط فيها من نشاطات ورياضات ومن أهمها التزلج على الجليد والثلج وركوب المزالج الحيوانية والآلية . </a:t>
            </a:r>
            <a:endParaRPr lang="ar-IQ" sz="2400" dirty="0" smtClean="0"/>
          </a:p>
          <a:p>
            <a:pPr marL="401638" algn="just" rtl="1">
              <a:buFontTx/>
              <a:buChar char="-"/>
            </a:pPr>
            <a:r>
              <a:rPr lang="ar-IQ" sz="2400" dirty="0" smtClean="0"/>
              <a:t>البحيرات </a:t>
            </a:r>
            <a:r>
              <a:rPr lang="ar-IQ" sz="2400" dirty="0"/>
              <a:t>وما يرتبط بها من نشاطات ومن أهمها مراقبة الطيور البحرية والصيد وكذلك صيد الأسماك بدافع المتعة </a:t>
            </a:r>
            <a:r>
              <a:rPr lang="ar-IQ" sz="2400" dirty="0" smtClean="0"/>
              <a:t>.</a:t>
            </a:r>
          </a:p>
          <a:p>
            <a:pPr marL="401638" algn="just" rtl="1">
              <a:buFontTx/>
              <a:buChar char="-"/>
            </a:pPr>
            <a:r>
              <a:rPr lang="ar-IQ" sz="2400" dirty="0" smtClean="0"/>
              <a:t> </a:t>
            </a:r>
            <a:r>
              <a:rPr lang="ar-IQ" sz="2400" dirty="0"/>
              <a:t>السهول وممارسة هواية المشي ومراقبة الطبيعة وما بها من أحياء نباتية </a:t>
            </a:r>
            <a:r>
              <a:rPr lang="ar-IQ" sz="2400" dirty="0" smtClean="0"/>
              <a:t>وحيوانية.</a:t>
            </a:r>
          </a:p>
          <a:p>
            <a:pPr marL="401638" algn="just" rtl="1">
              <a:buFontTx/>
              <a:buChar char="-"/>
            </a:pPr>
            <a:r>
              <a:rPr lang="ar-IQ" sz="2400" dirty="0" smtClean="0"/>
              <a:t> </a:t>
            </a:r>
            <a:r>
              <a:rPr lang="ar-IQ" sz="2400" dirty="0"/>
              <a:t>الجبال بجميع أشكالها وأنواعها وما يرتبط بها من رياضات مثل تسلق الجبال أو التجوال عبر ممراتها أو التزلج على الثلوج التي تغطي أجزاء منها . </a:t>
            </a:r>
            <a:endParaRPr lang="en-US" sz="2400" dirty="0"/>
          </a:p>
        </p:txBody>
      </p:sp>
    </p:spTree>
    <p:extLst>
      <p:ext uri="{BB962C8B-B14F-4D97-AF65-F5344CB8AC3E}">
        <p14:creationId xmlns:p14="http://schemas.microsoft.com/office/powerpoint/2010/main" val="26352840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10600" cy="6400800"/>
          </a:xfrm>
        </p:spPr>
        <p:txBody>
          <a:bodyPr/>
          <a:lstStyle/>
          <a:p>
            <a:pPr marL="401638" lvl="0" algn="just" rtl="1">
              <a:buFontTx/>
              <a:buChar char="-"/>
            </a:pPr>
            <a:r>
              <a:rPr lang="ar-IQ" sz="2400" dirty="0">
                <a:solidFill>
                  <a:srgbClr val="000000"/>
                </a:solidFill>
              </a:rPr>
              <a:t>الغابات بأنواعها وأشكالها المختلفة ومواقعها وارتباطها بالمناخات الباردة أو الحارة أو الاستوائية المطيرة وما يكتنفها من نشاطات يمكن للزائر أن يمارسها بالإضافة إلى الحياة الحيوانية التي تشكل بيئتها الحيوانية المتنوعة من مختلف المخلوقات </a:t>
            </a:r>
            <a:r>
              <a:rPr lang="ar-IQ" sz="2400" dirty="0" smtClean="0">
                <a:solidFill>
                  <a:srgbClr val="000000"/>
                </a:solidFill>
              </a:rPr>
              <a:t>.</a:t>
            </a:r>
          </a:p>
          <a:p>
            <a:pPr marL="401638" lvl="0" algn="just" rtl="1">
              <a:buFontTx/>
              <a:buChar char="-"/>
            </a:pPr>
            <a:r>
              <a:rPr lang="ar-IQ" sz="2400" dirty="0" smtClean="0">
                <a:solidFill>
                  <a:srgbClr val="000000"/>
                </a:solidFill>
              </a:rPr>
              <a:t> </a:t>
            </a:r>
            <a:r>
              <a:rPr lang="ar-IQ" sz="2400" dirty="0">
                <a:solidFill>
                  <a:srgbClr val="000000"/>
                </a:solidFill>
              </a:rPr>
              <a:t>المياه المعدنية الحارة الكبريتية . وما يرتبط بها من التمتع والاستشفاء . </a:t>
            </a:r>
            <a:endParaRPr lang="ar-IQ" sz="2400" dirty="0" smtClean="0">
              <a:solidFill>
                <a:srgbClr val="000000"/>
              </a:solidFill>
            </a:endParaRPr>
          </a:p>
          <a:p>
            <a:pPr marL="401638" lvl="0" algn="just" rtl="1">
              <a:buFontTx/>
              <a:buChar char="-"/>
            </a:pPr>
            <a:r>
              <a:rPr lang="ar-IQ" sz="2400" dirty="0" smtClean="0">
                <a:solidFill>
                  <a:srgbClr val="000000"/>
                </a:solidFill>
              </a:rPr>
              <a:t>الحياة </a:t>
            </a:r>
            <a:r>
              <a:rPr lang="ar-IQ" sz="2400" dirty="0">
                <a:solidFill>
                  <a:srgbClr val="000000"/>
                </a:solidFill>
              </a:rPr>
              <a:t>الحيوانية (لكل منطقة من العالم حيواناتها التي تختلف في الشكل واللوانها وإن كانت من نفس الفصيلة تبعا للظروف المناخية المحيطة وبالتالي للبيئة </a:t>
            </a:r>
            <a:r>
              <a:rPr lang="ar-IQ" sz="2400" dirty="0" smtClean="0">
                <a:solidFill>
                  <a:srgbClr val="000000"/>
                </a:solidFill>
              </a:rPr>
              <a:t>المحلية) </a:t>
            </a:r>
            <a:r>
              <a:rPr lang="ar-IQ" sz="2400" dirty="0">
                <a:solidFill>
                  <a:srgbClr val="000000"/>
                </a:solidFill>
              </a:rPr>
              <a:t>.</a:t>
            </a:r>
            <a:endParaRPr lang="en-US" sz="2400" dirty="0">
              <a:solidFill>
                <a:srgbClr val="000000"/>
              </a:solidFill>
            </a:endParaRPr>
          </a:p>
          <a:p>
            <a:pPr algn="r" rtl="1"/>
            <a:endParaRPr lang="en-US" dirty="0"/>
          </a:p>
        </p:txBody>
      </p:sp>
    </p:spTree>
    <p:extLst>
      <p:ext uri="{BB962C8B-B14F-4D97-AF65-F5344CB8AC3E}">
        <p14:creationId xmlns:p14="http://schemas.microsoft.com/office/powerpoint/2010/main" val="48759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791200"/>
          </a:xfrm>
        </p:spPr>
        <p:txBody>
          <a:bodyPr>
            <a:noAutofit/>
          </a:bodyPr>
          <a:lstStyle/>
          <a:p>
            <a:pPr algn="r" rtl="1"/>
            <a:r>
              <a:rPr lang="ar-IQ" sz="1800" dirty="0" smtClean="0"/>
              <a:t>      تتميز </a:t>
            </a:r>
            <a:r>
              <a:rPr lang="ar-IQ" sz="1800" dirty="0"/>
              <a:t>هذه العناصر بأنها من أهم مقومات الجذب السياحي لأنها من صنع الإنسان وإبداعه المتراكمة عبر العصور المتوالية لتشكل وفي نهاية المطاف إرثا إنسانية يهم جميع بني البشر ويمكن تصنيفها إلى : </a:t>
            </a:r>
            <a:endParaRPr lang="ar-IQ" sz="1800" dirty="0" smtClean="0"/>
          </a:p>
          <a:p>
            <a:pPr algn="r" rtl="1">
              <a:buAutoNum type="arabicPeriod"/>
            </a:pPr>
            <a:r>
              <a:rPr lang="ar-IQ" sz="1800" dirty="0" smtClean="0"/>
              <a:t>الأماكن </a:t>
            </a:r>
            <a:r>
              <a:rPr lang="ar-IQ" sz="1800" dirty="0"/>
              <a:t>التاريخية والأثرية : حيث تعتبر من أهم المقاصد السياحية ، اللاهتمام العالمي بها إذ أنها تعتبر من أرقى أنواع السياحة الذي يستقطب السياح من كبار السن وذوي المستويات العلمية العالية ، ومن أشهر هذه الأماكن عالمية </a:t>
            </a:r>
            <a:r>
              <a:rPr lang="ar-IQ" sz="1800" dirty="0" smtClean="0"/>
              <a:t>(البتراء </a:t>
            </a:r>
            <a:r>
              <a:rPr lang="ar-IQ" sz="1800" dirty="0"/>
              <a:t>إحدى عجائب الدنيا السبع الجديدة وكذلك سور الصين العظيم ، ... الخ ) </a:t>
            </a:r>
            <a:r>
              <a:rPr lang="ar-IQ" sz="1800" dirty="0" smtClean="0"/>
              <a:t>.</a:t>
            </a:r>
          </a:p>
          <a:p>
            <a:pPr algn="r" rtl="1">
              <a:buAutoNum type="arabicPeriod"/>
            </a:pPr>
            <a:r>
              <a:rPr lang="ar-IQ" sz="1800" dirty="0" smtClean="0"/>
              <a:t>. </a:t>
            </a:r>
            <a:r>
              <a:rPr lang="ar-IQ" sz="1800" dirty="0"/>
              <a:t>المواقع الدينية التي تشكل </a:t>
            </a:r>
            <a:r>
              <a:rPr lang="ar-IQ" sz="1800" dirty="0" smtClean="0"/>
              <a:t>محجاُ في موسم </a:t>
            </a:r>
            <a:r>
              <a:rPr lang="ar-IQ" sz="1800" dirty="0"/>
              <a:t>معين مثل : بيت لحم والقدس الشريف ومكة المكرمة ، وكذلك المزارات المختلفة عند مختلف أصحاب العقائد السماوية وغيرها في مختلف بقاع </a:t>
            </a:r>
            <a:r>
              <a:rPr lang="ar-IQ" sz="1800" dirty="0" smtClean="0"/>
              <a:t>العالم</a:t>
            </a:r>
          </a:p>
          <a:p>
            <a:pPr algn="r" rtl="1">
              <a:buAutoNum type="arabicPeriod"/>
            </a:pPr>
            <a:r>
              <a:rPr lang="ar-IQ" sz="1800" dirty="0" smtClean="0"/>
              <a:t>. </a:t>
            </a:r>
            <a:r>
              <a:rPr lang="ar-IQ" sz="1800" dirty="0"/>
              <a:t>المدن الحضارية مثل روما ، لندن ، نيودلهي </a:t>
            </a:r>
            <a:r>
              <a:rPr lang="ar-IQ" sz="1800" dirty="0" smtClean="0"/>
              <a:t>.</a:t>
            </a:r>
          </a:p>
          <a:p>
            <a:pPr algn="r" rtl="1">
              <a:buAutoNum type="arabicPeriod"/>
            </a:pPr>
            <a:r>
              <a:rPr lang="ar-IQ" sz="1800" dirty="0" smtClean="0"/>
              <a:t>مدن </a:t>
            </a:r>
            <a:r>
              <a:rPr lang="ar-IQ" sz="1800" dirty="0"/>
              <a:t>الملاهي ، مثل دزني لاند ، ولايقس فيقس . لاس </a:t>
            </a:r>
            <a:r>
              <a:rPr lang="ar-IQ" sz="1800" dirty="0" smtClean="0"/>
              <a:t>فيجاس</a:t>
            </a:r>
          </a:p>
          <a:p>
            <a:pPr algn="r" rtl="1">
              <a:buAutoNum type="arabicPeriod"/>
            </a:pPr>
            <a:r>
              <a:rPr lang="ar-IQ" sz="1800" dirty="0" smtClean="0"/>
              <a:t>ناطحات </a:t>
            </a:r>
            <a:r>
              <a:rPr lang="ar-IQ" sz="1800" dirty="0"/>
              <a:t>السحاب </a:t>
            </a:r>
            <a:r>
              <a:rPr lang="ar-IQ" sz="1800" dirty="0" smtClean="0"/>
              <a:t>.</a:t>
            </a:r>
          </a:p>
          <a:p>
            <a:pPr algn="r" rtl="1">
              <a:buAutoNum type="arabicPeriod"/>
            </a:pPr>
            <a:r>
              <a:rPr lang="ar-IQ" sz="1800" dirty="0" smtClean="0"/>
              <a:t>الخدمات </a:t>
            </a:r>
            <a:r>
              <a:rPr lang="ar-IQ" sz="1800" dirty="0"/>
              <a:t>الحضارية المتميزة ( فنادق ، مطاعم ، وسائل تسلية ، وسائل مواصلات ، خدمات أخرى ، ... الخ ) . </a:t>
            </a:r>
            <a:endParaRPr lang="ar-IQ" sz="1800" dirty="0" smtClean="0"/>
          </a:p>
          <a:p>
            <a:pPr algn="r" rtl="1">
              <a:buAutoNum type="arabicPeriod"/>
            </a:pPr>
            <a:r>
              <a:rPr lang="ar-IQ" sz="1800" dirty="0" smtClean="0"/>
              <a:t>توفر </a:t>
            </a:r>
            <a:r>
              <a:rPr lang="ar-IQ" sz="1800" dirty="0"/>
              <a:t>المسارح ودور السينما والصالات والمدن الرياضية . </a:t>
            </a:r>
            <a:endParaRPr lang="ar-IQ" sz="1800" dirty="0" smtClean="0"/>
          </a:p>
          <a:p>
            <a:pPr algn="r" rtl="1">
              <a:buAutoNum type="arabicPeriod"/>
            </a:pPr>
            <a:r>
              <a:rPr lang="ar-IQ" sz="1800" dirty="0" smtClean="0"/>
              <a:t>أسلوب </a:t>
            </a:r>
            <a:r>
              <a:rPr lang="ar-IQ" sz="1800" dirty="0"/>
              <a:t>وطرق حياة الناس </a:t>
            </a:r>
            <a:r>
              <a:rPr lang="ar-IQ" sz="1800" dirty="0" smtClean="0"/>
              <a:t>.</a:t>
            </a:r>
          </a:p>
          <a:p>
            <a:pPr algn="r" rtl="1">
              <a:buAutoNum type="arabicPeriod"/>
            </a:pPr>
            <a:r>
              <a:rPr lang="ar-IQ" sz="1800" dirty="0" smtClean="0"/>
              <a:t>التقدم </a:t>
            </a:r>
            <a:r>
              <a:rPr lang="ar-IQ" sz="1800" dirty="0"/>
              <a:t>العمراني </a:t>
            </a:r>
            <a:r>
              <a:rPr lang="ar-IQ" sz="1800" dirty="0" smtClean="0"/>
              <a:t>.</a:t>
            </a:r>
          </a:p>
          <a:p>
            <a:pPr algn="r" rtl="1">
              <a:buAutoNum type="arabicPeriod"/>
            </a:pPr>
            <a:r>
              <a:rPr lang="ar-IQ" sz="1800" dirty="0" smtClean="0"/>
              <a:t>التقدم </a:t>
            </a:r>
            <a:r>
              <a:rPr lang="ar-IQ" sz="1800" dirty="0"/>
              <a:t>التكنولوجي و ومحطات بناء مركبات الفضاء </a:t>
            </a:r>
            <a:r>
              <a:rPr lang="ar-IQ" sz="1800" dirty="0" smtClean="0"/>
              <a:t>.</a:t>
            </a:r>
          </a:p>
          <a:p>
            <a:pPr algn="r" rtl="1">
              <a:buAutoNum type="arabicPeriod"/>
            </a:pPr>
            <a:r>
              <a:rPr lang="ar-IQ" sz="1800" dirty="0" smtClean="0"/>
              <a:t>إضفاء </a:t>
            </a:r>
            <a:r>
              <a:rPr lang="ar-IQ" sz="1800" dirty="0"/>
              <a:t>أجواء آمنة على مختلف مراحل العملية السياحية . </a:t>
            </a:r>
            <a:endParaRPr lang="en-US" sz="1800" dirty="0"/>
          </a:p>
        </p:txBody>
      </p:sp>
      <p:sp>
        <p:nvSpPr>
          <p:cNvPr id="4" name="Title 3"/>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pPr marL="342900" lvl="0" indent="-342900" algn="r" rtl="1">
              <a:spcBef>
                <a:spcPts val="800"/>
              </a:spcBef>
            </a:pPr>
            <a:r>
              <a:rPr lang="ar-IQ" sz="4400" b="1" cap="none" dirty="0" smtClean="0">
                <a:solidFill>
                  <a:srgbClr val="000000"/>
                </a:solidFill>
                <a:latin typeface="Aldhabi" pitchFamily="2" charset="-78"/>
                <a:ea typeface="+mn-ea"/>
                <a:cs typeface="Aldhabi" pitchFamily="2" charset="-78"/>
              </a:rPr>
              <a:t>2 </a:t>
            </a:r>
            <a:r>
              <a:rPr lang="ar-IQ" sz="4400" b="1" cap="none" dirty="0">
                <a:solidFill>
                  <a:srgbClr val="000000"/>
                </a:solidFill>
                <a:latin typeface="Aldhabi" pitchFamily="2" charset="-78"/>
                <a:ea typeface="+mn-ea"/>
                <a:cs typeface="Aldhabi" pitchFamily="2" charset="-78"/>
              </a:rPr>
              <a:t>. </a:t>
            </a:r>
            <a:r>
              <a:rPr lang="ar-IQ" sz="4400" b="1" cap="none" dirty="0">
                <a:solidFill>
                  <a:schemeClr val="accent3">
                    <a:lumMod val="60000"/>
                    <a:lumOff val="40000"/>
                  </a:schemeClr>
                </a:solidFill>
                <a:latin typeface="Aldhabi" pitchFamily="2" charset="-78"/>
                <a:cs typeface="Aldhabi" pitchFamily="2" charset="-78"/>
              </a:rPr>
              <a:t>أماكن القصد السياحي غير الطبيعية ( من صنع الإنسان ) : </a:t>
            </a:r>
            <a:endParaRPr lang="en-US" sz="4400" dirty="0">
              <a:solidFill>
                <a:schemeClr val="accent3">
                  <a:lumMod val="60000"/>
                  <a:lumOff val="40000"/>
                </a:schemeClr>
              </a:solidFill>
              <a:latin typeface="Aldhabi" pitchFamily="2" charset="-78"/>
              <a:cs typeface="Aldhabi" pitchFamily="2" charset="-78"/>
            </a:endParaRPr>
          </a:p>
        </p:txBody>
      </p:sp>
    </p:spTree>
    <p:extLst>
      <p:ext uri="{BB962C8B-B14F-4D97-AF65-F5344CB8AC3E}">
        <p14:creationId xmlns:p14="http://schemas.microsoft.com/office/powerpoint/2010/main" val="7257796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067800" cy="6858000"/>
          </a:xfrm>
        </p:spPr>
        <p:txBody>
          <a:bodyPr>
            <a:normAutofit/>
          </a:bodyPr>
          <a:lstStyle/>
          <a:p>
            <a:pPr marL="58738" indent="0" algn="just" rtl="1"/>
            <a:r>
              <a:rPr lang="ar-IQ" sz="2400" dirty="0" smtClean="0"/>
              <a:t>2- اليد </a:t>
            </a:r>
            <a:r>
              <a:rPr lang="ar-IQ" sz="2400" dirty="0"/>
              <a:t>العاملة </a:t>
            </a:r>
            <a:r>
              <a:rPr lang="ar-IQ" sz="2400" dirty="0" smtClean="0"/>
              <a:t>: يمثل العمل </a:t>
            </a:r>
            <a:r>
              <a:rPr lang="ar-IQ" sz="2400" dirty="0"/>
              <a:t>عنصر </a:t>
            </a:r>
            <a:r>
              <a:rPr lang="ar-IQ" sz="2400" dirty="0" smtClean="0"/>
              <a:t>اساسيا في  </a:t>
            </a:r>
            <a:r>
              <a:rPr lang="ar-IQ" sz="2400" dirty="0"/>
              <a:t>حياة المجتمع </a:t>
            </a:r>
            <a:r>
              <a:rPr lang="ar-IQ" sz="2400" dirty="0" smtClean="0"/>
              <a:t>الإنساني فلولا العمل لما  تطورت </a:t>
            </a:r>
            <a:r>
              <a:rPr lang="ar-IQ" sz="2400" dirty="0"/>
              <a:t>الحياة على كوكب الأرض </a:t>
            </a:r>
            <a:r>
              <a:rPr lang="ar-IQ" sz="2400" dirty="0" smtClean="0"/>
              <a:t>فهو يمثل ايضا من زاوية اخر الجهود البشرية التى يبهذلها العاملون </a:t>
            </a:r>
            <a:r>
              <a:rPr lang="ar-IQ" sz="2400" dirty="0"/>
              <a:t>مختلف </a:t>
            </a:r>
            <a:r>
              <a:rPr lang="ar-IQ" sz="2400" dirty="0" smtClean="0"/>
              <a:t>الانشطة السياحية المعروفة العامة والخاصة  كما يعد  هو المحرك الرئيسي لأي نشاط انتاجي وخاصة النشاط السياحي . </a:t>
            </a:r>
          </a:p>
          <a:p>
            <a:pPr marL="58738" indent="0" algn="just" rtl="1"/>
            <a:r>
              <a:rPr lang="ar-IQ" sz="2400" dirty="0" smtClean="0"/>
              <a:t>ويعتبر </a:t>
            </a:r>
            <a:r>
              <a:rPr lang="ar-IQ" sz="2400" dirty="0"/>
              <a:t>حقل السياحة والسفر مخزنا </a:t>
            </a:r>
            <a:r>
              <a:rPr lang="ar-IQ" sz="2400" dirty="0" smtClean="0"/>
              <a:t>هائلا للطاقة في مجال استخدام اليد العاملة </a:t>
            </a:r>
            <a:r>
              <a:rPr lang="ar-IQ" sz="2400" dirty="0"/>
              <a:t>وتهيئة العمل بمستوى محلي وعالمي أن كل </a:t>
            </a:r>
            <a:r>
              <a:rPr lang="ar-IQ" sz="2400" dirty="0" smtClean="0"/>
              <a:t>عمل </a:t>
            </a:r>
            <a:r>
              <a:rPr lang="ar-IQ" sz="2400" dirty="0"/>
              <a:t>واحد من </a:t>
            </a:r>
            <a:r>
              <a:rPr lang="ar-IQ" sz="2400" dirty="0" smtClean="0"/>
              <a:t>مجموع ثمانية أعمال في العالم </a:t>
            </a:r>
            <a:r>
              <a:rPr lang="ar-IQ" sz="2400" dirty="0"/>
              <a:t>يمكن اعتباره ناتج عن السياحة و السفر بصورة مباشرة أو مباشرة ويدخل ضمنها أيضا الأعمال الزراعية بهدف توفير الطعام إلى الحج وتعتبر المناطق الريفية التي تعنى بالصناعات الشعبية والتقليدية من المناطق التي تعاني من نقص في العماله ، وهذا يدل على حاجة </a:t>
            </a:r>
            <a:r>
              <a:rPr lang="ar-IQ" sz="2400" dirty="0" smtClean="0"/>
              <a:t>قطاع </a:t>
            </a:r>
            <a:r>
              <a:rPr lang="ar-IQ" sz="2400" dirty="0"/>
              <a:t>السياحة إلى </a:t>
            </a:r>
            <a:r>
              <a:rPr lang="ar-IQ" sz="2400" dirty="0" smtClean="0"/>
              <a:t>ايدي عاملة كبيرة </a:t>
            </a:r>
            <a:r>
              <a:rPr lang="ar-IQ" sz="2400" dirty="0"/>
              <a:t>وقدرة هذا القطاع على استيعاب قدر كبير من أعداد العاطلين عن العمل سواء في الأعمال السياحية المباشرة أو غير المباشرة </a:t>
            </a:r>
            <a:endParaRPr lang="ar-IQ" sz="2400" dirty="0" smtClean="0"/>
          </a:p>
        </p:txBody>
      </p:sp>
    </p:spTree>
    <p:extLst>
      <p:ext uri="{BB962C8B-B14F-4D97-AF65-F5344CB8AC3E}">
        <p14:creationId xmlns:p14="http://schemas.microsoft.com/office/powerpoint/2010/main" val="599936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91600" cy="6629400"/>
          </a:xfrm>
        </p:spPr>
        <p:txBody>
          <a:bodyPr>
            <a:noAutofit/>
          </a:bodyPr>
          <a:lstStyle/>
          <a:p>
            <a:pPr marL="58738" lvl="0" indent="0" algn="just" rtl="1"/>
            <a:r>
              <a:rPr lang="ar-IQ" sz="2400" dirty="0">
                <a:solidFill>
                  <a:srgbClr val="000000"/>
                </a:solidFill>
              </a:rPr>
              <a:t>ولعل أهم ما يميز قطاع السياحة في مجال الأيدي العاملة ما يلي :</a:t>
            </a:r>
          </a:p>
          <a:p>
            <a:pPr marL="58738" lvl="0" indent="0" algn="just" rtl="1"/>
            <a:r>
              <a:rPr lang="ar-IQ" sz="2400" dirty="0">
                <a:solidFill>
                  <a:srgbClr val="000000"/>
                </a:solidFill>
              </a:rPr>
              <a:t>أ- انتماء السياحة إلى قطاع الخدمات الذي يعتمد بالدرجة الأساس على عنصر العمل حيث تشير الأرقام إلى أن نسبة تطور القوى العاملة الولايات الأمريكية قد تراجعت من قطاعي الصناعة والزراعة لصالح قطاع الخدمات لتصبح في عام 1960 قد بلغت ( 25%) ،              ( 5% ) على التوالي مقابل (70%) لقطاع الخدمات نتيجة دخول الميكنة للقطاعين المذكورين واعتماد قطاع السياح على الأيدي العاملة</a:t>
            </a:r>
            <a:r>
              <a:rPr lang="ar-IQ" sz="2400" dirty="0" smtClean="0">
                <a:solidFill>
                  <a:srgbClr val="000000"/>
                </a:solidFill>
              </a:rPr>
              <a:t>.</a:t>
            </a:r>
            <a:endParaRPr lang="ar-IQ" sz="2400" dirty="0" smtClean="0"/>
          </a:p>
          <a:p>
            <a:pPr algn="just" rtl="1"/>
            <a:r>
              <a:rPr lang="ar-IQ" sz="2400" dirty="0" smtClean="0"/>
              <a:t>ب_ ان غالبية السياح هم من </a:t>
            </a:r>
            <a:r>
              <a:rPr lang="ar-IQ" sz="2400" dirty="0"/>
              <a:t>الحضر </a:t>
            </a:r>
            <a:r>
              <a:rPr lang="ar-IQ" sz="2400" dirty="0" smtClean="0"/>
              <a:t>قاطنين </a:t>
            </a:r>
            <a:r>
              <a:rPr lang="ar-IQ" sz="2400" dirty="0"/>
              <a:t>المدن ، وهم يعانون اساسا </a:t>
            </a:r>
            <a:r>
              <a:rPr lang="ar-IQ" sz="2400" dirty="0" smtClean="0"/>
              <a:t>من التعامل الكثيف والرتيب  </a:t>
            </a:r>
            <a:r>
              <a:rPr lang="ar-IQ" sz="2400" dirty="0"/>
              <a:t>مع الماكنة ، وبالتالي فإن السياحة </a:t>
            </a:r>
            <a:r>
              <a:rPr lang="ar-IQ" sz="2400" dirty="0" smtClean="0"/>
              <a:t>بالنسبة لهم تعني الابتعاد </a:t>
            </a:r>
            <a:r>
              <a:rPr lang="ar-IQ" sz="2400" dirty="0"/>
              <a:t>عن </a:t>
            </a:r>
            <a:r>
              <a:rPr lang="ar-IQ" sz="2400" dirty="0" smtClean="0"/>
              <a:t>الماكنة واللجوء </a:t>
            </a:r>
            <a:r>
              <a:rPr lang="ar-IQ" sz="2400" dirty="0"/>
              <a:t>إلى الطبيعة و التعامل مع </a:t>
            </a:r>
            <a:r>
              <a:rPr lang="ar-IQ" sz="2400" dirty="0" smtClean="0"/>
              <a:t>البشر وهكذا فان السياح يرغبون ان يتلقون الخدمات </a:t>
            </a:r>
            <a:r>
              <a:rPr lang="ar-IQ" sz="2400" dirty="0"/>
              <a:t>السياحية من قبل </a:t>
            </a:r>
            <a:r>
              <a:rPr lang="ar-IQ" sz="2400" dirty="0" smtClean="0"/>
              <a:t>البشر وليس من قبل الماكنة ممن يحسنون التعامل معهم .</a:t>
            </a:r>
          </a:p>
          <a:p>
            <a:pPr algn="just" rtl="1"/>
            <a:r>
              <a:rPr lang="ar-IQ" sz="2400" dirty="0" smtClean="0"/>
              <a:t>ج – ان المنتوج السياحي مزيج </a:t>
            </a:r>
            <a:r>
              <a:rPr lang="ar-IQ" sz="2400" dirty="0"/>
              <a:t>معقد </a:t>
            </a:r>
            <a:r>
              <a:rPr lang="ar-IQ" sz="2400" dirty="0" smtClean="0"/>
              <a:t>ومركب تتعدد وجهات إنتاجه ، </a:t>
            </a:r>
            <a:r>
              <a:rPr lang="ar-IQ" sz="2400" dirty="0"/>
              <a:t>وأن </a:t>
            </a:r>
            <a:r>
              <a:rPr lang="ar-IQ" sz="2400" dirty="0" smtClean="0"/>
              <a:t>القطاع السياحي </a:t>
            </a:r>
            <a:r>
              <a:rPr lang="ar-IQ" sz="2400" dirty="0"/>
              <a:t>لوحده لا يستطيع أن يضع هذا المنتوج الواسع ، وهذا يعني قدرة </a:t>
            </a:r>
            <a:r>
              <a:rPr lang="ar-IQ" sz="2400" dirty="0" smtClean="0"/>
              <a:t>السياحة على توليد فرص العمل ممن يتقنون فن تقديم الخدمة .</a:t>
            </a:r>
          </a:p>
          <a:p>
            <a:pPr algn="just" rtl="1"/>
            <a:r>
              <a:rPr lang="ar-IQ" sz="2400" dirty="0" smtClean="0"/>
              <a:t>  وتحتاج </a:t>
            </a:r>
            <a:r>
              <a:rPr lang="ar-IQ" sz="2400" dirty="0"/>
              <a:t>السياحة انواع مختلفة من الأيدي العاملة منيا الفنية المدربة ومنها </a:t>
            </a:r>
            <a:r>
              <a:rPr lang="ar-IQ" sz="2400" dirty="0" smtClean="0"/>
              <a:t>الآيدي العاملة العادية البسيطة.</a:t>
            </a:r>
            <a:endParaRPr lang="en-US" sz="2400" dirty="0"/>
          </a:p>
        </p:txBody>
      </p:sp>
    </p:spTree>
    <p:extLst>
      <p:ext uri="{BB962C8B-B14F-4D97-AF65-F5344CB8AC3E}">
        <p14:creationId xmlns:p14="http://schemas.microsoft.com/office/powerpoint/2010/main" val="751377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txBody>
          <a:bodyPr/>
          <a:lstStyle/>
          <a:p>
            <a:pPr algn="ctr" rtl="1"/>
            <a:endParaRPr lang="ar-IQ" dirty="0" smtClean="0"/>
          </a:p>
          <a:p>
            <a:pPr algn="ctr" rtl="1"/>
            <a:endParaRPr lang="ar-IQ" dirty="0"/>
          </a:p>
          <a:p>
            <a:pPr algn="ctr" rtl="1"/>
            <a:endParaRPr lang="ar-IQ" dirty="0" smtClean="0"/>
          </a:p>
          <a:p>
            <a:pPr algn="ctr" rtl="1"/>
            <a:r>
              <a:rPr lang="ar-IQ" sz="7200" b="0" dirty="0" smtClean="0">
                <a:latin typeface="Aldhabi" pitchFamily="2" charset="-78"/>
                <a:cs typeface="Aldhabi" pitchFamily="2" charset="-78"/>
              </a:rPr>
              <a:t>الى اللقاء للمحاضرة القادمة </a:t>
            </a:r>
            <a:endParaRPr lang="en-US" sz="7200" b="0" dirty="0">
              <a:latin typeface="Aldhabi" pitchFamily="2" charset="-78"/>
              <a:cs typeface="Aldhabi" pitchFamily="2" charset="-78"/>
            </a:endParaRPr>
          </a:p>
        </p:txBody>
      </p:sp>
    </p:spTree>
    <p:extLst>
      <p:ext uri="{BB962C8B-B14F-4D97-AF65-F5344CB8AC3E}">
        <p14:creationId xmlns:p14="http://schemas.microsoft.com/office/powerpoint/2010/main" val="40422667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124</TotalTime>
  <Words>931</Words>
  <Application>Microsoft Office PowerPoint</Application>
  <PresentationFormat>On-screen Show (4:3)</PresentationFormat>
  <Paragraphs>46</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Aldhabi</vt:lpstr>
      <vt:lpstr>Arial</vt:lpstr>
      <vt:lpstr>Franklin Gothic Book</vt:lpstr>
      <vt:lpstr>Franklin Gothic Medium</vt:lpstr>
      <vt:lpstr>Tunga</vt:lpstr>
      <vt:lpstr>Wingdings</vt:lpstr>
      <vt:lpstr>Angles</vt:lpstr>
      <vt:lpstr>مبادئ السياحة </vt:lpstr>
      <vt:lpstr>عوامل نشأة السياحة ونطورها ؟</vt:lpstr>
      <vt:lpstr>PowerPoint Presentation</vt:lpstr>
      <vt:lpstr>PowerPoint Presentation</vt:lpstr>
      <vt:lpstr>2 . أماكن القصد السياحي غير الطبيعية ( من صنع الإنسان ) : </vt:lpstr>
      <vt:lpstr>PowerPoint Presentation</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مبادئ السياحة </dc:title>
  <dc:creator>Maher</dc:creator>
  <cp:lastModifiedBy>Maher</cp:lastModifiedBy>
  <cp:revision>13</cp:revision>
  <dcterms:created xsi:type="dcterms:W3CDTF">2020-12-12T15:30:15Z</dcterms:created>
  <dcterms:modified xsi:type="dcterms:W3CDTF">2023-01-25T16:54:37Z</dcterms:modified>
</cp:coreProperties>
</file>