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3" r:id="rId6"/>
    <p:sldId id="264" r:id="rId7"/>
    <p:sldId id="265" r:id="rId8"/>
    <p:sldId id="260" r:id="rId9"/>
    <p:sldId id="266" r:id="rId10"/>
    <p:sldId id="26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F5E674C-358B-4994-BD44-4AB341931379}"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5E674C-358B-4994-BD44-4AB341931379}"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5E674C-358B-4994-BD44-4AB341931379}"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5E674C-358B-4994-BD44-4AB341931379}"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8F5E674C-358B-4994-BD44-4AB341931379}"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F5E674C-358B-4994-BD44-4AB341931379}"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797FE-9DCE-423B-B31A-51F45AD56F26}"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5E674C-358B-4994-BD44-4AB341931379}"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5E674C-358B-4994-BD44-4AB341931379}" type="datetimeFigureOut">
              <a:rPr lang="en-US" smtClean="0"/>
              <a:t>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5E674C-358B-4994-BD44-4AB341931379}" type="datetimeFigureOut">
              <a:rPr lang="en-US" smtClean="0"/>
              <a:t>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8F5E674C-358B-4994-BD44-4AB341931379}" type="datetimeFigureOut">
              <a:rPr lang="en-US" smtClean="0"/>
              <a:t>1/25/2023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106797FE-9DCE-423B-B31A-51F45AD56F2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5E674C-358B-4994-BD44-4AB341931379}"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6797FE-9DCE-423B-B31A-51F45AD56F2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8F5E674C-358B-4994-BD44-4AB341931379}" type="datetimeFigureOut">
              <a:rPr lang="en-US" smtClean="0"/>
              <a:t>1/25/2023</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106797FE-9DCE-423B-B31A-51F45AD56F2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062912" cy="1585912"/>
          </a:xfrm>
        </p:spPr>
        <p:txBody>
          <a:bodyPr>
            <a:noAutofit/>
          </a:bodyPr>
          <a:lstStyle/>
          <a:p>
            <a:pPr algn="ctr"/>
            <a:r>
              <a:rPr lang="ar-IQ" sz="9600" dirty="0" smtClean="0">
                <a:latin typeface="Bahnschrift Light" pitchFamily="34" charset="0"/>
                <a:cs typeface="Microsoft Uighur" pitchFamily="2" charset="-78"/>
              </a:rPr>
              <a:t>                   </a:t>
            </a:r>
            <a:r>
              <a:rPr lang="ar-IQ" sz="9600" dirty="0" smtClean="0">
                <a:latin typeface="Aldhabi" pitchFamily="2" charset="-78"/>
                <a:cs typeface="Aldhabi" pitchFamily="2" charset="-78"/>
              </a:rPr>
              <a:t>مــبادئ السياحة </a:t>
            </a:r>
            <a:endParaRPr lang="en-US" sz="9600" dirty="0">
              <a:latin typeface="Aldhabi" pitchFamily="2" charset="-78"/>
              <a:cs typeface="Aldhabi" pitchFamily="2" charset="-78"/>
            </a:endParaRPr>
          </a:p>
        </p:txBody>
      </p:sp>
      <p:sp>
        <p:nvSpPr>
          <p:cNvPr id="3" name="Subtitle 2"/>
          <p:cNvSpPr>
            <a:spLocks noGrp="1"/>
          </p:cNvSpPr>
          <p:nvPr>
            <p:ph type="subTitle" idx="1"/>
          </p:nvPr>
        </p:nvSpPr>
        <p:spPr>
          <a:xfrm>
            <a:off x="381000" y="2133600"/>
            <a:ext cx="8062912" cy="4343400"/>
          </a:xfrm>
        </p:spPr>
        <p:txBody>
          <a:bodyPr>
            <a:noAutofit/>
          </a:bodyPr>
          <a:lstStyle/>
          <a:p>
            <a:pPr algn="r"/>
            <a:r>
              <a:rPr lang="ar-IQ" sz="4400" b="1" dirty="0" smtClean="0">
                <a:latin typeface="Aldhabi" pitchFamily="2" charset="-78"/>
                <a:cs typeface="Aldhabi" pitchFamily="2" charset="-78"/>
              </a:rPr>
              <a:t>        </a:t>
            </a:r>
            <a:r>
              <a:rPr lang="ar-IQ" sz="4800" b="1" dirty="0" smtClean="0">
                <a:latin typeface="Aldhabi" pitchFamily="2" charset="-78"/>
                <a:cs typeface="Aldhabi" pitchFamily="2" charset="-78"/>
              </a:rPr>
              <a:t>إعـــداد </a:t>
            </a:r>
            <a:endParaRPr lang="ar-IQ" sz="4400" b="1" dirty="0" smtClean="0">
              <a:latin typeface="Aldhabi" pitchFamily="2" charset="-78"/>
              <a:cs typeface="Aldhabi" pitchFamily="2" charset="-78"/>
            </a:endParaRPr>
          </a:p>
          <a:p>
            <a:pPr algn="r"/>
            <a:r>
              <a:rPr lang="ar-IQ" sz="4800" b="1" dirty="0">
                <a:solidFill>
                  <a:prstClr val="black"/>
                </a:solidFill>
                <a:latin typeface="Aldhabi" pitchFamily="2" charset="-78"/>
                <a:cs typeface="Aldhabi" pitchFamily="2" charset="-78"/>
              </a:rPr>
              <a:t>م.د . عادل عبد الرحمن مزعل</a:t>
            </a:r>
          </a:p>
          <a:p>
            <a:pPr algn="ctr"/>
            <a:r>
              <a:rPr lang="ar-IQ" sz="4800" b="1" dirty="0" smtClean="0">
                <a:solidFill>
                  <a:prstClr val="black"/>
                </a:solidFill>
                <a:latin typeface="Aldhabi" pitchFamily="2" charset="-78"/>
                <a:cs typeface="Aldhabi" pitchFamily="2" charset="-78"/>
              </a:rPr>
              <a:t>                               </a:t>
            </a:r>
            <a:r>
              <a:rPr lang="ar-IQ" sz="4800" b="1" dirty="0" smtClean="0">
                <a:solidFill>
                  <a:prstClr val="black"/>
                </a:solidFill>
                <a:latin typeface="Aldhabi" pitchFamily="2" charset="-78"/>
                <a:cs typeface="Aldhabi" pitchFamily="2" charset="-78"/>
              </a:rPr>
              <a:t>المرحلة الاولى </a:t>
            </a:r>
            <a:endParaRPr lang="ar-IQ" sz="4800" b="1" dirty="0">
              <a:latin typeface="Aldhabi" pitchFamily="2" charset="-78"/>
              <a:cs typeface="Aldhabi" pitchFamily="2" charset="-78"/>
            </a:endParaRPr>
          </a:p>
          <a:p>
            <a:pPr algn="ctr"/>
            <a:r>
              <a:rPr lang="ar-IQ" sz="4800" b="1" dirty="0" smtClean="0">
                <a:latin typeface="Aldhabi" pitchFamily="2" charset="-78"/>
                <a:cs typeface="Aldhabi" pitchFamily="2" charset="-78"/>
              </a:rPr>
              <a:t>                                    المحاضرة الإولى     </a:t>
            </a:r>
          </a:p>
          <a:p>
            <a:pPr algn="ctr" rtl="1"/>
            <a:r>
              <a:rPr lang="ar-IQ" sz="4800" b="1" smtClean="0">
                <a:latin typeface="Aldhabi" pitchFamily="2" charset="-78"/>
                <a:cs typeface="Aldhabi" pitchFamily="2" charset="-78"/>
              </a:rPr>
              <a:t>                                  </a:t>
            </a:r>
            <a:r>
              <a:rPr lang="ar-IQ" sz="4800" b="1" smtClean="0">
                <a:latin typeface="Aldhabi" pitchFamily="2" charset="-78"/>
                <a:cs typeface="Aldhabi" pitchFamily="2" charset="-78"/>
              </a:rPr>
              <a:t>2023م </a:t>
            </a:r>
            <a:endParaRPr lang="en-US" sz="4800" b="1" dirty="0">
              <a:latin typeface="Aldhabi" pitchFamily="2" charset="-78"/>
              <a:cs typeface="Aldhabi" pitchFamily="2" charset="-78"/>
            </a:endParaRPr>
          </a:p>
        </p:txBody>
      </p:sp>
    </p:spTree>
    <p:extLst>
      <p:ext uri="{BB962C8B-B14F-4D97-AF65-F5344CB8AC3E}">
        <p14:creationId xmlns:p14="http://schemas.microsoft.com/office/powerpoint/2010/main" val="25305075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ctr" rtl="1"/>
            <a:endParaRPr lang="ar-IQ" sz="4400" dirty="0"/>
          </a:p>
          <a:p>
            <a:pPr algn="ctr" rtl="1"/>
            <a:endParaRPr lang="ar-IQ" sz="4400" dirty="0"/>
          </a:p>
          <a:p>
            <a:pPr algn="ctr" rtl="1"/>
            <a:r>
              <a:rPr lang="ar-IQ" sz="6600" b="0" dirty="0" smtClean="0">
                <a:latin typeface="Aldhabi" pitchFamily="2" charset="-78"/>
                <a:cs typeface="Aldhabi" pitchFamily="2" charset="-78"/>
              </a:rPr>
              <a:t>الملتقى في المحاضرة القادمة إن شالله </a:t>
            </a:r>
            <a:endParaRPr lang="en-US" sz="6600" b="0" dirty="0">
              <a:latin typeface="Aldhabi" pitchFamily="2" charset="-78"/>
              <a:cs typeface="Aldhabi" pitchFamily="2" charset="-78"/>
            </a:endParaRPr>
          </a:p>
        </p:txBody>
      </p:sp>
    </p:spTree>
    <p:extLst>
      <p:ext uri="{BB962C8B-B14F-4D97-AF65-F5344CB8AC3E}">
        <p14:creationId xmlns:p14="http://schemas.microsoft.com/office/powerpoint/2010/main" val="661023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sz="8000" b="1" dirty="0" smtClean="0">
                <a:solidFill>
                  <a:schemeClr val="accent3">
                    <a:lumMod val="60000"/>
                    <a:lumOff val="40000"/>
                  </a:schemeClr>
                </a:solidFill>
                <a:latin typeface="Aldhabi" pitchFamily="2" charset="-78"/>
                <a:cs typeface="Aldhabi" pitchFamily="2" charset="-78"/>
              </a:rPr>
              <a:t>المقدمة </a:t>
            </a:r>
            <a:endParaRPr lang="en-US" sz="8000" b="1" dirty="0">
              <a:solidFill>
                <a:schemeClr val="accent3">
                  <a:lumMod val="60000"/>
                  <a:lumOff val="40000"/>
                </a:schemeClr>
              </a:solidFill>
              <a:latin typeface="Aldhabi" pitchFamily="2" charset="-78"/>
              <a:cs typeface="Aldhabi" pitchFamily="2" charset="-78"/>
            </a:endParaRPr>
          </a:p>
        </p:txBody>
      </p:sp>
      <p:sp>
        <p:nvSpPr>
          <p:cNvPr id="3" name="Content Placeholder 2"/>
          <p:cNvSpPr>
            <a:spLocks noGrp="1"/>
          </p:cNvSpPr>
          <p:nvPr>
            <p:ph idx="1"/>
          </p:nvPr>
        </p:nvSpPr>
        <p:spPr>
          <a:xfrm>
            <a:off x="381000" y="1100628"/>
            <a:ext cx="8534400" cy="5223972"/>
          </a:xfrm>
        </p:spPr>
        <p:txBody>
          <a:bodyPr>
            <a:normAutofit/>
          </a:bodyPr>
          <a:lstStyle/>
          <a:p>
            <a:pPr marL="61913" indent="-61913" algn="just" rtl="1">
              <a:lnSpc>
                <a:spcPct val="150000"/>
              </a:lnSpc>
            </a:pPr>
            <a:r>
              <a:rPr lang="ar-IQ" dirty="0" smtClean="0"/>
              <a:t>       بدات </a:t>
            </a:r>
            <a:r>
              <a:rPr lang="ar-IQ" dirty="0"/>
              <a:t>السياحة في هذا الكون منذا وجود الإنسان عليه حيث كان يتنقل ويرتحل من مكان إلى آخر باحثا عن ماوى أو طعام وشراب او مكان مقدس للتعبد والتبرك به او تجمعات بشرية أخرى يتعرف عليها حيث كانت وسائل النقل بدائية وبسيطة تتمثل باستخدام الدواب والشراع وتطورت مع مرور الزمن الى ان اصبحت تحمل جميع وسائل الراحة والامان واختلف تنقل الانسان وكذالك غايته ورغابته من السفر مع التطورات الحديثة التي واكبت هذا الكون الذي جعل العالم قريب من بعضه من خلال توفير التسهيلات والخدمات الأساسية التي يحتاجها . اصبحت العديد من دول العالم تتجه الى الاهتمام بالسياحة كصناعة نظرا الأهميتها من ناحية اقتصادية واجتماعية وثقافية ومد جسور التعاون بين البلدان لذلك زادت هذه الدول بالاهتمام بهذا القطاع الحيوي الهام من نواحي التطوير والتنمية من بنية تحتية وفوقية وتوفير المستلزمات التي يحتاجها . وشرعت العديد من الدول القوانيين والانظمة التي ساهمت في استقطاب الاستثمار بهذا القطاع وجذب العديد من المستثمرين من مختلف انحاء العالم وتقديم التسهيلات لهم لتحفيزهم للمساهمة في بناء المشاريع السياحية المختلفة . وتشير الإحصائيات الرسمية الصادرة عن الجهات المعنية بان السياحة ركيزة أساسية في اقتصاديات الكثير من الدول العام وتعتمد عليها في مواردها الاقتصادية وذلك لأهميتها في جلب العملات الصعبة وتوليد فرص العمل والتخفيف من البطالة . وتتفاوت نسبة مساهمة السياحة في الناتج المحلي الاجمالي من دول الى اخرى حسب المقومات الجاذبة للسواح ، في مجملها سواء كانت طبيعية أو بشرية بالاضافة الى الخدمات المقدمة لهم ، والتي تشكل في مجملها عنصر جذب هام . لذلك زادت بشكل ملحوظ أعداد المنشات السياحية من فنادق ومنتجات وغيرها .</a:t>
            </a:r>
            <a:endParaRPr lang="en-US" dirty="0"/>
          </a:p>
        </p:txBody>
      </p:sp>
    </p:spTree>
    <p:extLst>
      <p:ext uri="{BB962C8B-B14F-4D97-AF65-F5344CB8AC3E}">
        <p14:creationId xmlns:p14="http://schemas.microsoft.com/office/powerpoint/2010/main" val="40045015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b="1" dirty="0" smtClean="0">
                <a:solidFill>
                  <a:schemeClr val="accent3">
                    <a:lumMod val="60000"/>
                    <a:lumOff val="40000"/>
                  </a:schemeClr>
                </a:solidFill>
              </a:rPr>
              <a:t>مفهوم ونشأة السياحة وتطورها </a:t>
            </a:r>
            <a:endParaRPr lang="en-US" b="1" dirty="0">
              <a:solidFill>
                <a:schemeClr val="accent3">
                  <a:lumMod val="60000"/>
                  <a:lumOff val="40000"/>
                </a:schemeClr>
              </a:solidFill>
            </a:endParaRPr>
          </a:p>
        </p:txBody>
      </p:sp>
      <p:sp>
        <p:nvSpPr>
          <p:cNvPr id="3" name="Content Placeholder 2"/>
          <p:cNvSpPr>
            <a:spLocks noGrp="1"/>
          </p:cNvSpPr>
          <p:nvPr>
            <p:ph idx="1"/>
          </p:nvPr>
        </p:nvSpPr>
        <p:spPr>
          <a:xfrm>
            <a:off x="304800" y="990600"/>
            <a:ext cx="8458200" cy="5562600"/>
          </a:xfrm>
        </p:spPr>
        <p:txBody>
          <a:bodyPr>
            <a:noAutofit/>
          </a:bodyPr>
          <a:lstStyle/>
          <a:p>
            <a:pPr algn="just" rtl="1">
              <a:lnSpc>
                <a:spcPct val="150000"/>
              </a:lnSpc>
            </a:pPr>
            <a:r>
              <a:rPr lang="ar-IQ" sz="1500" dirty="0" smtClean="0"/>
              <a:t>      تزامنت </a:t>
            </a:r>
            <a:r>
              <a:rPr lang="ar-IQ" sz="1500" dirty="0"/>
              <a:t>نشأة السياحة مع ظهور الانسان ، وكانت بسيطة وبدائية في مظاهرها وأسبابها وأهدافها ووسائلها ، كما أن الغرض منها يتناسب مع النشاطات والتطلعات الانسانية في بداية تقدمها التي كانت تتصف مظهرية بضروريات الحياة ، مثل البحث عن الطعام والشراب أو المسكن أو الصيد أو البحث عن مجتمعات بشرية أخرى لأغراض اجتماعية أو اقتصادية أو لزيادة المعرفة بأساليب الحياة عندهم . ومع التطور والتقدم الحضاري والتكنولوجي للإنسانية لم تعد السياحة نشاط ترفيهي ووسيلة للتسلية ، بل أصبحت صناعة قائمة لها أبعادها وأهدافها ومساهماتها في المداخيل القومية للاقتصاد الوطني في كثير من دول العالم وأداة للتثاقف بين الشعوب . وتعتبر صناعة السياحة إحدى الظواهر الهامة التي شهدها القرن العشرين ، ومن هنا سمي القرن العشرين " قرن السياحة " كما ويعتبر القرن الحادي والعشرون هو " قرن صناعة السياحة " لأنه من المتوقع لهذه الصناعة أن تكون أكبر صناعة في هذا القرن وذلك لحجم العوائد التي ستتحقق جراء الإنفاق السياحي ولأهمية هذه الظاهرة في حياة الأفراد والجماعات البشرية في مختلف أنحاء العالم . ومما سبق تبين أن السياحة تعتبر : </a:t>
            </a:r>
            <a:endParaRPr lang="ar-IQ" sz="1500" dirty="0" smtClean="0"/>
          </a:p>
          <a:p>
            <a:pPr algn="just" rtl="1">
              <a:lnSpc>
                <a:spcPct val="150000"/>
              </a:lnSpc>
              <a:buAutoNum type="arabicPeriod"/>
            </a:pPr>
            <a:r>
              <a:rPr lang="ar-IQ" sz="1500" dirty="0" smtClean="0"/>
              <a:t>ظاهرة </a:t>
            </a:r>
            <a:r>
              <a:rPr lang="ar-IQ" sz="1500" dirty="0"/>
              <a:t>قديمة نشأت متزامنة مع بداية الإنسان على سطح الأرض </a:t>
            </a:r>
            <a:r>
              <a:rPr lang="ar-IQ" sz="1500" dirty="0" smtClean="0"/>
              <a:t>.</a:t>
            </a:r>
          </a:p>
          <a:p>
            <a:pPr algn="just" rtl="1">
              <a:lnSpc>
                <a:spcPct val="150000"/>
              </a:lnSpc>
              <a:buAutoNum type="arabicPeriod"/>
            </a:pPr>
            <a:r>
              <a:rPr lang="ar-IQ" sz="1500" dirty="0" smtClean="0"/>
              <a:t> </a:t>
            </a:r>
            <a:r>
              <a:rPr lang="ar-IQ" sz="1500" dirty="0"/>
              <a:t>تحولت هذه الظاهرة من ظاهرة تحقق رغبات الإنسان وحاجته إلى ظاهرة اجتماعية وثقافية هدفها المتعة والراحة والاستجمام </a:t>
            </a:r>
            <a:r>
              <a:rPr lang="ar-IQ" sz="1500" dirty="0" smtClean="0"/>
              <a:t>.</a:t>
            </a:r>
          </a:p>
          <a:p>
            <a:pPr lvl="0" algn="just" rtl="1">
              <a:lnSpc>
                <a:spcPct val="160000"/>
              </a:lnSpc>
            </a:pPr>
            <a:r>
              <a:rPr lang="ar-IQ" sz="1500" dirty="0">
                <a:solidFill>
                  <a:prstClr val="black"/>
                </a:solidFill>
              </a:rPr>
              <a:t>3 تغيرت النظرة إلى السياحة من مجرد ظاهرة اجتماعية إنسانية إلى أنها صناعة مركبة تهدف إلى تحقيق التنمية الاقتصادية والاجتماعية في العصر الحالي . </a:t>
            </a:r>
          </a:p>
          <a:p>
            <a:pPr algn="just" rtl="1">
              <a:lnSpc>
                <a:spcPct val="150000"/>
              </a:lnSpc>
              <a:buAutoNum type="arabicPeriod"/>
            </a:pPr>
            <a:endParaRPr lang="en-US" sz="1500" dirty="0"/>
          </a:p>
        </p:txBody>
      </p:sp>
    </p:spTree>
    <p:extLst>
      <p:ext uri="{BB962C8B-B14F-4D97-AF65-F5344CB8AC3E}">
        <p14:creationId xmlns:p14="http://schemas.microsoft.com/office/powerpoint/2010/main" val="1676069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b="1" dirty="0" smtClean="0">
                <a:solidFill>
                  <a:schemeClr val="accent3">
                    <a:lumMod val="60000"/>
                    <a:lumOff val="40000"/>
                  </a:schemeClr>
                </a:solidFill>
              </a:rPr>
              <a:t>مراحل تطور السياحة عبر العصور </a:t>
            </a:r>
            <a:endParaRPr lang="en-US" b="1" dirty="0">
              <a:solidFill>
                <a:schemeClr val="accent3">
                  <a:lumMod val="60000"/>
                  <a:lumOff val="40000"/>
                </a:schemeClr>
              </a:solidFill>
            </a:endParaRPr>
          </a:p>
        </p:txBody>
      </p:sp>
      <p:sp>
        <p:nvSpPr>
          <p:cNvPr id="3" name="Content Placeholder 2"/>
          <p:cNvSpPr>
            <a:spLocks noGrp="1"/>
          </p:cNvSpPr>
          <p:nvPr>
            <p:ph idx="1"/>
          </p:nvPr>
        </p:nvSpPr>
        <p:spPr>
          <a:xfrm>
            <a:off x="152400" y="1100628"/>
            <a:ext cx="8839200" cy="5757372"/>
          </a:xfrm>
        </p:spPr>
        <p:txBody>
          <a:bodyPr>
            <a:noAutofit/>
          </a:bodyPr>
          <a:lstStyle/>
          <a:p>
            <a:pPr algn="just" rtl="1"/>
            <a:r>
              <a:rPr lang="ar-IQ" sz="1800" dirty="0" smtClean="0"/>
              <a:t>مرت </a:t>
            </a:r>
            <a:r>
              <a:rPr lang="ar-IQ" sz="1800" dirty="0"/>
              <a:t>السياحة في تطورها التاريخي بعدة مراحل نوجزها بما يلي : </a:t>
            </a:r>
            <a:endParaRPr lang="ar-IQ" sz="1800" dirty="0" smtClean="0"/>
          </a:p>
          <a:p>
            <a:pPr algn="just" rtl="1"/>
            <a:r>
              <a:rPr lang="ar-IQ" sz="1800" dirty="0" smtClean="0"/>
              <a:t>مراحل </a:t>
            </a:r>
            <a:r>
              <a:rPr lang="ar-IQ" sz="1800" dirty="0"/>
              <a:t>تطور السياحة </a:t>
            </a:r>
            <a:r>
              <a:rPr lang="ar-IQ" sz="1800" dirty="0" smtClean="0"/>
              <a:t>:</a:t>
            </a:r>
          </a:p>
          <a:p>
            <a:pPr algn="just" rtl="1"/>
            <a:r>
              <a:rPr lang="ar-IQ" sz="1800" u="sng" dirty="0" smtClean="0"/>
              <a:t> </a:t>
            </a:r>
            <a:r>
              <a:rPr lang="ar-IQ" sz="1800" u="sng" dirty="0"/>
              <a:t>أ . العصور البدائية والحقبة الأولى منذ عام 1840 م : </a:t>
            </a:r>
            <a:r>
              <a:rPr lang="ar-IQ" sz="1800" dirty="0" smtClean="0"/>
              <a:t>ومن </a:t>
            </a:r>
            <a:r>
              <a:rPr lang="ar-IQ" sz="1800" dirty="0"/>
              <a:t>ومن أبرز مظاهرها استخدام الدواب في التنقل والسفن الشراعية وكانت أهدافها ( الانتقال بهدف التجارة ، الانتقال بهدف زيارة الأماكن المقدسة ، مثل زيارة مكة المكرمة وبيت لحم وانتقال أبناء الملوك للتعليم في المراكز الدينية في لندن وأوروبا وكذلك انتقال أبناء الأغنياء للتمتع بالطبيعة والمصايف والمشاتي والبحار والشلالات وزيارة عجائب الدنيا السبع مثل هرم خوفو وحدائق بابل المعلقة ومنارة الإسكندرية وتمثال رودس الكبير ، ومعبد رتيموس ومقبرة موزوليس ) </a:t>
            </a:r>
            <a:endParaRPr lang="ar-IQ" sz="1800" dirty="0" smtClean="0"/>
          </a:p>
          <a:p>
            <a:pPr algn="just" rtl="1"/>
            <a:r>
              <a:rPr lang="ar-IQ" sz="1800" dirty="0" smtClean="0"/>
              <a:t>وتقسم </a:t>
            </a:r>
            <a:r>
              <a:rPr lang="ar-IQ" sz="1800" dirty="0"/>
              <a:t>هذه المرحلة </a:t>
            </a:r>
            <a:r>
              <a:rPr lang="ar-IQ" sz="1800" dirty="0" smtClean="0"/>
              <a:t>إلى:</a:t>
            </a:r>
          </a:p>
          <a:p>
            <a:pPr algn="just" rtl="1"/>
            <a:r>
              <a:rPr lang="ar-IQ" sz="1800" dirty="0" smtClean="0"/>
              <a:t> 1- </a:t>
            </a:r>
            <a:r>
              <a:rPr lang="ar-IQ" sz="1800" dirty="0"/>
              <a:t>العصور البدائية الأولى : وتمتد من قبل التاريخ إلى ظهور الحضارات </a:t>
            </a:r>
            <a:r>
              <a:rPr lang="ar-IQ" sz="1800" dirty="0" smtClean="0"/>
              <a:t>.</a:t>
            </a:r>
          </a:p>
          <a:p>
            <a:pPr algn="just" rtl="1"/>
            <a:r>
              <a:rPr lang="ar-IQ" sz="1800" dirty="0" smtClean="0"/>
              <a:t>2-  </a:t>
            </a:r>
            <a:r>
              <a:rPr lang="ar-IQ" sz="1800" dirty="0"/>
              <a:t>العصور القديمة : في مصر والرافدين </a:t>
            </a:r>
            <a:r>
              <a:rPr lang="ar-IQ" sz="1800" dirty="0" smtClean="0"/>
              <a:t>وتبدأ </a:t>
            </a:r>
            <a:r>
              <a:rPr lang="ar-IQ" sz="1800" dirty="0"/>
              <a:t>من نشأة حضارات وادي النيل والرافدين 5000 ق ، م وتنتهي بسقوط الدولة الرومانية وأهم ما يميز هذا العصر ظهور الجيوش والأديان والأنظمة والقوانين وظهور دوافع جديدة مثل </a:t>
            </a:r>
            <a:r>
              <a:rPr lang="ar-IQ" sz="1800" dirty="0" smtClean="0"/>
              <a:t>:</a:t>
            </a:r>
          </a:p>
          <a:p>
            <a:pPr algn="just" rtl="1"/>
            <a:r>
              <a:rPr lang="ar-IQ" sz="1800" dirty="0" smtClean="0"/>
              <a:t>-  </a:t>
            </a:r>
            <a:r>
              <a:rPr lang="ar-IQ" sz="1800" dirty="0"/>
              <a:t>الدافع المادي ( التجاري ) </a:t>
            </a:r>
            <a:r>
              <a:rPr lang="ar-IQ" sz="1800" dirty="0" smtClean="0"/>
              <a:t>.</a:t>
            </a:r>
          </a:p>
          <a:p>
            <a:pPr algn="just" rtl="1"/>
            <a:r>
              <a:rPr lang="ar-IQ" sz="1800" dirty="0" smtClean="0"/>
              <a:t>-  </a:t>
            </a:r>
            <a:r>
              <a:rPr lang="ar-IQ" sz="1800" dirty="0"/>
              <a:t>الدافع الديني </a:t>
            </a:r>
            <a:r>
              <a:rPr lang="ar-IQ" sz="1800" dirty="0" smtClean="0"/>
              <a:t>.</a:t>
            </a:r>
          </a:p>
          <a:p>
            <a:pPr algn="just" rtl="1"/>
            <a:r>
              <a:rPr lang="ar-IQ" sz="1800" dirty="0" smtClean="0"/>
              <a:t>-  </a:t>
            </a:r>
            <a:r>
              <a:rPr lang="ar-IQ" sz="1800" dirty="0"/>
              <a:t>دافع حب الاستطلاع </a:t>
            </a:r>
            <a:r>
              <a:rPr lang="ar-IQ" sz="1800" dirty="0" smtClean="0"/>
              <a:t>.</a:t>
            </a:r>
          </a:p>
          <a:p>
            <a:pPr algn="just" rtl="1"/>
            <a:r>
              <a:rPr lang="ar-IQ" sz="1800" dirty="0" smtClean="0"/>
              <a:t>-  </a:t>
            </a:r>
            <a:r>
              <a:rPr lang="ar-IQ" sz="1800" dirty="0"/>
              <a:t>دافع الم المتعة </a:t>
            </a:r>
            <a:endParaRPr lang="en-US" sz="1800" dirty="0"/>
          </a:p>
        </p:txBody>
      </p:sp>
    </p:spTree>
    <p:extLst>
      <p:ext uri="{BB962C8B-B14F-4D97-AF65-F5344CB8AC3E}">
        <p14:creationId xmlns:p14="http://schemas.microsoft.com/office/powerpoint/2010/main" val="729455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pPr algn="just" rtl="1">
              <a:lnSpc>
                <a:spcPct val="150000"/>
              </a:lnSpc>
            </a:pPr>
            <a:r>
              <a:rPr lang="ar-IQ" sz="1800" u="sng" dirty="0" smtClean="0"/>
              <a:t>ب.العصور الوسطى: </a:t>
            </a:r>
            <a:r>
              <a:rPr lang="ar-IQ" dirty="0"/>
              <a:t>نبدا هذه المرحلة من سقوط الإمبراطورية الرومانية </a:t>
            </a:r>
            <a:r>
              <a:rPr lang="ar-IQ" dirty="0" smtClean="0"/>
              <a:t>عام ( 395م </a:t>
            </a:r>
            <a:r>
              <a:rPr lang="ar-IQ" dirty="0"/>
              <a:t>) </a:t>
            </a:r>
            <a:r>
              <a:rPr lang="ar-IQ" dirty="0" smtClean="0"/>
              <a:t>حتى </a:t>
            </a:r>
            <a:r>
              <a:rPr lang="ar-IQ" dirty="0"/>
              <a:t>القرن </a:t>
            </a:r>
            <a:r>
              <a:rPr lang="ar-IQ" dirty="0" smtClean="0"/>
              <a:t>الخامس </a:t>
            </a:r>
            <a:r>
              <a:rPr lang="ar-IQ" dirty="0"/>
              <a:t>ومن المعروف أن الإمبراطورية </a:t>
            </a:r>
            <a:r>
              <a:rPr lang="ar-IQ" dirty="0" smtClean="0"/>
              <a:t>الرومانية  وتعد اخر </a:t>
            </a:r>
            <a:r>
              <a:rPr lang="ar-IQ" dirty="0"/>
              <a:t>امبراطورية العمور القديمة وكانت آنذالي مركز اشعاع </a:t>
            </a:r>
            <a:r>
              <a:rPr lang="ar-IQ" dirty="0" smtClean="0"/>
              <a:t>ثقافي وفكري </a:t>
            </a:r>
            <a:r>
              <a:rPr lang="ar-IQ" dirty="0"/>
              <a:t>وتجاري وكان لها الأثر </a:t>
            </a:r>
            <a:r>
              <a:rPr lang="ar-IQ" dirty="0" smtClean="0"/>
              <a:t>الاكبر في  </a:t>
            </a:r>
            <a:r>
              <a:rPr lang="ar-IQ" dirty="0"/>
              <a:t>تطور حركة </a:t>
            </a:r>
            <a:r>
              <a:rPr lang="ar-IQ" dirty="0" smtClean="0"/>
              <a:t>الاسفار وبعد </a:t>
            </a:r>
            <a:r>
              <a:rPr lang="ar-IQ" dirty="0"/>
              <a:t>ذلك انتقلت التجارة إلى الدولة البيزنطية وشهدت العصور الوسطى تطور </a:t>
            </a:r>
            <a:r>
              <a:rPr lang="ar-IQ" dirty="0" smtClean="0"/>
              <a:t>في النقل </a:t>
            </a:r>
            <a:r>
              <a:rPr lang="ar-IQ" dirty="0"/>
              <a:t>البحري الأوربي </a:t>
            </a:r>
            <a:r>
              <a:rPr lang="ar-IQ" dirty="0" smtClean="0"/>
              <a:t>وكذلك ظهور الدولة </a:t>
            </a:r>
            <a:r>
              <a:rPr lang="ar-IQ" dirty="0"/>
              <a:t>الإسلامية كقوة وحضارة منافسة وامتدادها إلي بيزنطة عاصمة البيزنطيين وكذللك امتدادها </a:t>
            </a:r>
            <a:r>
              <a:rPr lang="ar-IQ" dirty="0" smtClean="0"/>
              <a:t>في </a:t>
            </a:r>
            <a:r>
              <a:rPr lang="ar-IQ" dirty="0"/>
              <a:t>اوروبا وآسيا وإفريقيا جعل منها دولة ذات إشعاع فكري </a:t>
            </a:r>
            <a:r>
              <a:rPr lang="ar-IQ" dirty="0" smtClean="0"/>
              <a:t>تطورت خلالها </a:t>
            </a:r>
            <a:r>
              <a:rPr lang="ar-IQ" dirty="0"/>
              <a:t>الأسفار بهدف الحج إلى بيت المقدس ومكة المكرمة واشتهار عدد من الرحالة العرب أمثال ابن بطوطة وابن جبير والمسعودي والبلاذري ، وكان من أهم دوافع السفر </a:t>
            </a:r>
            <a:r>
              <a:rPr lang="ar-IQ" dirty="0" smtClean="0"/>
              <a:t>في </a:t>
            </a:r>
            <a:r>
              <a:rPr lang="ar-IQ" dirty="0"/>
              <a:t>هذا </a:t>
            </a:r>
            <a:r>
              <a:rPr lang="ar-IQ" dirty="0" smtClean="0"/>
              <a:t>العصر </a:t>
            </a:r>
          </a:p>
          <a:p>
            <a:pPr algn="just" rtl="1">
              <a:lnSpc>
                <a:spcPct val="150000"/>
              </a:lnSpc>
              <a:buFontTx/>
              <a:buChar char="-"/>
            </a:pPr>
            <a:r>
              <a:rPr lang="ar-IQ" dirty="0" smtClean="0"/>
              <a:t>دافع </a:t>
            </a:r>
            <a:r>
              <a:rPr lang="ar-IQ" dirty="0"/>
              <a:t>التجارة </a:t>
            </a:r>
            <a:r>
              <a:rPr lang="ar-IQ" dirty="0" smtClean="0"/>
              <a:t>،</a:t>
            </a:r>
          </a:p>
          <a:p>
            <a:pPr algn="just" rtl="1">
              <a:lnSpc>
                <a:spcPct val="150000"/>
              </a:lnSpc>
              <a:buFontTx/>
              <a:buChar char="-"/>
            </a:pPr>
            <a:r>
              <a:rPr lang="ar-IQ" dirty="0" smtClean="0"/>
              <a:t>الدافع </a:t>
            </a:r>
            <a:r>
              <a:rPr lang="ar-IQ" dirty="0"/>
              <a:t>الديني </a:t>
            </a:r>
          </a:p>
          <a:p>
            <a:pPr algn="just" rtl="1">
              <a:lnSpc>
                <a:spcPct val="150000"/>
              </a:lnSpc>
              <a:buFontTx/>
              <a:buChar char="-"/>
            </a:pPr>
            <a:r>
              <a:rPr lang="ar-IQ" dirty="0" smtClean="0"/>
              <a:t>پدافع </a:t>
            </a:r>
            <a:r>
              <a:rPr lang="ar-IQ" dirty="0"/>
              <a:t>الترحال والاستكشاف </a:t>
            </a:r>
            <a:endParaRPr lang="ar-IQ" dirty="0" smtClean="0"/>
          </a:p>
          <a:p>
            <a:pPr algn="just" rtl="1">
              <a:lnSpc>
                <a:spcPct val="150000"/>
              </a:lnSpc>
              <a:buFontTx/>
              <a:buChar char="-"/>
            </a:pPr>
            <a:r>
              <a:rPr lang="ar-IQ" dirty="0" smtClean="0"/>
              <a:t>دافع </a:t>
            </a:r>
            <a:r>
              <a:rPr lang="ar-IQ" dirty="0"/>
              <a:t>طلب العلم </a:t>
            </a:r>
            <a:endParaRPr lang="ar-IQ" dirty="0" smtClean="0"/>
          </a:p>
          <a:p>
            <a:pPr algn="just" rtl="1">
              <a:lnSpc>
                <a:spcPct val="150000"/>
              </a:lnSpc>
              <a:buFontTx/>
              <a:buChar char="-"/>
            </a:pPr>
            <a:r>
              <a:rPr lang="ar-IQ" dirty="0" smtClean="0"/>
              <a:t>دافع </a:t>
            </a:r>
            <a:r>
              <a:rPr lang="ar-IQ" dirty="0"/>
              <a:t>توطيد العلاقات </a:t>
            </a:r>
            <a:endParaRPr lang="ar-IQ" dirty="0" smtClean="0"/>
          </a:p>
          <a:p>
            <a:pPr algn="just" rtl="1">
              <a:lnSpc>
                <a:spcPct val="150000"/>
              </a:lnSpc>
              <a:buFontTx/>
              <a:buChar char="-"/>
            </a:pPr>
            <a:r>
              <a:rPr lang="ar-IQ" dirty="0" smtClean="0"/>
              <a:t> </a:t>
            </a:r>
            <a:r>
              <a:rPr lang="ar-IQ" dirty="0"/>
              <a:t>دافع الاستشفاء </a:t>
            </a:r>
            <a:endParaRPr lang="ar-IQ" dirty="0" smtClean="0"/>
          </a:p>
          <a:p>
            <a:pPr marL="0" indent="0" algn="just" rtl="1">
              <a:lnSpc>
                <a:spcPct val="150000"/>
              </a:lnSpc>
            </a:pPr>
            <a:r>
              <a:rPr lang="ar-IQ" sz="1800" u="sng" dirty="0" smtClean="0"/>
              <a:t>ج .مرحلة </a:t>
            </a:r>
            <a:r>
              <a:rPr lang="ar-IQ" sz="1800" u="sng" dirty="0"/>
              <a:t>عصر النهضة </a:t>
            </a:r>
            <a:r>
              <a:rPr lang="ar-IQ" sz="1800" u="sng" dirty="0" smtClean="0"/>
              <a:t>: </a:t>
            </a:r>
            <a:r>
              <a:rPr lang="ar-IQ" dirty="0"/>
              <a:t>تبدأ هذه المرحلة بعد انتهاء عصر الإقطاع في أوروبا في القرن الخامس عشر الميلادي ونشوء الرأسمالية التجارية وحتى قيام الثورة الصناعية في النصف الثاني من القرن الثامن عشر الميلادي التي سميت بعصر النهضة</a:t>
            </a:r>
            <a:endParaRPr lang="en-US" dirty="0"/>
          </a:p>
        </p:txBody>
      </p:sp>
    </p:spTree>
    <p:extLst>
      <p:ext uri="{BB962C8B-B14F-4D97-AF65-F5344CB8AC3E}">
        <p14:creationId xmlns:p14="http://schemas.microsoft.com/office/powerpoint/2010/main" val="4264217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248400"/>
          </a:xfrm>
        </p:spPr>
        <p:txBody>
          <a:bodyPr/>
          <a:lstStyle/>
          <a:p>
            <a:pPr algn="r">
              <a:lnSpc>
                <a:spcPct val="150000"/>
              </a:lnSpc>
            </a:pPr>
            <a:r>
              <a:rPr lang="ar-IQ" dirty="0" smtClean="0"/>
              <a:t>ومن </a:t>
            </a:r>
            <a:r>
              <a:rPr lang="ar-IQ" dirty="0"/>
              <a:t>أهم مميزات هذه المرحلة : </a:t>
            </a:r>
            <a:endParaRPr lang="ar-IQ" dirty="0" smtClean="0"/>
          </a:p>
          <a:p>
            <a:pPr algn="r" rtl="1">
              <a:lnSpc>
                <a:spcPct val="150000"/>
              </a:lnSpc>
              <a:buAutoNum type="arabicPeriod"/>
            </a:pPr>
            <a:r>
              <a:rPr lang="ar-IQ" dirty="0" smtClean="0"/>
              <a:t>الاستكشافات </a:t>
            </a:r>
            <a:r>
              <a:rPr lang="ar-IQ" dirty="0"/>
              <a:t>الجغرافية للعالم الجديد . </a:t>
            </a:r>
            <a:endParaRPr lang="ar-IQ" dirty="0" smtClean="0"/>
          </a:p>
          <a:p>
            <a:pPr algn="r" rtl="1">
              <a:lnSpc>
                <a:spcPct val="150000"/>
              </a:lnSpc>
              <a:buAutoNum type="arabicPeriod"/>
            </a:pPr>
            <a:r>
              <a:rPr lang="ar-IQ" dirty="0" smtClean="0"/>
              <a:t>استعمال </a:t>
            </a:r>
            <a:r>
              <a:rPr lang="ar-IQ" dirty="0"/>
              <a:t>الأجهزة والمعدات الملاحية مثل البوصلة والناظور </a:t>
            </a:r>
            <a:r>
              <a:rPr lang="ar-IQ" dirty="0" smtClean="0"/>
              <a:t>.</a:t>
            </a:r>
          </a:p>
          <a:p>
            <a:pPr algn="r" rtl="1">
              <a:lnSpc>
                <a:spcPct val="150000"/>
              </a:lnSpc>
              <a:buAutoNum type="arabicPeriod"/>
            </a:pPr>
            <a:r>
              <a:rPr lang="ar-IQ" dirty="0" smtClean="0"/>
              <a:t>حب </a:t>
            </a:r>
            <a:r>
              <a:rPr lang="ar-IQ" dirty="0"/>
              <a:t>المغامرة وطلب الشهرة </a:t>
            </a:r>
            <a:r>
              <a:rPr lang="ar-IQ" dirty="0" smtClean="0"/>
              <a:t>.</a:t>
            </a:r>
          </a:p>
          <a:p>
            <a:pPr algn="r" rtl="1">
              <a:lnSpc>
                <a:spcPct val="150000"/>
              </a:lnSpc>
              <a:buAutoNum type="arabicPeriod"/>
            </a:pPr>
            <a:r>
              <a:rPr lang="ar-IQ" dirty="0" smtClean="0"/>
              <a:t>ظهور </a:t>
            </a:r>
            <a:r>
              <a:rPr lang="ar-IQ" dirty="0"/>
              <a:t>أعمال فنية ومعمارية فريدة في الروعة والجمال أصبحت محط أنظار الناس تستدعي السفر </a:t>
            </a:r>
            <a:r>
              <a:rPr lang="ar-IQ" dirty="0" smtClean="0"/>
              <a:t>.</a:t>
            </a:r>
          </a:p>
          <a:p>
            <a:pPr algn="r" rtl="1">
              <a:lnSpc>
                <a:spcPct val="150000"/>
              </a:lnSpc>
              <a:buAutoNum type="arabicPeriod"/>
            </a:pPr>
            <a:r>
              <a:rPr lang="ar-IQ" dirty="0" smtClean="0"/>
              <a:t>التنافس </a:t>
            </a:r>
            <a:r>
              <a:rPr lang="ar-IQ" dirty="0"/>
              <a:t>بين الدول والمستكشفين للحصول على ثروات العالم الجديد </a:t>
            </a:r>
            <a:r>
              <a:rPr lang="ar-IQ" dirty="0" smtClean="0"/>
              <a:t>.</a:t>
            </a:r>
          </a:p>
          <a:p>
            <a:pPr algn="r" rtl="1">
              <a:lnSpc>
                <a:spcPct val="150000"/>
              </a:lnSpc>
              <a:buAutoNum type="arabicPeriod"/>
            </a:pPr>
            <a:r>
              <a:rPr lang="ar-IQ" dirty="0" smtClean="0"/>
              <a:t>عودة </a:t>
            </a:r>
            <a:r>
              <a:rPr lang="ar-IQ" dirty="0"/>
              <a:t>ظهور الدول والحكومات . </a:t>
            </a:r>
            <a:endParaRPr lang="ar-IQ" dirty="0" smtClean="0"/>
          </a:p>
          <a:p>
            <a:pPr marL="0" indent="0" algn="r" rtl="1">
              <a:lnSpc>
                <a:spcPct val="150000"/>
              </a:lnSpc>
            </a:pPr>
            <a:r>
              <a:rPr lang="ar-IQ" u="sng" dirty="0" smtClean="0"/>
              <a:t>ومن </a:t>
            </a:r>
            <a:r>
              <a:rPr lang="ar-IQ" u="sng" dirty="0"/>
              <a:t>أهم دوافع السياحة في هذا العصر </a:t>
            </a:r>
            <a:r>
              <a:rPr lang="ar-IQ" u="sng" dirty="0" smtClean="0"/>
              <a:t>:</a:t>
            </a:r>
          </a:p>
          <a:p>
            <a:pPr marL="0" indent="0" algn="r" rtl="1">
              <a:lnSpc>
                <a:spcPct val="150000"/>
              </a:lnSpc>
            </a:pPr>
            <a:r>
              <a:rPr lang="ar-IQ" dirty="0" smtClean="0"/>
              <a:t> </a:t>
            </a:r>
            <a:r>
              <a:rPr lang="ar-IQ" dirty="0"/>
              <a:t>1. دافع المغامرة والاستكشاف والاشتهار مثل : رحلة البحار كريستوفر كولمبوس لأمريكا عام 1492 . رحلة البحار الإسباني كورتيز إلى المكسيك . رحلة البحار بيزا الذي وصل إلى البحر الكاريبي وعبر مضيق بنما متجهة إلى بيرو في أمريكا الجنوبية عام 1530 . رحلة الملاح البرتغالي ماجلان في القرن السادس عشر ميلادي حول العالم الذي قتل في الفلبين عام 1521 للميلاد . </a:t>
            </a:r>
            <a:endParaRPr lang="ar-IQ" dirty="0" smtClean="0"/>
          </a:p>
          <a:p>
            <a:pPr marL="0" indent="0" algn="r" rtl="1">
              <a:lnSpc>
                <a:spcPct val="150000"/>
              </a:lnSpc>
            </a:pPr>
            <a:r>
              <a:rPr lang="ar-IQ" dirty="0" smtClean="0"/>
              <a:t>2</a:t>
            </a:r>
            <a:r>
              <a:rPr lang="ar-IQ" dirty="0"/>
              <a:t>. دافع ثقافي علمي واكب الكشوفات الجغرافيا ظهور علماء وفنانين وأدباء في مختلف المجالات وتمكنهم من زيارة عواصم البلدان والمدن المشهورة لمشاهدة الآثار والمراكز العلمية والثقافية ، وقد ظهرت الجامعات المشهورة مثل جامعة ( أوكسفورد وكمبردج ، وسالامانكا ، ويولونيا ) حتى اعتبر السفر والترحال والإطلاع على ثقافات الآخرين تقليد وضرورة للشباب المثقف في أوروبا .</a:t>
            </a:r>
            <a:endParaRPr lang="en-US" dirty="0"/>
          </a:p>
        </p:txBody>
      </p:sp>
    </p:spTree>
    <p:extLst>
      <p:ext uri="{BB962C8B-B14F-4D97-AF65-F5344CB8AC3E}">
        <p14:creationId xmlns:p14="http://schemas.microsoft.com/office/powerpoint/2010/main" val="1555014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6172200"/>
          </a:xfrm>
        </p:spPr>
        <p:txBody>
          <a:bodyPr>
            <a:normAutofit/>
          </a:bodyPr>
          <a:lstStyle/>
          <a:p>
            <a:pPr algn="r" rtl="1">
              <a:lnSpc>
                <a:spcPct val="150000"/>
              </a:lnSpc>
            </a:pPr>
            <a:r>
              <a:rPr lang="ar-IQ" dirty="0" smtClean="0"/>
              <a:t>3</a:t>
            </a:r>
            <a:r>
              <a:rPr lang="ar-IQ" dirty="0"/>
              <a:t>. دافع المتعة في مشاهدة </a:t>
            </a:r>
            <a:r>
              <a:rPr lang="ar-IQ" dirty="0" smtClean="0"/>
              <a:t>اللعبة</a:t>
            </a:r>
          </a:p>
          <a:p>
            <a:pPr algn="r" rtl="1">
              <a:lnSpc>
                <a:spcPct val="150000"/>
              </a:lnSpc>
            </a:pPr>
            <a:r>
              <a:rPr lang="ar-IQ" dirty="0" smtClean="0"/>
              <a:t>  4. </a:t>
            </a:r>
            <a:r>
              <a:rPr lang="ar-IQ" dirty="0"/>
              <a:t>دافع ديني: فكرة الحج موجودة لدى اتباعه السلام والمسلمين أتباع سيدنا محمد صلى الله عليه وسلم وغيرهم من أتباع الديانات السماوية وباقي المعتقدات الأخرى من أهل الكتاب إلى مناطق مقدسة ومزارات وأضرحة. </a:t>
            </a:r>
            <a:endParaRPr lang="ar-IQ" dirty="0" smtClean="0"/>
          </a:p>
          <a:p>
            <a:pPr algn="r" rtl="1">
              <a:lnSpc>
                <a:spcPct val="150000"/>
              </a:lnSpc>
            </a:pPr>
            <a:r>
              <a:rPr lang="ar-IQ" dirty="0" smtClean="0"/>
              <a:t> ومايميزهذه </a:t>
            </a:r>
            <a:r>
              <a:rPr lang="ar-IQ" dirty="0"/>
              <a:t>المرحلة: </a:t>
            </a:r>
            <a:endParaRPr lang="ar-IQ" dirty="0" smtClean="0"/>
          </a:p>
          <a:p>
            <a:pPr algn="r" rtl="1">
              <a:lnSpc>
                <a:spcPct val="150000"/>
              </a:lnSpc>
              <a:buAutoNum type="arabicPeriod"/>
            </a:pPr>
            <a:r>
              <a:rPr lang="ar-IQ" dirty="0" smtClean="0"/>
              <a:t>توسيع </a:t>
            </a:r>
            <a:r>
              <a:rPr lang="ar-IQ" dirty="0"/>
              <a:t>نطاق الأسفار إلى مناطق بعيدة.  </a:t>
            </a:r>
            <a:endParaRPr lang="ar-IQ" dirty="0" smtClean="0"/>
          </a:p>
          <a:p>
            <a:pPr algn="r" rtl="1">
              <a:lnSpc>
                <a:spcPct val="150000"/>
              </a:lnSpc>
              <a:buAutoNum type="arabicPeriod"/>
            </a:pPr>
            <a:r>
              <a:rPr lang="ar-IQ" dirty="0" smtClean="0"/>
              <a:t>اقتصار </a:t>
            </a:r>
            <a:r>
              <a:rPr lang="ar-IQ" dirty="0"/>
              <a:t>السفر على الطبقات الثرية.  </a:t>
            </a:r>
            <a:endParaRPr lang="ar-IQ" dirty="0" smtClean="0"/>
          </a:p>
          <a:p>
            <a:pPr algn="r" rtl="1">
              <a:lnSpc>
                <a:spcPct val="150000"/>
              </a:lnSpc>
              <a:buAutoNum type="arabicPeriod"/>
            </a:pPr>
            <a:r>
              <a:rPr lang="ar-IQ" dirty="0" smtClean="0"/>
              <a:t>ظهور </a:t>
            </a:r>
            <a:r>
              <a:rPr lang="ar-IQ" dirty="0"/>
              <a:t>السياحة والسفر على مشهد من ضيق انتشارها.  </a:t>
            </a:r>
            <a:endParaRPr lang="ar-IQ" dirty="0" smtClean="0"/>
          </a:p>
          <a:p>
            <a:pPr algn="r" rtl="1">
              <a:lnSpc>
                <a:spcPct val="150000"/>
              </a:lnSpc>
              <a:buAutoNum type="arabicPeriod"/>
            </a:pPr>
            <a:r>
              <a:rPr lang="ar-IQ" dirty="0" smtClean="0"/>
              <a:t>أصبح </a:t>
            </a:r>
            <a:r>
              <a:rPr lang="ar-IQ" dirty="0"/>
              <a:t>السفر والسياحة ظاهرة </a:t>
            </a:r>
            <a:r>
              <a:rPr lang="ar-IQ" dirty="0" smtClean="0"/>
              <a:t>معروفة.</a:t>
            </a:r>
          </a:p>
          <a:p>
            <a:pPr algn="r" rtl="1">
              <a:lnSpc>
                <a:spcPct val="150000"/>
              </a:lnSpc>
              <a:buAutoNum type="arabicPeriod"/>
            </a:pPr>
            <a:r>
              <a:rPr lang="ar-IQ" dirty="0" smtClean="0"/>
              <a:t> </a:t>
            </a:r>
            <a:r>
              <a:rPr lang="ar-IQ" dirty="0"/>
              <a:t>تطور العلوم والفنون والادارة وتأثيره الإيجابي على حركة السفر.  </a:t>
            </a:r>
            <a:endParaRPr lang="ar-IQ" dirty="0" smtClean="0"/>
          </a:p>
          <a:p>
            <a:pPr marL="0" indent="0" algn="r" rtl="1">
              <a:lnSpc>
                <a:spcPct val="150000"/>
              </a:lnSpc>
            </a:pPr>
            <a:r>
              <a:rPr lang="ar-IQ" sz="1800" u="sng" dirty="0" smtClean="0"/>
              <a:t>د.عصر </a:t>
            </a:r>
            <a:r>
              <a:rPr lang="ar-IQ" sz="1800" u="sng" dirty="0"/>
              <a:t>ما بعد الثورة الصناعية والعصر الحديث</a:t>
            </a:r>
            <a:r>
              <a:rPr lang="ar-IQ" sz="1800" u="sng" dirty="0" smtClean="0"/>
              <a:t>:</a:t>
            </a:r>
            <a:r>
              <a:rPr lang="ar-IQ" dirty="0" smtClean="0"/>
              <a:t>  </a:t>
            </a:r>
            <a:r>
              <a:rPr lang="ar-IQ" dirty="0"/>
              <a:t>أثرت الثورة الصناعية وما أفرزته من صناعة الآله إلى تطور كبير في مختلف المجالات التي أثرت بدورها على حركة السفر والسياحة ، لما شهدته منخر وسائل النقل في الطرق وظهور الطرق القديمة التي تعمل بالطاقة البخارية وازياء  وأهمية القطاع الصناعي ، الذي تم فتحه في السكن ، والمحل السكني ، الإقامة هناك تمييز بين وقت العمل ووقت الفراغ.  وبناء على ذلك تطورت دوافع السفر في الحديث الذي شهد تطور واستقرار للطبقة العاملة وحصولهم على إجازات مدفوعة الأجر.</a:t>
            </a:r>
            <a:endParaRPr lang="en-US" dirty="0"/>
          </a:p>
        </p:txBody>
      </p:sp>
    </p:spTree>
    <p:extLst>
      <p:ext uri="{BB962C8B-B14F-4D97-AF65-F5344CB8AC3E}">
        <p14:creationId xmlns:p14="http://schemas.microsoft.com/office/powerpoint/2010/main" val="3755693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172200"/>
          </a:xfrm>
        </p:spPr>
        <p:txBody>
          <a:bodyPr>
            <a:normAutofit/>
          </a:bodyPr>
          <a:lstStyle/>
          <a:p>
            <a:pPr marL="0" indent="0" algn="just" rtl="1"/>
            <a:r>
              <a:rPr lang="ar-IQ" u="sng" dirty="0" smtClean="0"/>
              <a:t>مميزات </a:t>
            </a:r>
            <a:r>
              <a:rPr lang="ar-IQ" u="sng" dirty="0"/>
              <a:t>السياحة في عصر ما بعد الثورة الصناعية : </a:t>
            </a:r>
            <a:endParaRPr lang="ar-IQ" u="sng" dirty="0" smtClean="0"/>
          </a:p>
          <a:p>
            <a:pPr marL="0" indent="0" algn="just" rtl="1"/>
            <a:r>
              <a:rPr lang="ar-IQ" dirty="0" smtClean="0"/>
              <a:t>- ظهور </a:t>
            </a:r>
            <a:r>
              <a:rPr lang="ar-IQ" dirty="0"/>
              <a:t>التشريعات التي تمنح الإجازات مدفوعة الأجر للعاملين </a:t>
            </a:r>
            <a:r>
              <a:rPr lang="ar-IQ" dirty="0" smtClean="0"/>
              <a:t>.</a:t>
            </a:r>
          </a:p>
          <a:p>
            <a:pPr marL="0" indent="0" algn="just" rtl="1"/>
            <a:r>
              <a:rPr lang="ar-IQ" dirty="0" smtClean="0"/>
              <a:t>- ارتفاع </a:t>
            </a:r>
            <a:r>
              <a:rPr lang="ar-IQ" dirty="0"/>
              <a:t>مستوى دخل الأفراد وخاصة في أوروبا وأمريكا . </a:t>
            </a:r>
            <a:endParaRPr lang="ar-IQ" dirty="0" smtClean="0"/>
          </a:p>
          <a:p>
            <a:pPr marL="0" indent="0" algn="just" rtl="1"/>
            <a:r>
              <a:rPr lang="ar-IQ" dirty="0" smtClean="0"/>
              <a:t>- تزايد </a:t>
            </a:r>
            <a:r>
              <a:rPr lang="ar-IQ" dirty="0"/>
              <a:t>حجم السكان بشكل </a:t>
            </a:r>
            <a:r>
              <a:rPr lang="ar-IQ" dirty="0" smtClean="0"/>
              <a:t>مضطر</a:t>
            </a:r>
          </a:p>
          <a:p>
            <a:pPr marL="0" indent="0" algn="just" rtl="1"/>
            <a:r>
              <a:rPr lang="ar-IQ" dirty="0" smtClean="0"/>
              <a:t>-  </a:t>
            </a:r>
            <a:r>
              <a:rPr lang="ar-IQ" dirty="0"/>
              <a:t>تطور العلاقات بين الدول . </a:t>
            </a:r>
            <a:endParaRPr lang="ar-IQ" dirty="0" smtClean="0"/>
          </a:p>
          <a:p>
            <a:pPr marL="0" indent="0" algn="just" rtl="1"/>
            <a:r>
              <a:rPr lang="ar-IQ" dirty="0" smtClean="0"/>
              <a:t>- تطور </a:t>
            </a:r>
            <a:r>
              <a:rPr lang="ar-IQ" dirty="0"/>
              <a:t>كبير في وسائل النقل والاتصالات وخاصة النقل الجوي ، وتطور صناعة السيارات والقطارات السريعة . </a:t>
            </a:r>
            <a:endParaRPr lang="ar-IQ" dirty="0" smtClean="0"/>
          </a:p>
          <a:p>
            <a:pPr marL="0" indent="0" algn="just" rtl="1"/>
            <a:r>
              <a:rPr lang="ar-IQ" dirty="0" smtClean="0"/>
              <a:t>ولعل </a:t>
            </a:r>
            <a:r>
              <a:rPr lang="ar-IQ" dirty="0"/>
              <a:t>من أهم دوافع السياحة في هذا العصر : هو تطور دوافع السفر ذاتها وتنوعها ، حيث أصبحت دوافع السياحة تشكل أنواع السياحة مثل السياحة الترفيهية والاستجمامية والاصطياف . وكذلك السياحة الاقتصادية ، والثقافية ، والسياسية ، والعلاجية والرياضية ... الخ . . </a:t>
            </a:r>
            <a:endParaRPr lang="ar-IQ" dirty="0" smtClean="0"/>
          </a:p>
          <a:p>
            <a:pPr marL="0" indent="0" algn="just" rtl="1"/>
            <a:r>
              <a:rPr lang="ar-IQ" u="sng" dirty="0" smtClean="0"/>
              <a:t>مميزات </a:t>
            </a:r>
            <a:r>
              <a:rPr lang="ar-IQ" u="sng" dirty="0"/>
              <a:t>السياحة في العصر الحديث : </a:t>
            </a:r>
            <a:endParaRPr lang="ar-IQ" u="sng" dirty="0" smtClean="0"/>
          </a:p>
          <a:p>
            <a:pPr algn="just" rtl="1">
              <a:buAutoNum type="arabicPeriod"/>
            </a:pPr>
            <a:r>
              <a:rPr lang="ar-IQ" dirty="0" smtClean="0"/>
              <a:t>عدم </a:t>
            </a:r>
            <a:r>
              <a:rPr lang="ar-IQ" dirty="0"/>
              <a:t>اقتصار السفر والسياحة على طبقة الأغنياء </a:t>
            </a:r>
            <a:endParaRPr lang="ar-IQ" dirty="0" smtClean="0"/>
          </a:p>
          <a:p>
            <a:pPr algn="just" rtl="1">
              <a:buAutoNum type="arabicPeriod"/>
            </a:pPr>
            <a:r>
              <a:rPr lang="ar-IQ" dirty="0" smtClean="0"/>
              <a:t>انخفاض </a:t>
            </a:r>
            <a:r>
              <a:rPr lang="ar-IQ" dirty="0"/>
              <a:t>تكاليف السفر نسبيا </a:t>
            </a:r>
            <a:r>
              <a:rPr lang="ar-IQ" dirty="0" smtClean="0"/>
              <a:t>.</a:t>
            </a:r>
          </a:p>
          <a:p>
            <a:pPr marL="0" indent="0" algn="just" rtl="1"/>
            <a:r>
              <a:rPr lang="ar-IQ" dirty="0" smtClean="0"/>
              <a:t> 3. </a:t>
            </a:r>
            <a:r>
              <a:rPr lang="ar-IQ" dirty="0"/>
              <a:t>تطور أماكن الإيواء وتعددها وتنوعها واتساع الرقعة الجغرافية المنتشرة عليها . </a:t>
            </a:r>
            <a:endParaRPr lang="ar-IQ" dirty="0" smtClean="0"/>
          </a:p>
          <a:p>
            <a:pPr marL="0" indent="0" algn="just" rtl="1"/>
            <a:r>
              <a:rPr lang="ar-IQ" dirty="0" smtClean="0"/>
              <a:t>4. اتجهت </a:t>
            </a:r>
            <a:r>
              <a:rPr lang="ar-IQ" dirty="0"/>
              <a:t>الرحلات السياحية من الرحلات الفردية إلى الرحلات الجماعية </a:t>
            </a:r>
            <a:r>
              <a:rPr lang="ar-IQ" dirty="0" smtClean="0"/>
              <a:t>.</a:t>
            </a:r>
          </a:p>
          <a:p>
            <a:pPr marL="0" indent="0" algn="just" rtl="1"/>
            <a:r>
              <a:rPr lang="ar-IQ" dirty="0" smtClean="0"/>
              <a:t> </a:t>
            </a:r>
            <a:r>
              <a:rPr lang="ar-IQ" dirty="0"/>
              <a:t>5. أصبحت ظاهرة السياحة مؤثرة إيجابا في اقتصاديات الدول . </a:t>
            </a:r>
            <a:endParaRPr lang="ar-IQ" dirty="0" smtClean="0"/>
          </a:p>
          <a:p>
            <a:pPr marL="0" indent="0" algn="just" rtl="1"/>
            <a:r>
              <a:rPr lang="ar-IQ" dirty="0" smtClean="0"/>
              <a:t>6</a:t>
            </a:r>
            <a:r>
              <a:rPr lang="ar-IQ" dirty="0"/>
              <a:t>. ظهور علم السياحة في بداية الستينات لأول مرة كعلم بوصفه علم مستقلا ومتكاملا ومعترف به . وتم إنشاء المدارس والمعاهد والجامعات المتخصصة بتدريس هذا العلم . </a:t>
            </a:r>
            <a:endParaRPr lang="ar-IQ" dirty="0" smtClean="0"/>
          </a:p>
        </p:txBody>
      </p:sp>
    </p:spTree>
    <p:extLst>
      <p:ext uri="{BB962C8B-B14F-4D97-AF65-F5344CB8AC3E}">
        <p14:creationId xmlns:p14="http://schemas.microsoft.com/office/powerpoint/2010/main" val="3543720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324600"/>
          </a:xfrm>
        </p:spPr>
        <p:txBody>
          <a:bodyPr/>
          <a:lstStyle/>
          <a:p>
            <a:pPr marL="0" lvl="0" indent="0" algn="just" rtl="1">
              <a:lnSpc>
                <a:spcPct val="150000"/>
              </a:lnSpc>
            </a:pPr>
            <a:r>
              <a:rPr lang="ar-IQ" dirty="0">
                <a:solidFill>
                  <a:prstClr val="black"/>
                </a:solidFill>
              </a:rPr>
              <a:t>7. تزايد الحركة السياحية سنة تلو سنة كما ونوعا . </a:t>
            </a:r>
          </a:p>
          <a:p>
            <a:pPr marL="0" lvl="0" indent="0" algn="just" rtl="1">
              <a:lnSpc>
                <a:spcPct val="150000"/>
              </a:lnSpc>
            </a:pPr>
            <a:r>
              <a:rPr lang="ar-IQ" dirty="0">
                <a:solidFill>
                  <a:prstClr val="black"/>
                </a:solidFill>
              </a:rPr>
              <a:t>8. اعتبرت السياحة فن تقديم الخدمة ، وفن الضيافة </a:t>
            </a:r>
            <a:r>
              <a:rPr lang="ar-IQ" dirty="0" smtClean="0">
                <a:solidFill>
                  <a:prstClr val="black"/>
                </a:solidFill>
              </a:rPr>
              <a:t>.</a:t>
            </a:r>
          </a:p>
          <a:p>
            <a:pPr marL="0" lvl="0" indent="0" algn="just" rtl="1">
              <a:lnSpc>
                <a:spcPct val="150000"/>
              </a:lnSpc>
            </a:pPr>
            <a:r>
              <a:rPr lang="ar-IQ" dirty="0" smtClean="0">
                <a:solidFill>
                  <a:prstClr val="black"/>
                </a:solidFill>
              </a:rPr>
              <a:t> 9. </a:t>
            </a:r>
            <a:r>
              <a:rPr lang="ar-IQ" dirty="0">
                <a:solidFill>
                  <a:prstClr val="black"/>
                </a:solidFill>
              </a:rPr>
              <a:t>ظهور السياحة الدولية نتيجة تطور وسائل النقل العابرة للقارات . </a:t>
            </a:r>
          </a:p>
          <a:p>
            <a:pPr marL="0" lvl="0" indent="0" algn="just" rtl="1">
              <a:lnSpc>
                <a:spcPct val="150000"/>
              </a:lnSpc>
            </a:pPr>
            <a:r>
              <a:rPr lang="ar-IQ" dirty="0">
                <a:solidFill>
                  <a:prstClr val="black"/>
                </a:solidFill>
              </a:rPr>
              <a:t>10. تزايد الاستثمارات الدولية في قطاع </a:t>
            </a:r>
            <a:r>
              <a:rPr lang="ar-IQ" dirty="0" smtClean="0">
                <a:solidFill>
                  <a:prstClr val="black"/>
                </a:solidFill>
              </a:rPr>
              <a:t>السياحة.</a:t>
            </a:r>
            <a:endParaRPr lang="ar-IQ" dirty="0" smtClean="0"/>
          </a:p>
          <a:p>
            <a:pPr algn="r" rtl="1">
              <a:lnSpc>
                <a:spcPct val="150000"/>
              </a:lnSpc>
            </a:pPr>
            <a:r>
              <a:rPr lang="ar-IQ" dirty="0" smtClean="0"/>
              <a:t>11.استعمال </a:t>
            </a:r>
            <a:r>
              <a:rPr lang="ar-IQ" dirty="0"/>
              <a:t>الوسائل الحديثة برمجة السياحية والتخطيط لها </a:t>
            </a:r>
            <a:r>
              <a:rPr lang="ar-IQ" dirty="0" smtClean="0"/>
              <a:t>. </a:t>
            </a:r>
          </a:p>
          <a:p>
            <a:pPr algn="r" rtl="1">
              <a:lnSpc>
                <a:spcPct val="150000"/>
              </a:lnSpc>
            </a:pPr>
            <a:r>
              <a:rPr lang="ar-IQ" dirty="0" smtClean="0"/>
              <a:t>12.مساهمة </a:t>
            </a:r>
            <a:r>
              <a:rPr lang="ar-IQ" dirty="0"/>
              <a:t>التنمية السياحية </a:t>
            </a:r>
            <a:r>
              <a:rPr lang="ar-IQ" dirty="0" smtClean="0"/>
              <a:t>في التنمية </a:t>
            </a:r>
            <a:r>
              <a:rPr lang="ar-IQ" dirty="0"/>
              <a:t>الإقتصادية الشاملة </a:t>
            </a:r>
            <a:r>
              <a:rPr lang="ar-IQ" dirty="0" smtClean="0"/>
              <a:t>.</a:t>
            </a:r>
          </a:p>
          <a:p>
            <a:pPr algn="r" rtl="1">
              <a:lnSpc>
                <a:spcPct val="150000"/>
              </a:lnSpc>
            </a:pPr>
            <a:r>
              <a:rPr lang="ar-IQ" dirty="0" smtClean="0"/>
              <a:t>13. اعتماد </a:t>
            </a:r>
            <a:r>
              <a:rPr lang="ar-IQ" dirty="0"/>
              <a:t>عدد كبير من الدول على الدخل السياحي من </a:t>
            </a:r>
            <a:r>
              <a:rPr lang="ar-IQ" dirty="0" smtClean="0"/>
              <a:t>ناتجها القومي .</a:t>
            </a:r>
          </a:p>
          <a:p>
            <a:pPr algn="r" rtl="1">
              <a:lnSpc>
                <a:spcPct val="150000"/>
              </a:lnSpc>
            </a:pPr>
            <a:r>
              <a:rPr lang="ar-IQ" dirty="0" smtClean="0"/>
              <a:t>14 .اصبحت السياحة </a:t>
            </a:r>
            <a:r>
              <a:rPr lang="ar-IQ" dirty="0"/>
              <a:t>من أكبر القطاعات المولدة للدخل </a:t>
            </a:r>
            <a:r>
              <a:rPr lang="ar-IQ" dirty="0" smtClean="0"/>
              <a:t>ولفرص </a:t>
            </a:r>
            <a:r>
              <a:rPr lang="ar-IQ" dirty="0"/>
              <a:t>العمل وقدرتها على محاربة الفقر </a:t>
            </a:r>
            <a:r>
              <a:rPr lang="ar-IQ" dirty="0" smtClean="0"/>
              <a:t>والبطالة.</a:t>
            </a:r>
          </a:p>
          <a:p>
            <a:pPr marL="0" lvl="0" indent="0" algn="just" rtl="1">
              <a:lnSpc>
                <a:spcPct val="150000"/>
              </a:lnSpc>
            </a:pPr>
            <a:endParaRPr lang="en-US" dirty="0">
              <a:solidFill>
                <a:prstClr val="black"/>
              </a:solidFill>
            </a:endParaRPr>
          </a:p>
          <a:p>
            <a:pPr algn="r" rtl="1">
              <a:lnSpc>
                <a:spcPct val="150000"/>
              </a:lnSpc>
            </a:pPr>
            <a:endParaRPr lang="en-US" dirty="0"/>
          </a:p>
        </p:txBody>
      </p:sp>
    </p:spTree>
    <p:extLst>
      <p:ext uri="{BB962C8B-B14F-4D97-AF65-F5344CB8AC3E}">
        <p14:creationId xmlns:p14="http://schemas.microsoft.com/office/powerpoint/2010/main" val="428422864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603</TotalTime>
  <Words>1481</Words>
  <Application>Microsoft Office PowerPoint</Application>
  <PresentationFormat>On-screen Show (4:3)</PresentationFormat>
  <Paragraphs>76</Paragraphs>
  <Slides>10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Aldhabi</vt:lpstr>
      <vt:lpstr>Arial</vt:lpstr>
      <vt:lpstr>Bahnschrift Light</vt:lpstr>
      <vt:lpstr>Franklin Gothic Book</vt:lpstr>
      <vt:lpstr>Franklin Gothic Medium</vt:lpstr>
      <vt:lpstr>Microsoft Uighur</vt:lpstr>
      <vt:lpstr>Tahoma</vt:lpstr>
      <vt:lpstr>Tunga</vt:lpstr>
      <vt:lpstr>Wingdings</vt:lpstr>
      <vt:lpstr>Angles</vt:lpstr>
      <vt:lpstr>                   مــبادئ السياحة </vt:lpstr>
      <vt:lpstr>المقدمة </vt:lpstr>
      <vt:lpstr>مفهوم ونشأة السياحة وتطورها </vt:lpstr>
      <vt:lpstr>مراحل تطور السياحة عبر العصور </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السياحة</dc:title>
  <dc:creator>Maher</dc:creator>
  <cp:lastModifiedBy>Maher</cp:lastModifiedBy>
  <cp:revision>16</cp:revision>
  <dcterms:created xsi:type="dcterms:W3CDTF">2020-12-10T09:43:11Z</dcterms:created>
  <dcterms:modified xsi:type="dcterms:W3CDTF">2023-01-25T16:50:08Z</dcterms:modified>
</cp:coreProperties>
</file>