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8" d="100"/>
          <a:sy n="38" d="100"/>
        </p:scale>
        <p:origin x="136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39044EF-CA33-4572-A357-4B3BCFBCD7F4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053C99-B72B-4BEE-BA6C-43B42C28D0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419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920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875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846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285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6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789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136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009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029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711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872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2004-3F11-4DA2-9DAE-BA6EFB4FB798}" type="datetimeFigureOut">
              <a:rPr lang="ar-IQ" smtClean="0"/>
              <a:t>23/05/1444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0F63B-8B67-4A3E-A929-ED3A80AFC76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27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ar-IQ" sz="9600" dirty="0" smtClean="0">
                <a:solidFill>
                  <a:schemeClr val="bg1"/>
                </a:solidFill>
                <a:latin typeface="Aldhabi" pitchFamily="2" charset="-78"/>
                <a:ea typeface="Calibri"/>
                <a:cs typeface="Aldhabi" pitchFamily="2" charset="-78"/>
              </a:rPr>
              <a:t>مبادئ السياحة </a:t>
            </a:r>
            <a:r>
              <a:rPr lang="ar-IQ" sz="2800" b="1" dirty="0" smtClean="0">
                <a:solidFill>
                  <a:schemeClr val="bg1"/>
                </a:solidFill>
                <a:latin typeface="Simplified Arabic"/>
                <a:ea typeface="Calibri"/>
                <a:cs typeface="Simplified Arabic"/>
              </a:rPr>
              <a:t/>
            </a:r>
            <a:br>
              <a:rPr lang="ar-IQ" sz="2800" b="1" dirty="0" smtClean="0">
                <a:solidFill>
                  <a:schemeClr val="bg1"/>
                </a:solidFill>
                <a:latin typeface="Simplified Arabic"/>
                <a:ea typeface="Calibri"/>
                <a:cs typeface="Simplified Arabic"/>
              </a:rPr>
            </a:br>
            <a:r>
              <a:rPr lang="ar-IQ" sz="6000" dirty="0" smtClean="0">
                <a:solidFill>
                  <a:schemeClr val="bg1"/>
                </a:solidFill>
                <a:latin typeface="Aldhabi" pitchFamily="2" charset="-78"/>
                <a:ea typeface="Calibri"/>
                <a:cs typeface="Aldhabi" pitchFamily="2" charset="-78"/>
              </a:rPr>
              <a:t>المرحلة </a:t>
            </a:r>
            <a:r>
              <a:rPr lang="ar-IQ" sz="6000" dirty="0" smtClean="0">
                <a:solidFill>
                  <a:schemeClr val="bg1"/>
                </a:solidFill>
                <a:latin typeface="Aldhabi" pitchFamily="2" charset="-78"/>
                <a:ea typeface="Calibri"/>
                <a:cs typeface="Aldhabi" pitchFamily="2" charset="-78"/>
              </a:rPr>
              <a:t>الاولى </a:t>
            </a:r>
            <a:r>
              <a:rPr lang="ar-IQ" sz="6000" dirty="0" smtClean="0">
                <a:solidFill>
                  <a:schemeClr val="bg1"/>
                </a:solidFill>
                <a:latin typeface="Aldhabi" pitchFamily="2" charset="-78"/>
                <a:ea typeface="Calibri"/>
                <a:cs typeface="Aldhabi" pitchFamily="2" charset="-78"/>
              </a:rPr>
              <a:t>– المحاضرة الحادية عشر</a:t>
            </a:r>
            <a:r>
              <a:rPr lang="en-US" sz="2800" dirty="0">
                <a:solidFill>
                  <a:schemeClr val="bg1"/>
                </a:solidFill>
                <a:ea typeface="Calibri"/>
                <a:cs typeface="Arial"/>
              </a:rPr>
              <a:t/>
            </a:r>
            <a:br>
              <a:rPr lang="en-US" sz="2800" dirty="0">
                <a:solidFill>
                  <a:schemeClr val="bg1"/>
                </a:solidFill>
                <a:ea typeface="Calibri"/>
                <a:cs typeface="Arial"/>
              </a:rPr>
            </a:br>
            <a:endParaRPr lang="ar-IQ" sz="2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5229200"/>
            <a:ext cx="6400800" cy="1008112"/>
          </a:xfrm>
        </p:spPr>
        <p:txBody>
          <a:bodyPr>
            <a:noAutofit/>
          </a:bodyPr>
          <a:lstStyle/>
          <a:p>
            <a:r>
              <a:rPr lang="ar-IQ" sz="5400" dirty="0" smtClean="0">
                <a:solidFill>
                  <a:schemeClr val="bg1"/>
                </a:solidFill>
                <a:latin typeface="Aldhabi" pitchFamily="2" charset="-78"/>
                <a:cs typeface="Aldhabi" pitchFamily="2" charset="-78"/>
              </a:rPr>
              <a:t>م.م. رؤى طارق كمال </a:t>
            </a:r>
            <a:endParaRPr lang="ar-IQ" sz="5400" dirty="0">
              <a:solidFill>
                <a:schemeClr val="bg1"/>
              </a:solidFill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60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0465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sz="4500" b="1" dirty="0" smtClean="0"/>
              <a:t>العوامل </a:t>
            </a:r>
            <a:r>
              <a:rPr lang="ar-IQ" sz="4500" b="1" dirty="0"/>
              <a:t>السلبية المؤثرة على حجم </a:t>
            </a:r>
            <a:r>
              <a:rPr lang="ar-IQ" sz="4500" b="1" dirty="0" smtClean="0"/>
              <a:t>السياحة </a:t>
            </a:r>
            <a:r>
              <a:rPr lang="ar-IQ" sz="4500" b="1" dirty="0"/>
              <a:t>الدولية </a:t>
            </a:r>
            <a:r>
              <a:rPr lang="en-US" b="1" dirty="0" smtClean="0"/>
              <a:t>:</a:t>
            </a:r>
            <a:endParaRPr lang="ar-IQ" b="1" dirty="0"/>
          </a:p>
          <a:p>
            <a:r>
              <a:rPr lang="ar-IQ" dirty="0" smtClean="0"/>
              <a:t>الإرهاب </a:t>
            </a:r>
            <a:r>
              <a:rPr lang="ar-IQ" dirty="0"/>
              <a:t>وعمليات الاعتداء على السياح، مثل تلك التي وقعت </a:t>
            </a:r>
            <a:r>
              <a:rPr lang="ar-IQ" dirty="0" smtClean="0"/>
              <a:t>واسبانيا والفلبين.</a:t>
            </a:r>
          </a:p>
          <a:p>
            <a:r>
              <a:rPr lang="ar-IQ" dirty="0" smtClean="0"/>
              <a:t>الصراعات </a:t>
            </a:r>
            <a:r>
              <a:rPr lang="ar-IQ" dirty="0"/>
              <a:t>السياسية والحروب، </a:t>
            </a:r>
            <a:r>
              <a:rPr lang="ar-IQ" dirty="0" smtClean="0"/>
              <a:t>فالحروب </a:t>
            </a:r>
            <a:r>
              <a:rPr lang="ar-IQ" dirty="0"/>
              <a:t>بين الدول تعيق </a:t>
            </a:r>
            <a:r>
              <a:rPr lang="ar-IQ" dirty="0" smtClean="0"/>
              <a:t>الحركة السياحية </a:t>
            </a:r>
            <a:r>
              <a:rPr lang="ar-IQ" dirty="0"/>
              <a:t>وكذلك الصراعات الداخلية كما هو الحال </a:t>
            </a:r>
            <a:r>
              <a:rPr lang="ar-IQ" dirty="0" smtClean="0"/>
              <a:t>في لبنان والعراق وأفغانستان</a:t>
            </a:r>
            <a:r>
              <a:rPr lang="ar-IQ" dirty="0"/>
              <a:t>. </a:t>
            </a:r>
            <a:endParaRPr lang="ar-IQ" dirty="0" smtClean="0"/>
          </a:p>
          <a:p>
            <a:r>
              <a:rPr lang="ar-IQ" dirty="0" smtClean="0"/>
              <a:t>ارتفاع </a:t>
            </a:r>
            <a:r>
              <a:rPr lang="ar-IQ" dirty="0"/>
              <a:t>أسعار الخدمات السياحية بمختلف عناصرها. </a:t>
            </a:r>
            <a:endParaRPr lang="ar-IQ" dirty="0" smtClean="0"/>
          </a:p>
          <a:p>
            <a:r>
              <a:rPr lang="ar-IQ" dirty="0" smtClean="0"/>
              <a:t> </a:t>
            </a:r>
            <a:r>
              <a:rPr lang="ar-IQ" dirty="0"/>
              <a:t>بعد المسافة بين الأسواق المصدرة للسياح والأسواق المستقبله </a:t>
            </a:r>
            <a:r>
              <a:rPr lang="ar-IQ" dirty="0" smtClean="0"/>
              <a:t>لهم وهو ما ينعكس </a:t>
            </a:r>
            <a:r>
              <a:rPr lang="ar-IQ" dirty="0"/>
              <a:t>على ارتفاع تكاليف الرحلات السياحية. </a:t>
            </a:r>
            <a:endParaRPr lang="ar-IQ" dirty="0" smtClean="0"/>
          </a:p>
          <a:p>
            <a:r>
              <a:rPr lang="ar-IQ" dirty="0" smtClean="0"/>
              <a:t>سوء  </a:t>
            </a:r>
            <a:r>
              <a:rPr lang="ar-IQ" dirty="0"/>
              <a:t>الظروف البيئية والمناخية والطبيعة والصحية السائدة </a:t>
            </a:r>
            <a:r>
              <a:rPr lang="ar-IQ" dirty="0" smtClean="0"/>
              <a:t>في بعض الدول السياحية </a:t>
            </a:r>
            <a:r>
              <a:rPr lang="ar-IQ" dirty="0"/>
              <a:t>بالإضافة إلى عدم اهتمام هذه الدول بالتسويق السياحي </a:t>
            </a:r>
            <a:r>
              <a:rPr lang="ar-IQ" dirty="0" smtClean="0"/>
              <a:t>وكذلك هبوط مستوى </a:t>
            </a:r>
            <a:r>
              <a:rPr lang="ar-IQ" dirty="0"/>
              <a:t>المعيشة والفقر وتزايد السكان فيها. </a:t>
            </a:r>
          </a:p>
        </p:txBody>
      </p:sp>
    </p:spTree>
    <p:extLst>
      <p:ext uri="{BB962C8B-B14F-4D97-AF65-F5344CB8AC3E}">
        <p14:creationId xmlns:p14="http://schemas.microsoft.com/office/powerpoint/2010/main" val="264027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23312" cy="648072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ar-IQ" sz="3600" b="1" dirty="0">
                <a:solidFill>
                  <a:prstClr val="black"/>
                </a:solidFill>
              </a:rPr>
              <a:t>أنواع السياحة وفقا للهدف من الرحلة (الباعث على السفر): </a:t>
            </a:r>
          </a:p>
          <a:p>
            <a:pPr marL="0" lvl="0" indent="0" algn="just">
              <a:buNone/>
            </a:pPr>
            <a:r>
              <a:rPr lang="ar-IQ" sz="3600" dirty="0" smtClean="0">
                <a:solidFill>
                  <a:prstClr val="black"/>
                </a:solidFill>
              </a:rPr>
              <a:t>يعتير </a:t>
            </a:r>
            <a:r>
              <a:rPr lang="ar-IQ" sz="3600" dirty="0">
                <a:solidFill>
                  <a:prstClr val="black"/>
                </a:solidFill>
              </a:rPr>
              <a:t>هذا المعيار هو الأكثر شيوعا واستخداما للنشاطات السياحية على </a:t>
            </a:r>
            <a:r>
              <a:rPr lang="ar-IQ" sz="3600" dirty="0" smtClean="0">
                <a:solidFill>
                  <a:prstClr val="black"/>
                </a:solidFill>
              </a:rPr>
              <a:t>العموم</a:t>
            </a:r>
            <a:r>
              <a:rPr lang="ar-IQ" sz="3600" dirty="0">
                <a:solidFill>
                  <a:prstClr val="black"/>
                </a:solidFill>
              </a:rPr>
              <a:t>، ومهما تنوعت الأهداف والبواعث السياحية تبعا لذلك فإن الإحصاءات </a:t>
            </a:r>
            <a:r>
              <a:rPr lang="ar-IQ" sz="3600" dirty="0" smtClean="0">
                <a:solidFill>
                  <a:prstClr val="black"/>
                </a:solidFill>
              </a:rPr>
              <a:t>العالمية </a:t>
            </a:r>
            <a:r>
              <a:rPr lang="ar-IQ" sz="3600" dirty="0">
                <a:solidFill>
                  <a:prstClr val="black"/>
                </a:solidFill>
              </a:rPr>
              <a:t>تشير إلى أن أهم الأنماط السياحية هو سياحة الترفيه والاستجمام </a:t>
            </a:r>
          </a:p>
          <a:p>
            <a:pPr marL="0" lvl="0" indent="0" algn="just">
              <a:buNone/>
            </a:pPr>
            <a:r>
              <a:rPr lang="ar-IQ" sz="3600" dirty="0">
                <a:solidFill>
                  <a:prstClr val="black"/>
                </a:solidFill>
              </a:rPr>
              <a:t>(الصيفية والشتوية) وتشكل </a:t>
            </a:r>
            <a:r>
              <a:rPr lang="ar-IQ" sz="3600" dirty="0" smtClean="0">
                <a:solidFill>
                  <a:prstClr val="black"/>
                </a:solidFill>
              </a:rPr>
              <a:t>(65%)، </a:t>
            </a:r>
            <a:r>
              <a:rPr lang="ar-IQ" sz="3600" dirty="0">
                <a:solidFill>
                  <a:prstClr val="black"/>
                </a:solidFill>
              </a:rPr>
              <a:t>وسياحة الأعمال (</a:t>
            </a:r>
            <a:r>
              <a:rPr lang="ar-IQ" sz="3600" dirty="0" smtClean="0">
                <a:solidFill>
                  <a:prstClr val="black"/>
                </a:solidFill>
              </a:rPr>
              <a:t>20%) السياحة الثقاقية (10%). </a:t>
            </a:r>
            <a:r>
              <a:rPr lang="ar-IQ" sz="3600" dirty="0">
                <a:solidFill>
                  <a:prstClr val="black"/>
                </a:solidFill>
              </a:rPr>
              <a:t>والنسبة المتبقية </a:t>
            </a:r>
          </a:p>
          <a:p>
            <a:pPr marL="0" lvl="0" indent="0" algn="just">
              <a:buNone/>
            </a:pPr>
            <a:r>
              <a:rPr lang="ar-IQ" sz="3600" dirty="0">
                <a:solidFill>
                  <a:prstClr val="black"/>
                </a:solidFill>
              </a:rPr>
              <a:t>قتتوزع على الأنواع الأخرى من الأنماط السياحية </a:t>
            </a:r>
            <a:r>
              <a:rPr lang="ar-IQ" sz="3600" dirty="0" smtClean="0">
                <a:solidFill>
                  <a:prstClr val="black"/>
                </a:solidFill>
              </a:rPr>
              <a:t>(</a:t>
            </a:r>
            <a:r>
              <a:rPr lang="ar-IQ" sz="3600" dirty="0">
                <a:solidFill>
                  <a:prstClr val="black"/>
                </a:solidFill>
              </a:rPr>
              <a:t>السياحة الدينية، الرياضية، المؤتمرات والاجتماعات، المعارض) وهناك أنواع </a:t>
            </a:r>
            <a:r>
              <a:rPr lang="ar-IQ" sz="3600" dirty="0" smtClean="0">
                <a:solidFill>
                  <a:prstClr val="black"/>
                </a:solidFill>
              </a:rPr>
              <a:t>اخري من السياحة</a:t>
            </a:r>
            <a:r>
              <a:rPr lang="ar-IQ" sz="3600" dirty="0">
                <a:solidFill>
                  <a:prstClr val="black"/>
                </a:solidFill>
              </a:rPr>
              <a:t>، وفيما يلي عرض لأهم هذه الأنواع وفقا لمعيار الهدف </a:t>
            </a:r>
            <a:r>
              <a:rPr lang="ar-IQ" sz="3600" dirty="0" smtClean="0">
                <a:solidFill>
                  <a:prstClr val="black"/>
                </a:solidFill>
              </a:rPr>
              <a:t>أو الباعث </a:t>
            </a:r>
            <a:r>
              <a:rPr lang="ar-IQ" sz="3600" dirty="0">
                <a:solidFill>
                  <a:prstClr val="black"/>
                </a:solidFill>
              </a:rPr>
              <a:t>على الرحلة السياحية (انظر الشكل رقم (2)):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5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8" t="16462" r="5133" b="36219"/>
          <a:stretch/>
        </p:blipFill>
        <p:spPr>
          <a:xfrm>
            <a:off x="0" y="67722"/>
            <a:ext cx="9144000" cy="6817662"/>
          </a:xfr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7361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45624" cy="619268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2400" b="1" dirty="0" smtClean="0"/>
              <a:t>أ. السياحة الترفيهية :</a:t>
            </a:r>
            <a:endParaRPr lang="ar-IQ" sz="2400" b="1" dirty="0"/>
          </a:p>
          <a:p>
            <a:pPr marL="0" indent="0" algn="just">
              <a:buNone/>
            </a:pPr>
            <a:r>
              <a:rPr lang="ar-IQ" sz="2400" dirty="0" smtClean="0"/>
              <a:t>يتعبر هذا النوع من السياحة من اقدم انماط السياحة في العالم وتشير الدراسات الى ان السياحة الترفيهية تسير  بمعدل اسرع من الانواع الاخرى في  كثير </a:t>
            </a:r>
            <a:r>
              <a:rPr lang="ar-IQ" sz="2400" dirty="0"/>
              <a:t>من دول العالم، حيث </a:t>
            </a:r>
            <a:r>
              <a:rPr lang="ar-IQ" sz="2400" dirty="0" smtClean="0"/>
              <a:t> احتلت المركز الاول في ترتيب  التعاقدات  على انواع السياحة المختلفة في العالم بحيث لغت </a:t>
            </a:r>
            <a:r>
              <a:rPr lang="ar-IQ" sz="2400" dirty="0"/>
              <a:t>(</a:t>
            </a:r>
            <a:r>
              <a:rPr lang="ar-IQ" sz="2400" dirty="0" smtClean="0"/>
              <a:t>65) </a:t>
            </a:r>
            <a:r>
              <a:rPr lang="ar-IQ" sz="2400" dirty="0"/>
              <a:t>تليها سياحة </a:t>
            </a:r>
            <a:r>
              <a:rPr lang="ar-IQ" sz="2400" dirty="0" smtClean="0"/>
              <a:t>الحوافز ثم  رجال الاعمال  وهذا النوع  من السياحة  هو الذي يحقق  الدخل </a:t>
            </a:r>
            <a:r>
              <a:rPr lang="ar-IQ" sz="2400" dirty="0"/>
              <a:t>الأكبر للدولة </a:t>
            </a:r>
            <a:r>
              <a:rPr lang="ar-IQ" sz="2400" dirty="0" smtClean="0"/>
              <a:t>السياحية لارتباطها </a:t>
            </a:r>
            <a:r>
              <a:rPr lang="ar-IQ" sz="2400" dirty="0"/>
              <a:t>بتشاطات الطبقة الغنية غالبا. </a:t>
            </a:r>
          </a:p>
          <a:p>
            <a:pPr marL="0" lvl="0" indent="0" algn="just">
              <a:buNone/>
            </a:pPr>
            <a:r>
              <a:rPr lang="ar-IQ" sz="2400" dirty="0" smtClean="0"/>
              <a:t>وسياحة </a:t>
            </a:r>
            <a:r>
              <a:rPr lang="ar-IQ" sz="2400" dirty="0"/>
              <a:t>الترفيه ترتكز على تغيير مكان الإقامة لفترة من يوم </a:t>
            </a:r>
            <a:r>
              <a:rPr lang="ar-IQ" sz="2400" dirty="0" smtClean="0"/>
              <a:t>واحد فأكثر </a:t>
            </a:r>
            <a:r>
              <a:rPr lang="ar-IQ" sz="2400" dirty="0"/>
              <a:t>والاستمتاع والترفيه عن النفس وليس لغرس آخر، ويمكن </a:t>
            </a:r>
            <a:r>
              <a:rPr lang="ar-IQ" sz="2400" dirty="0" smtClean="0"/>
              <a:t>لسياحة الترفيه </a:t>
            </a:r>
            <a:r>
              <a:rPr lang="ar-IQ" sz="2400" dirty="0"/>
              <a:t>أن يتخللها الاستمتاع بممارسة </a:t>
            </a:r>
            <a:r>
              <a:rPr lang="ar-IQ" sz="2400" dirty="0" smtClean="0"/>
              <a:t>الهويات </a:t>
            </a:r>
            <a:r>
              <a:rPr lang="ar-IQ" sz="2400" dirty="0"/>
              <a:t>المختلفة كاليد </a:t>
            </a:r>
            <a:r>
              <a:rPr lang="ar-IQ" sz="2400" dirty="0" smtClean="0"/>
              <a:t>والغوص والانزلاق </a:t>
            </a:r>
            <a:r>
              <a:rPr lang="ar-IQ" sz="2400" dirty="0"/>
              <a:t>على الماء وتعتبر دول البحر المتوسط من أكبر المناطق اجتذابا لحركة </a:t>
            </a:r>
            <a:r>
              <a:rPr lang="ar-IQ" sz="2400" dirty="0" smtClean="0"/>
              <a:t>السياحة </a:t>
            </a:r>
            <a:r>
              <a:rPr lang="ar-IQ" sz="2400" dirty="0"/>
              <a:t>الترفيهية كما تتمتع به مقومات الترويح والاستجمام والاصطياف. </a:t>
            </a:r>
            <a:endParaRPr lang="ar-IQ" sz="2400" dirty="0" smtClean="0"/>
          </a:p>
          <a:p>
            <a:pPr marL="0" lvl="0" indent="0" algn="just">
              <a:buNone/>
            </a:pPr>
            <a:r>
              <a:rPr lang="ar-IQ" sz="2400" dirty="0" smtClean="0"/>
              <a:t>وتعتبرالسياحة </a:t>
            </a:r>
            <a:r>
              <a:rPr lang="ar-IQ" sz="2400" dirty="0"/>
              <a:t>الصيفية والشتوية من أهم مقومات السياحة الترفيهية </a:t>
            </a:r>
            <a:r>
              <a:rPr lang="ar-IQ" sz="2400" dirty="0" smtClean="0"/>
              <a:t> وتستحوذ </a:t>
            </a:r>
            <a:r>
              <a:rPr lang="ar-IQ" sz="2400" dirty="0"/>
              <a:t>على أهمية نسبية كبرى </a:t>
            </a:r>
            <a:r>
              <a:rPr lang="ar-IQ" sz="2400" dirty="0" smtClean="0"/>
              <a:t>في </a:t>
            </a:r>
            <a:r>
              <a:rPr lang="ar-IQ" sz="2400" dirty="0"/>
              <a:t>السياحة العالمية، وتمتاز سياحة الاستجمام </a:t>
            </a:r>
            <a:r>
              <a:rPr lang="ar-IQ" sz="2400" dirty="0" smtClean="0"/>
              <a:t> بطول </a:t>
            </a:r>
            <a:r>
              <a:rPr lang="ar-IQ" sz="2400" dirty="0"/>
              <a:t>فترة إقامة السائح ف المواقع السياحية قد يصل إلى (10- 20) يوم. </a:t>
            </a:r>
            <a:r>
              <a:rPr lang="ar-IQ" sz="2400" dirty="0" smtClean="0"/>
              <a:t>وهذا يشير </a:t>
            </a:r>
            <a:r>
              <a:rPr lang="ar-IQ" sz="2400" dirty="0"/>
              <a:t>إلى أن مستقبل السياحة العالمية </a:t>
            </a:r>
            <a:r>
              <a:rPr lang="ar-IQ" sz="2400" dirty="0" smtClean="0"/>
              <a:t>هو لسياحة </a:t>
            </a:r>
            <a:r>
              <a:rPr lang="ar-IQ" sz="2400" dirty="0"/>
              <a:t>الترفيه والاستجمام والراحة </a:t>
            </a:r>
            <a:r>
              <a:rPr lang="ar-IQ" sz="2400" dirty="0" smtClean="0"/>
              <a:t> والاسترخاء</a:t>
            </a:r>
            <a:r>
              <a:rPr lang="ar-IQ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002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7809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ar-IQ" sz="2400" b="1" dirty="0">
                <a:solidFill>
                  <a:prstClr val="black"/>
                </a:solidFill>
                <a:cs typeface="+mj-cs"/>
              </a:rPr>
              <a:t>ب. سياحة رجال </a:t>
            </a:r>
            <a:r>
              <a:rPr lang="ar-IQ" sz="2400" b="1" dirty="0" smtClean="0">
                <a:solidFill>
                  <a:prstClr val="black"/>
                </a:solidFill>
                <a:cs typeface="+mj-cs"/>
              </a:rPr>
              <a:t>الأعمال : </a:t>
            </a:r>
            <a:endParaRPr lang="ar-IQ" sz="2400" b="1" dirty="0">
              <a:solidFill>
                <a:prstClr val="black"/>
              </a:solidFill>
              <a:cs typeface="+mj-cs"/>
            </a:endParaRPr>
          </a:p>
          <a:p>
            <a:pPr marL="0" lvl="0" indent="0" algn="just">
              <a:buNone/>
            </a:pPr>
            <a:r>
              <a:rPr lang="ar-IQ" sz="2400" dirty="0">
                <a:solidFill>
                  <a:prstClr val="black"/>
                </a:solidFill>
                <a:cs typeface="+mj-cs"/>
              </a:rPr>
              <a:t>يمثل هذا النوع من السياحة حوالي (20) من حركة السياحة الدولية، </a:t>
            </a:r>
            <a:r>
              <a:rPr lang="ar-IQ" sz="2400" dirty="0" smtClean="0">
                <a:solidFill>
                  <a:prstClr val="black"/>
                </a:solidFill>
                <a:cs typeface="+mj-cs"/>
              </a:rPr>
              <a:t>وهو من </a:t>
            </a:r>
            <a:r>
              <a:rPr lang="ar-IQ" sz="2400" dirty="0">
                <a:solidFill>
                  <a:prstClr val="black"/>
                </a:solidFill>
                <a:cs typeface="+mj-cs"/>
              </a:rPr>
              <a:t>الأنماط الحديثة المرتبطة بالتقدم الاقتصادي والاجتماعي في العالم. </a:t>
            </a:r>
            <a:r>
              <a:rPr lang="ar-IQ" sz="2400" dirty="0" smtClean="0">
                <a:solidFill>
                  <a:prstClr val="black"/>
                </a:solidFill>
                <a:cs typeface="+mj-cs"/>
              </a:rPr>
              <a:t>ويشمل الاسشطه المختلفة لرجال </a:t>
            </a:r>
            <a:r>
              <a:rPr lang="ar-IQ" sz="2400" dirty="0">
                <a:solidFill>
                  <a:prstClr val="black"/>
                </a:solidFill>
                <a:cs typeface="+mj-cs"/>
              </a:rPr>
              <a:t>الأعمال وسفرهم للمشاركة </a:t>
            </a:r>
            <a:r>
              <a:rPr lang="ar-IQ" sz="2400" dirty="0" smtClean="0">
                <a:solidFill>
                  <a:prstClr val="black"/>
                </a:solidFill>
                <a:cs typeface="+mj-cs"/>
              </a:rPr>
              <a:t>في المعارض الدولية التجارية والصناعية .</a:t>
            </a:r>
            <a:endParaRPr lang="en-US" sz="2400" dirty="0">
              <a:solidFill>
                <a:prstClr val="black"/>
              </a:solidFill>
              <a:cs typeface="+mj-cs"/>
            </a:endParaRPr>
          </a:p>
          <a:p>
            <a:pPr marL="0" indent="0" algn="just">
              <a:buNone/>
            </a:pPr>
            <a:r>
              <a:rPr lang="ar-IQ" sz="2400" b="1" dirty="0" smtClean="0">
                <a:cs typeface="+mj-cs"/>
              </a:rPr>
              <a:t>ج-السياحة </a:t>
            </a:r>
            <a:r>
              <a:rPr lang="ar-IQ" sz="2400" b="1" dirty="0">
                <a:cs typeface="+mj-cs"/>
              </a:rPr>
              <a:t>الثقافية: </a:t>
            </a:r>
          </a:p>
          <a:p>
            <a:pPr marL="0" indent="0" algn="just">
              <a:buNone/>
            </a:pPr>
            <a:r>
              <a:rPr lang="ar-IQ" sz="2400" dirty="0" smtClean="0">
                <a:cs typeface="+mj-cs"/>
              </a:rPr>
              <a:t>يهدف </a:t>
            </a:r>
            <a:r>
              <a:rPr lang="ar-IQ" sz="2400" dirty="0">
                <a:cs typeface="+mj-cs"/>
              </a:rPr>
              <a:t>هذا النوع من السياحة مشاهدة الآثار وتاريخ الحضارات القديمة </a:t>
            </a:r>
            <a:r>
              <a:rPr lang="ar-IQ" sz="2400" dirty="0" smtClean="0">
                <a:cs typeface="+mj-cs"/>
              </a:rPr>
              <a:t>وزيارة </a:t>
            </a:r>
            <a:r>
              <a:rPr lang="ar-IQ" sz="2400" dirty="0">
                <a:cs typeface="+mj-cs"/>
              </a:rPr>
              <a:t>المواقع الأثرية ذات الماضي والتاريخ الهام، مثل زيارة البتراء في الأردن </a:t>
            </a:r>
            <a:r>
              <a:rPr lang="ar-IQ" sz="2400" dirty="0" smtClean="0">
                <a:cs typeface="+mj-cs"/>
              </a:rPr>
              <a:t>والأهرامات </a:t>
            </a:r>
            <a:r>
              <a:rPr lang="ar-IQ" sz="2400" dirty="0">
                <a:cs typeface="+mj-cs"/>
              </a:rPr>
              <a:t>ف مصر ومدينة بابل في العراق، وتدمر في سوريا.. الخ. وتعتبر </a:t>
            </a:r>
            <a:r>
              <a:rPr lang="ar-IQ" sz="2400" dirty="0" smtClean="0">
                <a:cs typeface="+mj-cs"/>
              </a:rPr>
              <a:t>منطقة الشرق </a:t>
            </a:r>
            <a:r>
              <a:rPr lang="ar-IQ" sz="2400" dirty="0">
                <a:cs typeface="+mj-cs"/>
              </a:rPr>
              <a:t>الأوسط من أكثر المناطق جذب لحركة السياحة الثقافية </a:t>
            </a:r>
            <a:r>
              <a:rPr lang="ar-IQ" sz="2400" dirty="0" smtClean="0">
                <a:cs typeface="+mj-cs"/>
              </a:rPr>
              <a:t>كونها </a:t>
            </a:r>
            <a:r>
              <a:rPr lang="ar-IQ" sz="2400" dirty="0">
                <a:cs typeface="+mj-cs"/>
              </a:rPr>
              <a:t>منطقة الحضارات القديمة ومهد الأديان السماوية. </a:t>
            </a:r>
          </a:p>
          <a:p>
            <a:pPr marL="0" indent="0" algn="just">
              <a:buNone/>
            </a:pPr>
            <a:r>
              <a:rPr lang="ar-IQ" sz="2400" dirty="0">
                <a:cs typeface="+mj-cs"/>
              </a:rPr>
              <a:t>كما تعد عملية مشاهدة الأحداث المهمة في العالم وحضور المهرجانات </a:t>
            </a:r>
            <a:r>
              <a:rPr lang="ar-IQ" sz="2400" dirty="0" smtClean="0">
                <a:cs typeface="+mj-cs"/>
              </a:rPr>
              <a:t>الثقافية </a:t>
            </a:r>
            <a:r>
              <a:rPr lang="ar-IQ" sz="2400" dirty="0">
                <a:cs typeface="+mj-cs"/>
              </a:rPr>
              <a:t>والإطلاع على أنماط حياة الشعوب وحضاراتهم وثقافتهم ومشاهدة </a:t>
            </a:r>
            <a:r>
              <a:rPr lang="ar-IQ" sz="2400" dirty="0" smtClean="0">
                <a:cs typeface="+mj-cs"/>
              </a:rPr>
              <a:t>السياحة </a:t>
            </a:r>
            <a:r>
              <a:rPr lang="ar-IQ" sz="2400" dirty="0">
                <a:cs typeface="+mj-cs"/>
              </a:rPr>
              <a:t>الثقافية. </a:t>
            </a:r>
          </a:p>
        </p:txBody>
      </p:sp>
    </p:spTree>
    <p:extLst>
      <p:ext uri="{BB962C8B-B14F-4D97-AF65-F5344CB8AC3E}">
        <p14:creationId xmlns:p14="http://schemas.microsoft.com/office/powerpoint/2010/main" val="168799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رغم </a:t>
            </a:r>
            <a:r>
              <a:rPr lang="ar-IQ" sz="2400" dirty="0">
                <a:solidFill>
                  <a:prstClr val="black"/>
                </a:solidFill>
              </a:rPr>
              <a:t>أن هذا النوع من السياحة له جاذبيته في نفوس الكثيرين إلا أنه لا يمثل </a:t>
            </a:r>
            <a:r>
              <a:rPr lang="ar-IQ" sz="2400" dirty="0" smtClean="0">
                <a:solidFill>
                  <a:prstClr val="black"/>
                </a:solidFill>
              </a:rPr>
              <a:t>سوى </a:t>
            </a:r>
            <a:r>
              <a:rPr lang="ar-IQ" sz="2400" dirty="0">
                <a:solidFill>
                  <a:prstClr val="black"/>
                </a:solidFill>
              </a:rPr>
              <a:t>نسبة </a:t>
            </a:r>
            <a:r>
              <a:rPr lang="ar-IQ" sz="2400" dirty="0" smtClean="0">
                <a:solidFill>
                  <a:prstClr val="black"/>
                </a:solidFill>
              </a:rPr>
              <a:t>(10%) من </a:t>
            </a:r>
            <a:r>
              <a:rPr lang="ar-IQ" sz="2400" dirty="0">
                <a:solidFill>
                  <a:prstClr val="black"/>
                </a:solidFill>
              </a:rPr>
              <a:t>حركة السياحة الدولية، إلا أنه مصدرا دائما من مصادر ا</a:t>
            </a:r>
            <a:r>
              <a:rPr lang="ar-IQ" sz="2400" dirty="0" smtClean="0">
                <a:solidFill>
                  <a:prstClr val="black"/>
                </a:solidFill>
              </a:rPr>
              <a:t>لجذب </a:t>
            </a:r>
            <a:r>
              <a:rPr lang="ar-IQ" sz="2400" dirty="0">
                <a:solidFill>
                  <a:prstClr val="black"/>
                </a:solidFill>
              </a:rPr>
              <a:t>السياحي الأمر الذي يستدعي الاهتمام بالثروة الأثرية والتاريخية </a:t>
            </a:r>
            <a:r>
              <a:rPr lang="ar-IQ" sz="2400" dirty="0" smtClean="0">
                <a:solidFill>
                  <a:prstClr val="black"/>
                </a:solidFill>
              </a:rPr>
              <a:t>باعتبارها </a:t>
            </a:r>
            <a:r>
              <a:rPr lang="ar-IQ" sz="2400" dirty="0">
                <a:solidFill>
                  <a:prstClr val="black"/>
                </a:solidFill>
              </a:rPr>
              <a:t>ركيز هامة هامة في البرنامج السياحي. </a:t>
            </a:r>
          </a:p>
          <a:p>
            <a:pPr marL="0" lvl="0" indent="0" algn="just">
              <a:buNone/>
            </a:pPr>
            <a:r>
              <a:rPr lang="ar-IQ" sz="2400" b="1" dirty="0">
                <a:solidFill>
                  <a:prstClr val="black"/>
                </a:solidFill>
              </a:rPr>
              <a:t>د. السياحة العلاجية: </a:t>
            </a:r>
          </a:p>
          <a:p>
            <a:pPr marL="0" lvl="0" indent="0" algn="just">
              <a:buNone/>
            </a:pPr>
            <a:r>
              <a:rPr lang="ar-IQ" sz="2400" dirty="0">
                <a:solidFill>
                  <a:prstClr val="black"/>
                </a:solidFill>
              </a:rPr>
              <a:t>سياحة الاستشفاء أو السياحة العلاجية من أنواع السياحة القديمة التي </a:t>
            </a:r>
            <a:r>
              <a:rPr lang="ar-IQ" sz="2400" dirty="0" smtClean="0">
                <a:solidFill>
                  <a:prstClr val="black"/>
                </a:solidFill>
              </a:rPr>
              <a:t>عرفها </a:t>
            </a:r>
            <a:r>
              <a:rPr lang="ar-IQ" sz="2400" dirty="0">
                <a:solidFill>
                  <a:prstClr val="black"/>
                </a:solidFill>
              </a:rPr>
              <a:t>الإنسان منذ القدم، حيث عرف الإنسان بالتدريج والخيرة أن </a:t>
            </a:r>
            <a:r>
              <a:rPr lang="ar-IQ" sz="2400" dirty="0" smtClean="0">
                <a:solidFill>
                  <a:prstClr val="black"/>
                </a:solidFill>
              </a:rPr>
              <a:t>بعض  الأمراض </a:t>
            </a:r>
            <a:r>
              <a:rPr lang="ar-IQ" sz="2400" dirty="0">
                <a:solidFill>
                  <a:prstClr val="black"/>
                </a:solidFill>
              </a:rPr>
              <a:t>يمكن شفاءها بالانتقال إلى أماكن معينة تتميز بمناخ خاص ثم </a:t>
            </a:r>
          </a:p>
          <a:p>
            <a:pPr marL="0" lvl="0" indent="0" algn="just"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اكتشف الخواص العلاجية للينابيع المعدنية، وقد أبدع الرومان في بناء الحمامات العلاجية وشيدوا المباني وأقاموا التماثيل وألحقوا بها أماكن للترفيه، ثم تطور الامر في عصر النهضة </a:t>
            </a:r>
            <a:r>
              <a:rPr lang="ar-IQ" sz="2400" dirty="0">
                <a:solidFill>
                  <a:prstClr val="black"/>
                </a:solidFill>
              </a:rPr>
              <a:t>في أوروبا حتى أصبحت </a:t>
            </a:r>
            <a:r>
              <a:rPr lang="ar-IQ" sz="2400" dirty="0" smtClean="0">
                <a:solidFill>
                  <a:prstClr val="black"/>
                </a:solidFill>
              </a:rPr>
              <a:t>السياحة الى المدن  العلاجية نوع </a:t>
            </a:r>
            <a:r>
              <a:rPr lang="ar-IQ" sz="2400" dirty="0">
                <a:solidFill>
                  <a:prstClr val="black"/>
                </a:solidFill>
              </a:rPr>
              <a:t>من أنواع الترفيه وأقيمت بها الفنادق التي كانت حكرا على </a:t>
            </a:r>
            <a:r>
              <a:rPr lang="ar-IQ" sz="2400" dirty="0" smtClean="0">
                <a:solidFill>
                  <a:prstClr val="black"/>
                </a:solidFill>
              </a:rPr>
              <a:t>الأغنياء</a:t>
            </a:r>
            <a:r>
              <a:rPr lang="ar-IQ" sz="2400" dirty="0">
                <a:solidFill>
                  <a:prstClr val="black"/>
                </a:solidFill>
              </a:rPr>
              <a:t>. </a:t>
            </a:r>
          </a:p>
          <a:p>
            <a:pPr marL="0" lvl="0" indent="0" algn="just"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أما </a:t>
            </a:r>
            <a:r>
              <a:rPr lang="ar-IQ" sz="2400" dirty="0">
                <a:solidFill>
                  <a:prstClr val="black"/>
                </a:solidFill>
              </a:rPr>
              <a:t>في العصر الحديث فقد </a:t>
            </a:r>
            <a:r>
              <a:rPr lang="ar-IQ" sz="2400" dirty="0" smtClean="0">
                <a:solidFill>
                  <a:prstClr val="black"/>
                </a:solidFill>
              </a:rPr>
              <a:t>تم  الاهتمام </a:t>
            </a:r>
            <a:r>
              <a:rPr lang="ar-IQ" sz="2400" dirty="0">
                <a:solidFill>
                  <a:prstClr val="black"/>
                </a:solidFill>
              </a:rPr>
              <a:t>بالسياحة </a:t>
            </a:r>
            <a:r>
              <a:rPr lang="ar-IQ" sz="2400" dirty="0" smtClean="0">
                <a:solidFill>
                  <a:prstClr val="black"/>
                </a:solidFill>
              </a:rPr>
              <a:t>العلاجية بشكل </a:t>
            </a:r>
            <a:r>
              <a:rPr lang="ar-IQ" sz="2400" dirty="0">
                <a:solidFill>
                  <a:prstClr val="black"/>
                </a:solidFill>
              </a:rPr>
              <a:t>كبير </a:t>
            </a:r>
            <a:r>
              <a:rPr lang="ar-IQ" sz="2400" dirty="0" smtClean="0">
                <a:solidFill>
                  <a:prstClr val="black"/>
                </a:solidFill>
              </a:rPr>
              <a:t>بعد </a:t>
            </a:r>
            <a:r>
              <a:rPr lang="ar-IQ" sz="2400" dirty="0">
                <a:solidFill>
                  <a:prstClr val="black"/>
                </a:solidFill>
              </a:rPr>
              <a:t>أن ثبتت قدرة المياه المعدنية على شفاء </a:t>
            </a:r>
            <a:r>
              <a:rPr lang="ar-IQ" sz="2400" dirty="0" smtClean="0">
                <a:solidFill>
                  <a:prstClr val="black"/>
                </a:solidFill>
              </a:rPr>
              <a:t>كثير من </a:t>
            </a:r>
            <a:r>
              <a:rPr lang="ar-IQ" sz="2400" dirty="0">
                <a:solidFill>
                  <a:prstClr val="black"/>
                </a:solidFill>
              </a:rPr>
              <a:t>الأمراض مثل الروماتيزم </a:t>
            </a:r>
          </a:p>
          <a:p>
            <a:pPr marL="0" lvl="0" indent="0" algn="just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07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896" y="764704"/>
            <a:ext cx="8229600" cy="4525963"/>
          </a:xfr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/>
          <a:lstStyle/>
          <a:p>
            <a:pPr marL="0" indent="0" algn="ctr">
              <a:buNone/>
            </a:pPr>
            <a:r>
              <a:rPr lang="ar-IQ" dirty="0" smtClean="0"/>
              <a:t> </a:t>
            </a:r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sz="8000" dirty="0" smtClean="0">
                <a:solidFill>
                  <a:schemeClr val="bg1"/>
                </a:solidFill>
                <a:latin typeface="Aldhabi" pitchFamily="2" charset="-78"/>
                <a:cs typeface="Aldhabi" pitchFamily="2" charset="-78"/>
              </a:rPr>
              <a:t>الى اللقاء للمحاضرة القادمة</a:t>
            </a:r>
            <a:endParaRPr lang="en-US" sz="8000" dirty="0">
              <a:solidFill>
                <a:schemeClr val="bg1"/>
              </a:solidFill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2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686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Aldhabi</vt:lpstr>
      <vt:lpstr>Arial</vt:lpstr>
      <vt:lpstr>Calibri</vt:lpstr>
      <vt:lpstr>Simplified Arabic</vt:lpstr>
      <vt:lpstr>Times New Roman</vt:lpstr>
      <vt:lpstr>Office Theme</vt:lpstr>
      <vt:lpstr>مبادئ السياحة  المرحلة الاولى – المحاضرة الحادية عشر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معايير التقييم الاقتصادي للاستثمار في المشروع السياحي  المفهوم – الاهمية والاهداف – المراحل - المعايير ( المزايا والعيوب ) – معايير تقييم مناطق الجذب السياحي</dc:title>
  <dc:creator>Ruaa</dc:creator>
  <cp:lastModifiedBy>Maher</cp:lastModifiedBy>
  <cp:revision>16</cp:revision>
  <dcterms:created xsi:type="dcterms:W3CDTF">2019-12-06T18:38:43Z</dcterms:created>
  <dcterms:modified xsi:type="dcterms:W3CDTF">2022-12-16T09:02:07Z</dcterms:modified>
</cp:coreProperties>
</file>