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Objects="1">
      <p:cViewPr varScale="1">
        <p:scale>
          <a:sx n="65" d="100"/>
          <a:sy n="65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B3CCB-7232-45B0-80A3-96E55DF8339A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082C7-1CC3-4DE0-A010-86918A6CB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7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082C7-1CC3-4DE0-A010-86918A6CB7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592">
              <a:schemeClr val="accent3">
                <a:lumMod val="40000"/>
                <a:lumOff val="60000"/>
              </a:schemeClr>
            </a:gs>
            <a:gs pos="0">
              <a:srgbClr val="00B0F0"/>
            </a:gs>
            <a:gs pos="68000">
              <a:schemeClr val="accent6">
                <a:lumMod val="40000"/>
                <a:lumOff val="60000"/>
                <a:alpha val="37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58032B-9D4B-46E6-B1AD-45069FB85EAE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6523" y="1593643"/>
            <a:ext cx="6768752" cy="252028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marL="0" algn="ctr">
              <a:tabLst>
                <a:tab pos="0" algn="l"/>
                <a:tab pos="2697163" algn="l"/>
              </a:tabLst>
            </a:pPr>
            <a:r>
              <a:rPr lang="ar-IQ" sz="9600" dirty="0" smtClean="0">
                <a:solidFill>
                  <a:schemeClr val="tx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  مــبادئ الســياحــة</a:t>
            </a:r>
            <a:br>
              <a:rPr lang="ar-IQ" sz="9600" dirty="0" smtClean="0">
                <a:solidFill>
                  <a:schemeClr val="tx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</a:br>
            <a:r>
              <a:rPr lang="ar-IQ" sz="7200" smtClean="0">
                <a:solidFill>
                  <a:schemeClr val="bg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المرحلة </a:t>
            </a:r>
            <a:r>
              <a:rPr lang="ar-IQ" sz="7200" smtClean="0">
                <a:solidFill>
                  <a:schemeClr val="bg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الاولى </a:t>
            </a:r>
            <a:r>
              <a:rPr lang="ar-IQ" sz="7200" dirty="0" smtClean="0">
                <a:solidFill>
                  <a:schemeClr val="bg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– المحاضرة العاشرة  </a:t>
            </a:r>
            <a:endParaRPr lang="ar-IQ" sz="7200" dirty="0">
              <a:solidFill>
                <a:schemeClr val="bg1"/>
              </a:solidFill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7630865" cy="1152128"/>
          </a:xfrm>
        </p:spPr>
        <p:txBody>
          <a:bodyPr>
            <a:normAutofit fontScale="70000" lnSpcReduction="20000"/>
          </a:bodyPr>
          <a:lstStyle/>
          <a:p>
            <a:pPr indent="-179705" algn="ctr">
              <a:lnSpc>
                <a:spcPct val="150000"/>
              </a:lnSpc>
            </a:pPr>
            <a:r>
              <a:rPr lang="ar-SA" sz="5200" b="1" dirty="0" smtClean="0">
                <a:solidFill>
                  <a:schemeClr val="bg1"/>
                </a:solidFill>
                <a:latin typeface="Aldhabi" pitchFamily="2" charset="-78"/>
                <a:ea typeface="Arial"/>
                <a:cs typeface="Aldhabi" pitchFamily="2" charset="-78"/>
              </a:rPr>
              <a:t>**</a:t>
            </a:r>
            <a:r>
              <a:rPr lang="ar-IQ" sz="5200" b="1" dirty="0">
                <a:solidFill>
                  <a:schemeClr val="bg1"/>
                </a:solidFill>
                <a:latin typeface="Aldhabi" pitchFamily="2" charset="-78"/>
                <a:ea typeface="Arial"/>
                <a:cs typeface="Aldhabi" pitchFamily="2" charset="-78"/>
              </a:rPr>
              <a:t> </a:t>
            </a:r>
            <a:r>
              <a:rPr lang="ar-SA" sz="71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م.</a:t>
            </a:r>
            <a:r>
              <a:rPr lang="ar-IQ" sz="71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م. رؤى طارق كمال  </a:t>
            </a:r>
            <a:r>
              <a:rPr lang="ar-SA" sz="5200" b="1" dirty="0" smtClean="0">
                <a:solidFill>
                  <a:schemeClr val="bg1"/>
                </a:solidFill>
                <a:latin typeface="Arial Black" pitchFamily="34" charset="0"/>
                <a:ea typeface="Arial"/>
                <a:cs typeface="Aldhabi" pitchFamily="2" charset="-78"/>
              </a:rPr>
              <a:t>**</a:t>
            </a:r>
            <a:endParaRPr lang="en-US" sz="5200" b="1" dirty="0">
              <a:solidFill>
                <a:schemeClr val="bg1"/>
              </a:solidFill>
              <a:latin typeface="Arial Black" pitchFamily="34" charset="0"/>
              <a:ea typeface="Calibri"/>
              <a:cs typeface="Aldhabi" pitchFamily="2" charset="-78"/>
            </a:endParaRP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15874">
            <a:off x="-563543" y="3713294"/>
            <a:ext cx="3967111" cy="142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62032" flipV="1">
            <a:off x="6244635" y="1122386"/>
            <a:ext cx="37242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66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  <a:solidFill>
            <a:schemeClr val="tx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وبحسب </a:t>
            </a:r>
            <a:r>
              <a:rPr lang="ar-IQ" dirty="0">
                <a:solidFill>
                  <a:schemeClr val="bg1"/>
                </a:solidFill>
              </a:rPr>
              <a:t>هذا </a:t>
            </a:r>
            <a:r>
              <a:rPr lang="ar-IQ" dirty="0" smtClean="0">
                <a:solidFill>
                  <a:schemeClr val="bg1"/>
                </a:solidFill>
              </a:rPr>
              <a:t>المعيار </a:t>
            </a:r>
            <a:r>
              <a:rPr lang="ar-IQ" dirty="0">
                <a:solidFill>
                  <a:schemeClr val="bg1"/>
                </a:solidFill>
              </a:rPr>
              <a:t>تقسم السياحة </a:t>
            </a:r>
            <a:r>
              <a:rPr lang="ar-IQ" dirty="0" smtClean="0">
                <a:solidFill>
                  <a:schemeClr val="bg1"/>
                </a:solidFill>
              </a:rPr>
              <a:t>حسب </a:t>
            </a:r>
            <a:r>
              <a:rPr lang="ar-IQ" dirty="0">
                <a:solidFill>
                  <a:schemeClr val="bg1"/>
                </a:solidFill>
              </a:rPr>
              <a:t>وسيلة النقل التي استخدمها </a:t>
            </a:r>
            <a:r>
              <a:rPr lang="ar-IQ" dirty="0" smtClean="0">
                <a:solidFill>
                  <a:schemeClr val="bg1"/>
                </a:solidFill>
              </a:rPr>
              <a:t>السائح </a:t>
            </a:r>
            <a:r>
              <a:rPr lang="ar-IQ" dirty="0">
                <a:solidFill>
                  <a:schemeClr val="bg1"/>
                </a:solidFill>
              </a:rPr>
              <a:t>عند حضوره إلى البلد المضيف (بلد الوصول)، فمثلا يمكن أن تقول </a:t>
            </a:r>
            <a:r>
              <a:rPr lang="ar-IQ" dirty="0" smtClean="0">
                <a:solidFill>
                  <a:schemeClr val="bg1"/>
                </a:solidFill>
              </a:rPr>
              <a:t>سياح </a:t>
            </a:r>
            <a:r>
              <a:rPr lang="ar-IQ" dirty="0">
                <a:solidFill>
                  <a:schemeClr val="bg1"/>
                </a:solidFill>
              </a:rPr>
              <a:t>الجو أو سياح البر أو سياح البحر، أي حسب وسيلة </a:t>
            </a:r>
            <a:r>
              <a:rPr lang="ar-IQ" dirty="0" smtClean="0">
                <a:solidFill>
                  <a:schemeClr val="bg1"/>
                </a:solidFill>
              </a:rPr>
              <a:t>القدوم.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b="1" dirty="0">
                <a:solidFill>
                  <a:schemeClr val="bg1"/>
                </a:solidFill>
              </a:rPr>
              <a:t>5. طبقا لمستوى الإنفاق والطبقة الاجتماعية: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وتبعا لبذا المعيار يمكن تقسيم السياحة إلى: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أ- سياحة </a:t>
            </a:r>
            <a:r>
              <a:rPr lang="ar-IQ" dirty="0">
                <a:solidFill>
                  <a:schemeClr val="bg1"/>
                </a:solidFill>
              </a:rPr>
              <a:t>أصحاب الملايين: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وهؤلاء يسافرون بوسائل المواصلات </a:t>
            </a:r>
            <a:r>
              <a:rPr lang="ar-IQ" dirty="0" smtClean="0">
                <a:solidFill>
                  <a:schemeClr val="bg1"/>
                </a:solidFill>
              </a:rPr>
              <a:t>الخاصة بهم </a:t>
            </a:r>
            <a:r>
              <a:rPr lang="ar-IQ" dirty="0">
                <a:solidFill>
                  <a:schemeClr val="bg1"/>
                </a:solidFill>
              </a:rPr>
              <a:t>مثل الطائرات الخاصة أو </a:t>
            </a:r>
            <a:r>
              <a:rPr lang="ar-IQ" dirty="0" smtClean="0">
                <a:solidFill>
                  <a:schemeClr val="bg1"/>
                </a:solidFill>
              </a:rPr>
              <a:t>اليخوت </a:t>
            </a:r>
            <a:r>
              <a:rPr lang="ar-IQ" dirty="0">
                <a:solidFill>
                  <a:schemeClr val="bg1"/>
                </a:solidFill>
              </a:rPr>
              <a:t>الخاصة.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ب </a:t>
            </a:r>
            <a:r>
              <a:rPr lang="ar-IQ" dirty="0">
                <a:solidFill>
                  <a:schemeClr val="bg1"/>
                </a:solidFill>
              </a:rPr>
              <a:t>سياحة الطبقات المتميزة (الاليت):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التي تستخدم المستويات </a:t>
            </a:r>
            <a:r>
              <a:rPr lang="ar-IQ" dirty="0" smtClean="0">
                <a:solidFill>
                  <a:schemeClr val="bg1"/>
                </a:solidFill>
              </a:rPr>
              <a:t>الممتازة </a:t>
            </a:r>
            <a:r>
              <a:rPr lang="ar-IQ" dirty="0">
                <a:solidFill>
                  <a:schemeClr val="bg1"/>
                </a:solidFill>
              </a:rPr>
              <a:t>من الخدمات مثل فنادق الخمس نجوم </a:t>
            </a:r>
            <a:r>
              <a:rPr lang="ar-IQ" dirty="0" smtClean="0">
                <a:solidFill>
                  <a:schemeClr val="bg1"/>
                </a:solidFill>
              </a:rPr>
              <a:t>ومقاعد </a:t>
            </a:r>
            <a:r>
              <a:rPr lang="ar-IQ" dirty="0">
                <a:solidFill>
                  <a:schemeClr val="bg1"/>
                </a:solidFill>
              </a:rPr>
              <a:t>الدرجة الأولى في وسائل النقل المختلفة.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ج-  </a:t>
            </a:r>
            <a:r>
              <a:rPr lang="ar-IQ" dirty="0">
                <a:solidFill>
                  <a:schemeClr val="bg1"/>
                </a:solidFill>
              </a:rPr>
              <a:t>السياحة الاجتماعية أو السياحة العامة لذوي الدخل المحدود: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وهؤلاء غالبا ما يستخدمون الدرجات السياحية في وسائل المواصلات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المختلفة </a:t>
            </a:r>
            <a:r>
              <a:rPr lang="ar-IQ" dirty="0" smtClean="0">
                <a:solidFill>
                  <a:schemeClr val="bg1"/>
                </a:solidFill>
              </a:rPr>
              <a:t>ويستخدمون </a:t>
            </a:r>
            <a:r>
              <a:rPr lang="ar-IQ" dirty="0">
                <a:solidFill>
                  <a:schemeClr val="bg1"/>
                </a:solidFill>
              </a:rPr>
              <a:t>الفنادق من فئة ثلاثة نجوم فما دون. </a:t>
            </a:r>
          </a:p>
        </p:txBody>
      </p:sp>
    </p:spTree>
    <p:extLst>
      <p:ext uri="{BB962C8B-B14F-4D97-AF65-F5344CB8AC3E}">
        <p14:creationId xmlns:p14="http://schemas.microsoft.com/office/powerpoint/2010/main" val="368840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b="1" dirty="0">
                <a:solidFill>
                  <a:schemeClr val="bg1"/>
                </a:solidFill>
              </a:rPr>
              <a:t>6. وفقا للموقع </a:t>
            </a:r>
            <a:r>
              <a:rPr lang="ar-IQ" sz="2000" b="1" dirty="0" smtClean="0">
                <a:solidFill>
                  <a:schemeClr val="bg1"/>
                </a:solidFill>
              </a:rPr>
              <a:t>الجغرافي: </a:t>
            </a:r>
            <a:endParaRPr lang="ar-IQ" sz="2000" b="1" dirty="0">
              <a:solidFill>
                <a:schemeClr val="bg1"/>
              </a:solidFill>
            </a:endParaRP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يعتمد هذا المعيار على عدة عوامل عامل حركة السياح وعامل البعد أو </a:t>
            </a:r>
            <a:r>
              <a:rPr lang="ar-IQ" sz="2000" dirty="0" smtClean="0">
                <a:solidFill>
                  <a:schemeClr val="bg1"/>
                </a:solidFill>
              </a:rPr>
              <a:t>القرب </a:t>
            </a:r>
            <a:r>
              <a:rPr lang="ar-IQ" sz="2000" dirty="0">
                <a:solidFill>
                  <a:schemeClr val="bg1"/>
                </a:solidFill>
              </a:rPr>
              <a:t>عن البلد السياحي وكذلك- عامل الحدود السياسية للبلد المضيف أو </a:t>
            </a:r>
            <a:r>
              <a:rPr lang="ar-IQ" sz="2000" dirty="0" smtClean="0">
                <a:solidFill>
                  <a:schemeClr val="bg1"/>
                </a:solidFill>
              </a:rPr>
              <a:t>المستقل </a:t>
            </a:r>
            <a:r>
              <a:rPr lang="ar-IQ" sz="2000" dirty="0">
                <a:solidFill>
                  <a:schemeClr val="bg1"/>
                </a:solidFill>
              </a:rPr>
              <a:t>للسياح.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وبناء على ذلك تقسم السياحة وفقا لذلك إلى السياحة الإقليمية والسياحة </a:t>
            </a:r>
            <a:r>
              <a:rPr lang="ar-IQ" sz="2000" dirty="0" smtClean="0">
                <a:solidFill>
                  <a:schemeClr val="bg1"/>
                </a:solidFill>
              </a:rPr>
              <a:t>الداخلية </a:t>
            </a:r>
            <a:r>
              <a:rPr lang="ar-IQ" sz="2000" dirty="0">
                <a:solidFill>
                  <a:schemeClr val="bg1"/>
                </a:solidFill>
              </a:rPr>
              <a:t>والسياحة الدولية أو الخارجية.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b="1" dirty="0">
                <a:solidFill>
                  <a:schemeClr val="bg1"/>
                </a:solidFill>
              </a:rPr>
              <a:t>أ. السياحة الإقليمية: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يتقصد بها السفر والتنقل بين دول متجاورة تشكل منطقة سياحية واحدة، </a:t>
            </a:r>
            <a:r>
              <a:rPr lang="ar-IQ" sz="2000" dirty="0" smtClean="0">
                <a:solidFill>
                  <a:schemeClr val="bg1"/>
                </a:solidFill>
              </a:rPr>
              <a:t>مثل </a:t>
            </a:r>
            <a:r>
              <a:rPr lang="ar-IQ" sz="2000" dirty="0">
                <a:solidFill>
                  <a:schemeClr val="bg1"/>
                </a:solidFill>
              </a:rPr>
              <a:t>الدول الإفريقية أو الدول العربية (الأردن، </a:t>
            </a:r>
            <a:r>
              <a:rPr lang="ar-IQ" sz="2000" dirty="0" smtClean="0">
                <a:solidFill>
                  <a:schemeClr val="bg1"/>
                </a:solidFill>
              </a:rPr>
              <a:t>سوريا ،لبنان . مصر, دول الخليج) أو دول جنوب شرق اسيا (اندونيسيا , ماليزيا , الفلبين , سنغافورة , تايلاند) .</a:t>
            </a:r>
            <a:endParaRPr lang="en-US" sz="2000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sz="2000" b="1" dirty="0" smtClean="0">
                <a:solidFill>
                  <a:schemeClr val="bg1"/>
                </a:solidFill>
              </a:rPr>
              <a:t>ومن </a:t>
            </a:r>
            <a:r>
              <a:rPr lang="ar-IQ" sz="2000" b="1" dirty="0">
                <a:solidFill>
                  <a:schemeClr val="bg1"/>
                </a:solidFill>
              </a:rPr>
              <a:t>أهم خصائص هذه السياحية: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قرب المسافة </a:t>
            </a:r>
            <a:r>
              <a:rPr lang="ar-IQ" sz="2000" dirty="0">
                <a:solidFill>
                  <a:schemeClr val="bg1"/>
                </a:solidFill>
              </a:rPr>
              <a:t>بين دول المنطقة مما يوفر الوقت.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قلة </a:t>
            </a:r>
            <a:r>
              <a:rPr lang="ar-IQ" sz="2000" dirty="0">
                <a:solidFill>
                  <a:schemeClr val="bg1"/>
                </a:solidFill>
              </a:rPr>
              <a:t>التكلفة.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تنوع وتعدد وسائل المواصلات </a:t>
            </a:r>
            <a:r>
              <a:rPr lang="ar-IQ" sz="2000" dirty="0">
                <a:solidFill>
                  <a:schemeClr val="bg1"/>
                </a:solidFill>
              </a:rPr>
              <a:t>المتاحة. </a:t>
            </a:r>
          </a:p>
          <a:p>
            <a:pPr marL="64008" indent="0" algn="just">
              <a:buNone/>
            </a:pPr>
            <a:r>
              <a:rPr lang="ar-IQ" sz="2000" dirty="0">
                <a:solidFill>
                  <a:schemeClr val="bg1"/>
                </a:solidFill>
              </a:rPr>
              <a:t>- الحركة السياحية بين الدول المتجاورة </a:t>
            </a:r>
            <a:r>
              <a:rPr lang="ar-IQ" sz="2000" dirty="0" smtClean="0">
                <a:solidFill>
                  <a:schemeClr val="bg1"/>
                </a:solidFill>
              </a:rPr>
              <a:t>أكبر </a:t>
            </a:r>
            <a:r>
              <a:rPr lang="ar-IQ" sz="2000" dirty="0">
                <a:solidFill>
                  <a:schemeClr val="bg1"/>
                </a:solidFill>
              </a:rPr>
              <a:t>حجما من الدول </a:t>
            </a:r>
            <a:r>
              <a:rPr lang="ar-IQ" sz="2000" dirty="0" smtClean="0">
                <a:solidFill>
                  <a:schemeClr val="bg1"/>
                </a:solidFill>
              </a:rPr>
              <a:t>التي تليها في الموفع</a:t>
            </a:r>
            <a:r>
              <a:rPr lang="ar-IQ" sz="2000" dirty="0">
                <a:solidFill>
                  <a:schemeClr val="bg1"/>
                </a:solidFill>
              </a:rPr>
              <a:t>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أكثر </a:t>
            </a:r>
            <a:r>
              <a:rPr lang="ar-IQ" sz="2000" dirty="0">
                <a:solidFill>
                  <a:schemeClr val="bg1"/>
                </a:solidFill>
              </a:rPr>
              <a:t>انسجاما مع العادات والتقاليد السائدة من الدول البعيدة (</a:t>
            </a:r>
            <a:r>
              <a:rPr lang="ar-IQ" sz="2000" dirty="0" smtClean="0">
                <a:solidFill>
                  <a:schemeClr val="bg1"/>
                </a:solidFill>
              </a:rPr>
              <a:t>السياحة الدولية</a:t>
            </a:r>
            <a:r>
              <a:rPr lang="ar-IQ" sz="2000" dirty="0">
                <a:solidFill>
                  <a:schemeClr val="bg1"/>
                </a:solidFill>
              </a:rPr>
              <a:t>). </a:t>
            </a:r>
          </a:p>
          <a:p>
            <a:pPr marL="64008" indent="0" algn="just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2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b="1" dirty="0">
                <a:solidFill>
                  <a:prstClr val="black"/>
                </a:solidFill>
              </a:rPr>
              <a:t>ب. السياحة الداخلية: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يقصد بالسياحة الداخلية حركة السياح داخل حدود الدولة </a:t>
            </a:r>
            <a:r>
              <a:rPr lang="ar-IQ" sz="2400" dirty="0" smtClean="0">
                <a:solidFill>
                  <a:prstClr val="black"/>
                </a:solidFill>
              </a:rPr>
              <a:t>السياحية السياسية</a:t>
            </a:r>
            <a:r>
              <a:rPr lang="ar-IQ" sz="2400" dirty="0">
                <a:solidFill>
                  <a:prstClr val="black"/>
                </a:solidFill>
              </a:rPr>
              <a:t>. الزيارات والتنقلات التي يقوم بها المواطنون داخل حدود دولتهم.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وحتى يعد النشاط بأنه نشاطا سياحيا لابد بأن لا يقل عن (24) ساعة وإلا اعتبر </a:t>
            </a:r>
            <a:r>
              <a:rPr lang="ar-IQ" sz="2400" dirty="0" smtClean="0">
                <a:solidFill>
                  <a:prstClr val="black"/>
                </a:solidFill>
              </a:rPr>
              <a:t>ذلك </a:t>
            </a:r>
            <a:r>
              <a:rPr lang="ar-IQ" sz="2400" dirty="0">
                <a:solidFill>
                  <a:prstClr val="black"/>
                </a:solidFill>
              </a:rPr>
              <a:t>نشاطا ترفيهيا. وهناك عدة معايير للاستدلال على السائح المحلي تختلف </a:t>
            </a:r>
            <a:r>
              <a:rPr lang="ar-IQ" sz="2400" dirty="0" smtClean="0">
                <a:solidFill>
                  <a:prstClr val="black"/>
                </a:solidFill>
              </a:rPr>
              <a:t>من </a:t>
            </a:r>
            <a:r>
              <a:rPr lang="ar-IQ" sz="2400" dirty="0">
                <a:solidFill>
                  <a:prstClr val="black"/>
                </a:solidFill>
              </a:rPr>
              <a:t>دولة إلى أخرى، وبصفة عامة يمكن تحديد نمطين أساسيين للسياحة </a:t>
            </a:r>
            <a:r>
              <a:rPr lang="ar-IQ" sz="2400" dirty="0" smtClean="0">
                <a:solidFill>
                  <a:prstClr val="black"/>
                </a:solidFill>
              </a:rPr>
              <a:t>الداخلية </a:t>
            </a:r>
            <a:r>
              <a:rPr lang="ar-IQ" sz="2400" dirty="0">
                <a:solidFill>
                  <a:prstClr val="black"/>
                </a:solidFill>
              </a:rPr>
              <a:t>هما: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1-رحلات ترفيهية مدتها تكون أقل من (2) ساعة.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2-رحلات سياحية داخلية تكون مدتها أكثر من (24) ساعة.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b="1" dirty="0" smtClean="0">
                <a:solidFill>
                  <a:prstClr val="black"/>
                </a:solidFill>
              </a:rPr>
              <a:t>إهمية السياحة </a:t>
            </a:r>
            <a:r>
              <a:rPr lang="ar-IQ" sz="2400" b="1" dirty="0">
                <a:solidFill>
                  <a:prstClr val="black"/>
                </a:solidFill>
              </a:rPr>
              <a:t>الداخلية: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تنبع أهمية السياحة الداخلية من مساهمتها في حجم الحركة السياحي </a:t>
            </a:r>
            <a:r>
              <a:rPr lang="ar-IQ" sz="2400" dirty="0" smtClean="0">
                <a:solidFill>
                  <a:prstClr val="black"/>
                </a:solidFill>
              </a:rPr>
              <a:t>والعوائد </a:t>
            </a:r>
            <a:r>
              <a:rPr lang="ar-IQ" sz="2400" dirty="0">
                <a:solidFill>
                  <a:prstClr val="black"/>
                </a:solidFill>
              </a:rPr>
              <a:t>المتحققة </a:t>
            </a:r>
            <a:r>
              <a:rPr lang="ar-IQ" sz="2400" dirty="0" smtClean="0">
                <a:solidFill>
                  <a:prstClr val="black"/>
                </a:solidFill>
              </a:rPr>
              <a:t>منها</a:t>
            </a:r>
            <a:r>
              <a:rPr lang="ar-IQ" sz="2400" dirty="0">
                <a:solidFill>
                  <a:prstClr val="black"/>
                </a:solidFill>
              </a:rPr>
              <a:t>، فقد أشارت الإحصاءات العالمية إلى أن حجم السيا </a:t>
            </a:r>
            <a:r>
              <a:rPr lang="ar-IQ" sz="2400" dirty="0" smtClean="0">
                <a:solidFill>
                  <a:prstClr val="black"/>
                </a:solidFill>
              </a:rPr>
              <a:t> المحلية </a:t>
            </a:r>
            <a:r>
              <a:rPr lang="ar-IQ" sz="2400" dirty="0">
                <a:solidFill>
                  <a:prstClr val="black"/>
                </a:solidFill>
              </a:rPr>
              <a:t>أو الداخلية </a:t>
            </a:r>
            <a:r>
              <a:rPr lang="ar-IQ" sz="2400" dirty="0" smtClean="0">
                <a:solidFill>
                  <a:prstClr val="black"/>
                </a:solidFill>
              </a:rPr>
              <a:t>يصل </a:t>
            </a:r>
            <a:r>
              <a:rPr lang="ar-IQ" sz="2400" dirty="0">
                <a:solidFill>
                  <a:prstClr val="black"/>
                </a:solidFill>
              </a:rPr>
              <a:t>إلى ثلاثة أضعاف </a:t>
            </a:r>
            <a:r>
              <a:rPr lang="ar-IQ" sz="2400" dirty="0" smtClean="0">
                <a:solidFill>
                  <a:prstClr val="black"/>
                </a:solidFill>
              </a:rPr>
              <a:t>حجم </a:t>
            </a:r>
            <a:r>
              <a:rPr lang="ar-IQ" sz="2400" dirty="0">
                <a:solidFill>
                  <a:prstClr val="black"/>
                </a:solidFill>
              </a:rPr>
              <a:t>السياحة الخارجية، وأن ح </a:t>
            </a:r>
            <a:r>
              <a:rPr lang="ar-IQ" sz="2400" dirty="0" smtClean="0">
                <a:solidFill>
                  <a:prstClr val="black"/>
                </a:solidFill>
              </a:rPr>
              <a:t>الإنفا ك </a:t>
            </a:r>
            <a:r>
              <a:rPr lang="ar-IQ" sz="2400" dirty="0">
                <a:solidFill>
                  <a:prstClr val="black"/>
                </a:solidFill>
              </a:rPr>
              <a:t>على السياحة الداخلية يتراوح ما بين (5- 80./•) من إجمالي </a:t>
            </a:r>
            <a:r>
              <a:rPr lang="ar-IQ" sz="2400" dirty="0" smtClean="0">
                <a:solidFill>
                  <a:prstClr val="black"/>
                </a:solidFill>
              </a:rPr>
              <a:t>الإنفاق السيا </a:t>
            </a:r>
            <a:r>
              <a:rPr lang="ar-IQ" sz="2400" dirty="0">
                <a:solidFill>
                  <a:prstClr val="black"/>
                </a:solidFill>
              </a:rPr>
              <a:t>حي العالمي: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0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  <a:solidFill>
            <a:schemeClr val="tx1"/>
          </a:solidFill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العوامل </a:t>
            </a:r>
            <a:r>
              <a:rPr lang="ar-IQ" dirty="0">
                <a:solidFill>
                  <a:schemeClr val="bg1"/>
                </a:solidFill>
              </a:rPr>
              <a:t>التي أسهمت ف إنعاش السياحة الداخلية: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زيادة </a:t>
            </a:r>
            <a:r>
              <a:rPr lang="ar-IQ" dirty="0">
                <a:solidFill>
                  <a:schemeClr val="bg1"/>
                </a:solidFill>
              </a:rPr>
              <a:t>معدلات الدخل للافراد وتحسن مستواهه المعيشى.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ar-IQ" dirty="0" smtClean="0">
                <a:solidFill>
                  <a:schemeClr val="bg1"/>
                </a:solidFill>
              </a:rPr>
              <a:t> تشجيع السلطات المحلية </a:t>
            </a:r>
            <a:r>
              <a:rPr lang="ar-IQ" dirty="0">
                <a:solidFill>
                  <a:schemeClr val="bg1"/>
                </a:solidFill>
              </a:rPr>
              <a:t>للسياحة الداخلية.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تعتبر السياحة </a:t>
            </a:r>
            <a:r>
              <a:rPr lang="ar-IQ" dirty="0">
                <a:solidFill>
                  <a:schemeClr val="bg1"/>
                </a:solidFill>
              </a:rPr>
              <a:t>الداخلية أقل تأثرا </a:t>
            </a:r>
            <a:r>
              <a:rPr lang="ar-IQ" dirty="0" smtClean="0">
                <a:solidFill>
                  <a:schemeClr val="bg1"/>
                </a:solidFill>
              </a:rPr>
              <a:t>بالظروف </a:t>
            </a:r>
            <a:r>
              <a:rPr lang="ar-IQ" dirty="0">
                <a:solidFill>
                  <a:schemeClr val="bg1"/>
                </a:solidFill>
              </a:rPr>
              <a:t>السياسية </a:t>
            </a:r>
            <a:r>
              <a:rPr lang="ar-IQ" dirty="0" smtClean="0">
                <a:solidFill>
                  <a:schemeClr val="bg1"/>
                </a:solidFill>
              </a:rPr>
              <a:t>والاقتصادية </a:t>
            </a:r>
            <a:r>
              <a:rPr lang="ar-IQ" dirty="0">
                <a:solidFill>
                  <a:schemeClr val="bg1"/>
                </a:solidFill>
              </a:rPr>
              <a:t>من </a:t>
            </a:r>
            <a:r>
              <a:rPr lang="ar-IQ" dirty="0" smtClean="0">
                <a:solidFill>
                  <a:schemeClr val="bg1"/>
                </a:solidFill>
              </a:rPr>
              <a:t>السياحة </a:t>
            </a:r>
            <a:r>
              <a:rPr lang="ar-IQ" dirty="0">
                <a:solidFill>
                  <a:schemeClr val="bg1"/>
                </a:solidFill>
              </a:rPr>
              <a:t>الدولية أو الخارجية.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توفر </a:t>
            </a:r>
            <a:r>
              <a:rPr lang="ar-IQ" dirty="0">
                <a:solidFill>
                  <a:schemeClr val="bg1"/>
                </a:solidFill>
              </a:rPr>
              <a:t>وقت الفراغ والإجازات مدفوعة الأجر.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السياحة </a:t>
            </a:r>
            <a:r>
              <a:rPr lang="ar-IQ" dirty="0">
                <a:solidFill>
                  <a:schemeClr val="bg1"/>
                </a:solidFill>
              </a:rPr>
              <a:t>الداخلية أقل كلفة </a:t>
            </a:r>
            <a:r>
              <a:rPr lang="ar-IQ" dirty="0" smtClean="0">
                <a:solidFill>
                  <a:schemeClr val="bg1"/>
                </a:solidFill>
              </a:rPr>
              <a:t>ومخاطرة </a:t>
            </a:r>
            <a:r>
              <a:rPr lang="ar-IQ" dirty="0">
                <a:solidFill>
                  <a:schemeClr val="bg1"/>
                </a:solidFill>
              </a:rPr>
              <a:t>من </a:t>
            </a:r>
            <a:r>
              <a:rPr lang="ar-IQ" dirty="0" smtClean="0">
                <a:solidFill>
                  <a:schemeClr val="bg1"/>
                </a:solidFill>
              </a:rPr>
              <a:t>السياحة الخارجة وكذلك تعد </a:t>
            </a:r>
            <a:r>
              <a:rPr lang="ar-IQ" dirty="0">
                <a:solidFill>
                  <a:schemeClr val="bg1"/>
                </a:solidFill>
              </a:rPr>
              <a:t>أقل تعقيدا </a:t>
            </a:r>
            <a:r>
              <a:rPr lang="ar-IQ" dirty="0" smtClean="0">
                <a:solidFill>
                  <a:schemeClr val="bg1"/>
                </a:solidFill>
              </a:rPr>
              <a:t>في </a:t>
            </a:r>
            <a:r>
              <a:rPr lang="ar-IQ" dirty="0">
                <a:solidFill>
                  <a:schemeClr val="bg1"/>
                </a:solidFill>
              </a:rPr>
              <a:t>إجراءاتها.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رغبة مواطني الدولة </a:t>
            </a:r>
            <a:r>
              <a:rPr lang="ar-IQ" dirty="0">
                <a:solidFill>
                  <a:schemeClr val="bg1"/>
                </a:solidFill>
              </a:rPr>
              <a:t>في قضاء أوقات الفراع </a:t>
            </a:r>
            <a:r>
              <a:rPr lang="ar-IQ" dirty="0" smtClean="0">
                <a:solidFill>
                  <a:schemeClr val="bg1"/>
                </a:solidFill>
              </a:rPr>
              <a:t>بإنشطة ترويحية وترقيهية داخل </a:t>
            </a:r>
            <a:r>
              <a:rPr lang="ar-IQ" dirty="0">
                <a:solidFill>
                  <a:schemeClr val="bg1"/>
                </a:solidFill>
              </a:rPr>
              <a:t>بلدانهم. </a:t>
            </a:r>
          </a:p>
          <a:p>
            <a:pPr marL="64008" indent="0">
              <a:buNone/>
            </a:pPr>
            <a:r>
              <a:rPr lang="ar-IQ" b="1" dirty="0">
                <a:solidFill>
                  <a:schemeClr val="bg1"/>
                </a:solidFill>
              </a:rPr>
              <a:t>وللسياحة الداخلية فوائد ومزايا هامة للدولة السياحية من أهمها: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1- </a:t>
            </a:r>
            <a:r>
              <a:rPr lang="ar-IQ" dirty="0">
                <a:solidFill>
                  <a:schemeClr val="bg1"/>
                </a:solidFill>
              </a:rPr>
              <a:t>زيادة الاستثمارات في المنشأت السياحية على اختلاف </a:t>
            </a:r>
            <a:r>
              <a:rPr lang="ar-IQ" dirty="0" smtClean="0">
                <a:solidFill>
                  <a:schemeClr val="bg1"/>
                </a:solidFill>
              </a:rPr>
              <a:t>أنواعها. </a:t>
            </a:r>
            <a:endParaRPr lang="ar-IQ" dirty="0">
              <a:solidFill>
                <a:schemeClr val="bg1"/>
              </a:solidFill>
            </a:endParaRPr>
          </a:p>
          <a:p>
            <a:pPr marL="64008" lvl="0" indent="0">
              <a:buClr>
                <a:srgbClr val="FF388C"/>
              </a:buClr>
              <a:buNone/>
            </a:pPr>
            <a:r>
              <a:rPr lang="ar-IQ" dirty="0" smtClean="0">
                <a:solidFill>
                  <a:schemeClr val="bg1"/>
                </a:solidFill>
              </a:rPr>
              <a:t>2- الانتعاش </a:t>
            </a:r>
            <a:r>
              <a:rPr lang="ar-IQ" dirty="0">
                <a:solidFill>
                  <a:schemeClr val="bg1"/>
                </a:solidFill>
              </a:rPr>
              <a:t>الاقتصادي في المناطق السياحية الناتج عن السياحة فيا </a:t>
            </a:r>
            <a:r>
              <a:rPr lang="ar-IQ" dirty="0" smtClean="0">
                <a:solidFill>
                  <a:schemeClr val="bg1"/>
                </a:solidFill>
              </a:rPr>
              <a:t>سيولد </a:t>
            </a:r>
            <a:r>
              <a:rPr lang="ar-IQ" sz="3100" dirty="0" smtClean="0">
                <a:solidFill>
                  <a:prstClr val="black"/>
                </a:solidFill>
              </a:rPr>
              <a:t>فرص </a:t>
            </a:r>
            <a:r>
              <a:rPr lang="ar-IQ" sz="3100" dirty="0">
                <a:solidFill>
                  <a:prstClr val="black"/>
                </a:solidFill>
              </a:rPr>
              <a:t>عمل </a:t>
            </a:r>
            <a:r>
              <a:rPr lang="ar-IQ" sz="3100" dirty="0" smtClean="0">
                <a:solidFill>
                  <a:prstClr val="black"/>
                </a:solidFill>
              </a:rPr>
              <a:t>أكبر ويخفف من </a:t>
            </a:r>
            <a:r>
              <a:rPr lang="ar-IQ" dirty="0" smtClean="0">
                <a:solidFill>
                  <a:schemeClr val="bg1"/>
                </a:solidFill>
              </a:rPr>
              <a:t>الإنفاق </a:t>
            </a:r>
            <a:r>
              <a:rPr lang="ar-IQ" dirty="0">
                <a:solidFill>
                  <a:schemeClr val="bg1"/>
                </a:solidFill>
              </a:rPr>
              <a:t>على معالجة أسباب الفقر والقليل </a:t>
            </a:r>
            <a:r>
              <a:rPr lang="ar-IQ" dirty="0" smtClean="0">
                <a:solidFill>
                  <a:schemeClr val="bg1"/>
                </a:solidFill>
              </a:rPr>
              <a:t> من حجم البطاله. </a:t>
            </a:r>
            <a:endParaRPr lang="ar-IQ" dirty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3-  </a:t>
            </a:r>
            <a:r>
              <a:rPr lang="ar-IQ" dirty="0">
                <a:solidFill>
                  <a:schemeClr val="bg1"/>
                </a:solidFill>
              </a:rPr>
              <a:t>الاهتمام بالمناطق السياحية الداخلية وتحديثها لمواجهة الحركة السياحية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المتزايدة عليها يؤدي إلى تطويرها وتنميتها.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4- رفع </a:t>
            </a:r>
            <a:r>
              <a:rPr lang="ar-IQ" dirty="0">
                <a:solidFill>
                  <a:schemeClr val="bg1"/>
                </a:solidFill>
              </a:rPr>
              <a:t>مستوى الوعي الثقاف والفكري والسياحي لدى المواطنين </a:t>
            </a:r>
            <a:r>
              <a:rPr lang="ar-IQ" dirty="0" smtClean="0">
                <a:solidFill>
                  <a:schemeClr val="bg1"/>
                </a:solidFill>
              </a:rPr>
              <a:t>أنفسهم. </a:t>
            </a:r>
            <a:endParaRPr lang="ar-IQ" dirty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5- تحقيق </a:t>
            </a:r>
            <a:r>
              <a:rPr lang="ar-IQ" dirty="0">
                <a:solidFill>
                  <a:schemeClr val="bg1"/>
                </a:solidFill>
              </a:rPr>
              <a:t>الارتباط بين السياحة الداخلية والسياحة الخارجية سيؤدي إلى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تطوير وتنمية المناطق الداخلية. وخلق القدرة على استيعاب الحركة </a:t>
            </a:r>
            <a:r>
              <a:rPr lang="ar-IQ" dirty="0" smtClean="0">
                <a:solidFill>
                  <a:schemeClr val="bg1"/>
                </a:solidFill>
              </a:rPr>
              <a:t> السياحية </a:t>
            </a:r>
            <a:r>
              <a:rPr lang="ar-IQ" dirty="0">
                <a:solidFill>
                  <a:schemeClr val="bg1"/>
                </a:solidFill>
              </a:rPr>
              <a:t>المتزايدة.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6 تنشيط الصناعات المختلفة ذات الارتباط بالسياحة في مختلف القطاعات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بالإضافة إلى الصناعات الحرفية.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1221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7-وعلى الصعيد الثقافي والاجتماعي والتراثي فان السياحة الداخلية تؤثر بشكل مباشر على :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محافظة </a:t>
            </a:r>
            <a:r>
              <a:rPr lang="ar-IQ" dirty="0">
                <a:solidFill>
                  <a:schemeClr val="bg1"/>
                </a:solidFill>
              </a:rPr>
              <a:t>وحدة التراث </a:t>
            </a:r>
            <a:r>
              <a:rPr lang="ar-IQ" dirty="0" smtClean="0">
                <a:solidFill>
                  <a:schemeClr val="bg1"/>
                </a:solidFill>
              </a:rPr>
              <a:t>الوطني </a:t>
            </a:r>
            <a:r>
              <a:rPr lang="ar-IQ" dirty="0">
                <a:solidFill>
                  <a:schemeClr val="bg1"/>
                </a:solidFill>
              </a:rPr>
              <a:t>والحافظة عليه من النسيان أو </a:t>
            </a:r>
            <a:r>
              <a:rPr lang="ar-IQ" dirty="0" smtClean="0">
                <a:solidFill>
                  <a:schemeClr val="bg1"/>
                </a:solidFill>
              </a:rPr>
              <a:t>الضياع. 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دعم النسيج </a:t>
            </a:r>
            <a:r>
              <a:rPr lang="ar-IQ" dirty="0">
                <a:solidFill>
                  <a:schemeClr val="bg1"/>
                </a:solidFill>
              </a:rPr>
              <a:t>الوطئي والقومي للمجتمع، وذلك عن طريق </a:t>
            </a:r>
            <a:r>
              <a:rPr lang="ar-IQ" sz="3100" dirty="0">
                <a:solidFill>
                  <a:prstClr val="black"/>
                </a:solidFill>
              </a:rPr>
              <a:t>المباشر بين </a:t>
            </a:r>
            <a:r>
              <a:rPr lang="ar-IQ" dirty="0" smtClean="0">
                <a:solidFill>
                  <a:schemeClr val="bg1"/>
                </a:solidFill>
              </a:rPr>
              <a:t>أبناء </a:t>
            </a:r>
            <a:r>
              <a:rPr lang="ar-IQ" dirty="0">
                <a:solidFill>
                  <a:schemeClr val="bg1"/>
                </a:solidFill>
              </a:rPr>
              <a:t>المجتمعات المحلية داخل الدولة </a:t>
            </a:r>
            <a:r>
              <a:rPr lang="ar-IQ" dirty="0" smtClean="0">
                <a:solidFill>
                  <a:schemeClr val="bg1"/>
                </a:solidFill>
              </a:rPr>
              <a:t>الواحدة. 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تأكيد </a:t>
            </a:r>
            <a:r>
              <a:rPr lang="ar-IQ" dirty="0">
                <a:solidFill>
                  <a:schemeClr val="bg1"/>
                </a:solidFill>
              </a:rPr>
              <a:t>تماسك الأسرة كوحدة اجتماعية </a:t>
            </a:r>
            <a:r>
              <a:rPr lang="ar-IQ" dirty="0" smtClean="0">
                <a:solidFill>
                  <a:schemeClr val="bg1"/>
                </a:solidFill>
              </a:rPr>
              <a:t>أساسيه</a:t>
            </a:r>
            <a:r>
              <a:rPr lang="ar-IQ" dirty="0">
                <a:solidFill>
                  <a:schemeClr val="bg1"/>
                </a:solidFill>
              </a:rPr>
              <a:t>، وذلك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dirty="0" smtClean="0">
                <a:solidFill>
                  <a:schemeClr val="bg1"/>
                </a:solidFill>
              </a:rPr>
              <a:t>كون قرار السفر </a:t>
            </a:r>
            <a:r>
              <a:rPr lang="ar-IQ" dirty="0">
                <a:solidFill>
                  <a:schemeClr val="bg1"/>
                </a:solidFill>
              </a:rPr>
              <a:t>من القرارات الجماعية وعملية اتصال متكاملة بين </a:t>
            </a:r>
            <a:r>
              <a:rPr lang="ar-IQ" dirty="0" smtClean="0">
                <a:solidFill>
                  <a:schemeClr val="bg1"/>
                </a:solidFill>
              </a:rPr>
              <a:t>أفراد  الاسرة </a:t>
            </a:r>
            <a:r>
              <a:rPr lang="ar-IQ" sz="2800" dirty="0">
                <a:solidFill>
                  <a:prstClr val="black"/>
                </a:solidFill>
              </a:rPr>
              <a:t>ووضع القرار موضع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التنفيذ </a:t>
            </a:r>
            <a:r>
              <a:rPr lang="ar-IQ" dirty="0">
                <a:solidFill>
                  <a:schemeClr val="bg1"/>
                </a:solidFill>
              </a:rPr>
              <a:t>هو وسيلة لزيادة تماسك </a:t>
            </a:r>
            <a:r>
              <a:rPr lang="ar-IQ" dirty="0" smtClean="0">
                <a:solidFill>
                  <a:schemeClr val="bg1"/>
                </a:solidFill>
              </a:rPr>
              <a:t>الاسرة</a:t>
            </a:r>
            <a:r>
              <a:rPr lang="ar-IQ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232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6064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64008" lvl="0" indent="0">
              <a:buClr>
                <a:srgbClr val="FF388C"/>
              </a:buClr>
              <a:buNone/>
            </a:pPr>
            <a:r>
              <a:rPr lang="ar-IQ" sz="2000" b="1" dirty="0" smtClean="0">
                <a:solidFill>
                  <a:prstClr val="black"/>
                </a:solidFill>
              </a:rPr>
              <a:t>ج- السياحة </a:t>
            </a:r>
            <a:r>
              <a:rPr lang="ar-IQ" sz="2000" b="1" dirty="0">
                <a:solidFill>
                  <a:prstClr val="black"/>
                </a:solidFill>
              </a:rPr>
              <a:t>الدولية (الخارجية): </a:t>
            </a:r>
          </a:p>
          <a:p>
            <a:pPr marL="64008" lvl="0" indent="0">
              <a:buClr>
                <a:srgbClr val="FF388C"/>
              </a:buClr>
              <a:buNone/>
            </a:pPr>
            <a:r>
              <a:rPr lang="ar-IQ" sz="2000" dirty="0" smtClean="0">
                <a:solidFill>
                  <a:prstClr val="black"/>
                </a:solidFill>
              </a:rPr>
              <a:t>تتمثل </a:t>
            </a:r>
            <a:r>
              <a:rPr lang="ar-IQ" sz="2000" dirty="0">
                <a:solidFill>
                  <a:prstClr val="black"/>
                </a:solidFill>
              </a:rPr>
              <a:t>السياحة الدولية أو الخارجية في الانتقال والإقامة </a:t>
            </a:r>
            <a:r>
              <a:rPr lang="ar-IQ" sz="2000" dirty="0" smtClean="0">
                <a:solidFill>
                  <a:prstClr val="black"/>
                </a:solidFill>
              </a:rPr>
              <a:t>عبر </a:t>
            </a:r>
            <a:r>
              <a:rPr lang="ar-IQ" sz="2000" dirty="0">
                <a:solidFill>
                  <a:prstClr val="black"/>
                </a:solidFill>
              </a:rPr>
              <a:t>حدود </a:t>
            </a:r>
            <a:r>
              <a:rPr lang="ar-IQ" sz="2000" dirty="0" smtClean="0">
                <a:solidFill>
                  <a:prstClr val="black"/>
                </a:solidFill>
              </a:rPr>
              <a:t>الدول والقارات </a:t>
            </a:r>
            <a:r>
              <a:rPr lang="ar-IQ" sz="2000" dirty="0">
                <a:solidFill>
                  <a:prstClr val="black"/>
                </a:solidFill>
              </a:rPr>
              <a:t>المختلفة، وهذه تتطلب مجموعة من الإجراءات وتخضع </a:t>
            </a:r>
            <a:r>
              <a:rPr lang="ar-IQ" sz="2000" dirty="0" smtClean="0">
                <a:solidFill>
                  <a:prstClr val="black"/>
                </a:solidFill>
              </a:rPr>
              <a:t>لعدد من العوامل </a:t>
            </a:r>
            <a:r>
              <a:rPr lang="ar-IQ" sz="2000" dirty="0">
                <a:solidFill>
                  <a:prstClr val="black"/>
                </a:solidFill>
              </a:rPr>
              <a:t>والظروف السياسية والاقتصادية والاجتماعية الإيجابية والسلبية </a:t>
            </a:r>
            <a:r>
              <a:rPr lang="ar-IQ" sz="2000" dirty="0" smtClean="0">
                <a:solidFill>
                  <a:prstClr val="black"/>
                </a:solidFill>
              </a:rPr>
              <a:t>السائدة ومن </a:t>
            </a:r>
            <a:r>
              <a:rPr lang="ar-IQ" sz="2000" dirty="0">
                <a:solidFill>
                  <a:prstClr val="black"/>
                </a:solidFill>
              </a:rPr>
              <a:t>أهمها: </a:t>
            </a:r>
          </a:p>
          <a:p>
            <a:pPr marL="64008" lvl="0" indent="0">
              <a:buClr>
                <a:srgbClr val="FF388C"/>
              </a:buClr>
              <a:buNone/>
            </a:pPr>
            <a:r>
              <a:rPr lang="ar-IQ" sz="2000" b="1" dirty="0">
                <a:solidFill>
                  <a:prstClr val="black"/>
                </a:solidFill>
              </a:rPr>
              <a:t>1. العوامل الإيجابية المؤثرة على السياحة الخارجية أو الدولية: </a:t>
            </a:r>
          </a:p>
          <a:p>
            <a:pPr lvl="0">
              <a:buClr>
                <a:srgbClr val="FF388C"/>
              </a:buClr>
              <a:buFont typeface="Courier New" pitchFamily="49" charset="0"/>
              <a:buChar char="o"/>
            </a:pPr>
            <a:r>
              <a:rPr lang="ar-IQ" sz="2000" dirty="0" smtClean="0">
                <a:solidFill>
                  <a:prstClr val="black"/>
                </a:solidFill>
              </a:rPr>
              <a:t>نمو </a:t>
            </a:r>
            <a:r>
              <a:rPr lang="ar-IQ" sz="2000" dirty="0">
                <a:solidFill>
                  <a:prstClr val="black"/>
                </a:solidFill>
              </a:rPr>
              <a:t>الإنفاق السياحي الذي يشكل بدوره مداخيل عالية </a:t>
            </a:r>
            <a:r>
              <a:rPr lang="ar-IQ" sz="2000" dirty="0" smtClean="0">
                <a:solidFill>
                  <a:prstClr val="black"/>
                </a:solidFill>
              </a:rPr>
              <a:t>للدول السياحية</a:t>
            </a:r>
            <a:r>
              <a:rPr lang="ar-IQ" sz="2000" dirty="0">
                <a:solidFill>
                  <a:prstClr val="black"/>
                </a:solidFill>
              </a:rPr>
              <a:t>، فقد تطور الإنفاق السياحى للسياحة الدولية من (</a:t>
            </a:r>
            <a:r>
              <a:rPr lang="ar-IQ" sz="2000" dirty="0" smtClean="0">
                <a:solidFill>
                  <a:prstClr val="black"/>
                </a:solidFill>
              </a:rPr>
              <a:t>300) بليون  دولار </a:t>
            </a:r>
            <a:r>
              <a:rPr lang="ar-IQ" sz="2000" dirty="0">
                <a:solidFill>
                  <a:prstClr val="black"/>
                </a:solidFill>
              </a:rPr>
              <a:t>أمريكي عام 1997 إلى (474) بليون دولار أمريكي عام </a:t>
            </a:r>
            <a:r>
              <a:rPr lang="ar-IQ" sz="2000" dirty="0" smtClean="0">
                <a:solidFill>
                  <a:prstClr val="black"/>
                </a:solidFill>
              </a:rPr>
              <a:t>2003، حيث كان حجم </a:t>
            </a:r>
            <a:r>
              <a:rPr lang="ar-IQ" sz="2000" dirty="0">
                <a:solidFill>
                  <a:prstClr val="black"/>
                </a:solidFill>
              </a:rPr>
              <a:t>السياحة الدولية لا يتجاوز </a:t>
            </a:r>
            <a:r>
              <a:rPr lang="ar-IQ" sz="2000" dirty="0" smtClean="0">
                <a:solidFill>
                  <a:prstClr val="black"/>
                </a:solidFill>
              </a:rPr>
              <a:t>(600) مليون </a:t>
            </a:r>
            <a:r>
              <a:rPr lang="ar-IQ" sz="2000" dirty="0">
                <a:solidFill>
                  <a:prstClr val="black"/>
                </a:solidFill>
              </a:rPr>
              <a:t>سائح عام  </a:t>
            </a:r>
            <a:r>
              <a:rPr lang="ar-IQ" sz="2000" dirty="0" smtClean="0">
                <a:solidFill>
                  <a:prstClr val="black"/>
                </a:solidFill>
              </a:rPr>
              <a:t>1997 حيث كان فقد </a:t>
            </a:r>
            <a:r>
              <a:rPr lang="ar-IQ" sz="2000" dirty="0">
                <a:solidFill>
                  <a:prstClr val="black"/>
                </a:solidFill>
              </a:rPr>
              <a:t>تجاوز (846) مليون سائح عام </a:t>
            </a:r>
            <a:r>
              <a:rPr lang="ar-IQ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2007</a:t>
            </a:r>
            <a:r>
              <a:rPr lang="en-US" sz="2000" dirty="0">
                <a:solidFill>
                  <a:prstClr val="black"/>
                </a:solidFill>
              </a:rPr>
              <a:t>. </a:t>
            </a:r>
            <a:endParaRPr lang="ar-IQ" sz="2000" dirty="0">
              <a:solidFill>
                <a:prstClr val="black"/>
              </a:solidFill>
            </a:endParaRPr>
          </a:p>
          <a:p>
            <a:pPr lvl="0">
              <a:buClr>
                <a:srgbClr val="FF388C"/>
              </a:buClr>
              <a:buFont typeface="Courier New" pitchFamily="49" charset="0"/>
              <a:buChar char="o"/>
            </a:pPr>
            <a:r>
              <a:rPr lang="ar-IQ" sz="2000" dirty="0" smtClean="0">
                <a:solidFill>
                  <a:prstClr val="black"/>
                </a:solidFill>
              </a:rPr>
              <a:t>اهتمام </a:t>
            </a:r>
            <a:r>
              <a:rPr lang="ar-IQ" sz="2000" dirty="0">
                <a:solidFill>
                  <a:prstClr val="black"/>
                </a:solidFill>
              </a:rPr>
              <a:t>الدول الكبرى بالسياحة باعتبارها نقطة ارتكاز </a:t>
            </a:r>
            <a:r>
              <a:rPr lang="ar-IQ" sz="2000" dirty="0" smtClean="0">
                <a:solidFill>
                  <a:prstClr val="black"/>
                </a:solidFill>
              </a:rPr>
              <a:t>للننمية الاقتصادية </a:t>
            </a:r>
            <a:r>
              <a:rPr lang="ar-IQ" sz="2000" dirty="0">
                <a:solidFill>
                  <a:prstClr val="black"/>
                </a:solidFill>
              </a:rPr>
              <a:t>الشاملة بما ينعكس على زيادة حجم </a:t>
            </a:r>
            <a:r>
              <a:rPr lang="ar-IQ" sz="2000" dirty="0" smtClean="0">
                <a:solidFill>
                  <a:prstClr val="black"/>
                </a:solidFill>
              </a:rPr>
              <a:t> الحركة السياحية وارتفاع </a:t>
            </a:r>
            <a:r>
              <a:rPr lang="ar-IQ" sz="2000" dirty="0">
                <a:solidFill>
                  <a:prstClr val="black"/>
                </a:solidFill>
              </a:rPr>
              <a:t>متوسط مدة الإقامة.</a:t>
            </a:r>
            <a:endParaRPr lang="en-US" sz="2000" dirty="0">
              <a:solidFill>
                <a:prstClr val="black"/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850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10406"/>
            <a:ext cx="8229600" cy="4051104"/>
          </a:xfrm>
          <a:solidFill>
            <a:schemeClr val="tx1"/>
          </a:solidFill>
        </p:spPr>
        <p:txBody>
          <a:bodyPr/>
          <a:lstStyle/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ا</a:t>
            </a:r>
          </a:p>
          <a:p>
            <a:pPr marL="64008" indent="0">
              <a:buNone/>
            </a:pPr>
            <a:endParaRPr lang="ar-IQ" dirty="0">
              <a:solidFill>
                <a:schemeClr val="bg1"/>
              </a:solidFill>
            </a:endParaRPr>
          </a:p>
          <a:p>
            <a:pPr marL="64008" indent="0" algn="ctr">
              <a:buNone/>
            </a:pP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ar-IQ" sz="6000" dirty="0" smtClean="0">
                <a:solidFill>
                  <a:schemeClr val="accent4">
                    <a:lumMod val="75000"/>
                  </a:schemeClr>
                </a:solidFill>
                <a:latin typeface="Aldhabi" pitchFamily="2" charset="-78"/>
                <a:cs typeface="Aldhabi" pitchFamily="2" charset="-78"/>
              </a:rPr>
              <a:t>الى اللقاء للمحاضرة القادمة </a:t>
            </a:r>
            <a:endParaRPr lang="en-US" sz="6000" dirty="0">
              <a:solidFill>
                <a:schemeClr val="accent4">
                  <a:lumMod val="75000"/>
                </a:schemeClr>
              </a:solidFill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57923">
            <a:off x="-190904" y="3069208"/>
            <a:ext cx="37242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4819" flipV="1">
            <a:off x="5782646" y="3085763"/>
            <a:ext cx="37242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08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</TotalTime>
  <Words>855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Aldhabi</vt:lpstr>
      <vt:lpstr>Arial</vt:lpstr>
      <vt:lpstr>Arial Black</vt:lpstr>
      <vt:lpstr>Calibri</vt:lpstr>
      <vt:lpstr>Century Gothic</vt:lpstr>
      <vt:lpstr>Courier New</vt:lpstr>
      <vt:lpstr>Tahoma</vt:lpstr>
      <vt:lpstr>Verdana</vt:lpstr>
      <vt:lpstr>Wingdings 2</vt:lpstr>
      <vt:lpstr>Verve</vt:lpstr>
      <vt:lpstr>  مــبادئ الســياحــة المرحلة الاولى – المحاضرة العاشرة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مشاكل احتساب الدخل السياحي</dc:title>
  <dc:creator>Ruaa</dc:creator>
  <cp:lastModifiedBy>Maher</cp:lastModifiedBy>
  <cp:revision>16</cp:revision>
  <dcterms:created xsi:type="dcterms:W3CDTF">2019-12-02T16:41:31Z</dcterms:created>
  <dcterms:modified xsi:type="dcterms:W3CDTF">2022-12-12T09:06:12Z</dcterms:modified>
</cp:coreProperties>
</file>