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4A1A"/>
    <a:srgbClr val="01250D"/>
    <a:srgbClr val="FFCC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1EA9FE-6AEA-4D26-8853-F5C78BA1D55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3758957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1EA9FE-6AEA-4D26-8853-F5C78BA1D55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232919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1EA9FE-6AEA-4D26-8853-F5C78BA1D55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382844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1EA9FE-6AEA-4D26-8853-F5C78BA1D55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313171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1EA9FE-6AEA-4D26-8853-F5C78BA1D55D}"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46987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1EA9FE-6AEA-4D26-8853-F5C78BA1D55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3052656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1EA9FE-6AEA-4D26-8853-F5C78BA1D55D}"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1200485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1EA9FE-6AEA-4D26-8853-F5C78BA1D55D}"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2449676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EA9FE-6AEA-4D26-8853-F5C78BA1D55D}"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1068271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1EA9FE-6AEA-4D26-8853-F5C78BA1D55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2509965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1EA9FE-6AEA-4D26-8853-F5C78BA1D55D}"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87964-5EC3-4154-A371-3431C211151A}" type="slidenum">
              <a:rPr lang="en-US" smtClean="0"/>
              <a:t>‹#›</a:t>
            </a:fld>
            <a:endParaRPr lang="en-US"/>
          </a:p>
        </p:txBody>
      </p:sp>
    </p:spTree>
    <p:extLst>
      <p:ext uri="{BB962C8B-B14F-4D97-AF65-F5344CB8AC3E}">
        <p14:creationId xmlns:p14="http://schemas.microsoft.com/office/powerpoint/2010/main" val="3933161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EA9FE-6AEA-4D26-8853-F5C78BA1D55D}" type="datetimeFigureOut">
              <a:rPr lang="en-US" smtClean="0"/>
              <a:t>12/12/2022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87964-5EC3-4154-A371-3431C211151A}" type="slidenum">
              <a:rPr lang="en-US" smtClean="0"/>
              <a:t>‹#›</a:t>
            </a:fld>
            <a:endParaRPr lang="en-US"/>
          </a:p>
        </p:txBody>
      </p:sp>
    </p:spTree>
    <p:extLst>
      <p:ext uri="{BB962C8B-B14F-4D97-AF65-F5344CB8AC3E}">
        <p14:creationId xmlns:p14="http://schemas.microsoft.com/office/powerpoint/2010/main" val="789158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371600"/>
            <a:ext cx="5715000" cy="1828800"/>
          </a:xfrm>
          <a:solidFill>
            <a:srgbClr val="FFCCCC"/>
          </a:solidFill>
        </p:spPr>
        <p:style>
          <a:lnRef idx="2">
            <a:schemeClr val="accent6"/>
          </a:lnRef>
          <a:fillRef idx="1">
            <a:schemeClr val="lt1"/>
          </a:fillRef>
          <a:effectRef idx="0">
            <a:schemeClr val="accent6"/>
          </a:effectRef>
          <a:fontRef idx="minor">
            <a:schemeClr val="dk1"/>
          </a:fontRef>
        </p:style>
        <p:txBody>
          <a:bodyPr>
            <a:normAutofit fontScale="90000"/>
          </a:bodyPr>
          <a:lstStyle/>
          <a:p>
            <a:r>
              <a:rPr lang="ar-IQ" sz="8000" b="1" dirty="0" smtClean="0">
                <a:latin typeface="Aldhabi" pitchFamily="2" charset="-78"/>
                <a:cs typeface="Aldhabi" pitchFamily="2" charset="-78"/>
              </a:rPr>
              <a:t>مــبادئ السـياحــة </a:t>
            </a:r>
            <a:r>
              <a:rPr lang="ar-IQ" sz="9600" b="1" dirty="0" smtClean="0">
                <a:latin typeface="Aldhabi" pitchFamily="2" charset="-78"/>
                <a:cs typeface="Aldhabi" pitchFamily="2" charset="-78"/>
              </a:rPr>
              <a:t/>
            </a:r>
            <a:br>
              <a:rPr lang="ar-IQ" sz="9600" b="1" dirty="0" smtClean="0">
                <a:latin typeface="Aldhabi" pitchFamily="2" charset="-78"/>
                <a:cs typeface="Aldhabi" pitchFamily="2" charset="-78"/>
              </a:rPr>
            </a:br>
            <a:r>
              <a:rPr lang="ar-IQ" sz="6000" b="1" dirty="0" smtClean="0">
                <a:latin typeface="Aldhabi" pitchFamily="2" charset="-78"/>
                <a:cs typeface="Aldhabi" pitchFamily="2" charset="-78"/>
              </a:rPr>
              <a:t>المرحلة </a:t>
            </a:r>
            <a:r>
              <a:rPr lang="ar-IQ" sz="6000" b="1" dirty="0" smtClean="0">
                <a:latin typeface="Aldhabi" pitchFamily="2" charset="-78"/>
                <a:cs typeface="Aldhabi" pitchFamily="2" charset="-78"/>
              </a:rPr>
              <a:t>الاولى </a:t>
            </a:r>
            <a:r>
              <a:rPr lang="ar-IQ" sz="6000" b="1" dirty="0" smtClean="0">
                <a:latin typeface="Aldhabi" pitchFamily="2" charset="-78"/>
                <a:cs typeface="Aldhabi" pitchFamily="2" charset="-78"/>
              </a:rPr>
              <a:t>– المحاضرة التاسعة </a:t>
            </a:r>
            <a:endParaRPr lang="en-US" sz="6000" b="1" dirty="0">
              <a:latin typeface="Aldhabi" pitchFamily="2" charset="-78"/>
              <a:cs typeface="Aldhabi" pitchFamily="2" charset="-78"/>
            </a:endParaRPr>
          </a:p>
        </p:txBody>
      </p:sp>
      <p:sp>
        <p:nvSpPr>
          <p:cNvPr id="3" name="Subtitle 2"/>
          <p:cNvSpPr>
            <a:spLocks noGrp="1"/>
          </p:cNvSpPr>
          <p:nvPr>
            <p:ph type="subTitle" idx="1"/>
          </p:nvPr>
        </p:nvSpPr>
        <p:spPr>
          <a:xfrm>
            <a:off x="1371600" y="3886200"/>
            <a:ext cx="5867400" cy="990600"/>
          </a:xfrm>
          <a:solidFill>
            <a:srgbClr val="FFCCCC"/>
          </a:solidFill>
        </p:spPr>
        <p:style>
          <a:lnRef idx="2">
            <a:schemeClr val="accent6"/>
          </a:lnRef>
          <a:fillRef idx="1">
            <a:schemeClr val="lt1"/>
          </a:fillRef>
          <a:effectRef idx="0">
            <a:schemeClr val="accent6"/>
          </a:effectRef>
          <a:fontRef idx="minor">
            <a:schemeClr val="dk1"/>
          </a:fontRef>
        </p:style>
        <p:txBody>
          <a:bodyPr/>
          <a:lstStyle/>
          <a:p>
            <a:r>
              <a:rPr lang="ar-IQ" sz="4800" b="1" dirty="0" smtClean="0">
                <a:solidFill>
                  <a:schemeClr val="tx1"/>
                </a:solidFill>
                <a:latin typeface="Aldhabi" pitchFamily="2" charset="-78"/>
                <a:cs typeface="Aldhabi" pitchFamily="2" charset="-78"/>
              </a:rPr>
              <a:t>م.م. رؤى طارق كمال</a:t>
            </a:r>
            <a:r>
              <a:rPr lang="ar-IQ" dirty="0" smtClean="0"/>
              <a:t> </a:t>
            </a:r>
            <a:endParaRPr lang="en-US" dirty="0"/>
          </a:p>
        </p:txBody>
      </p:sp>
    </p:spTree>
    <p:extLst>
      <p:ext uri="{BB962C8B-B14F-4D97-AF65-F5344CB8AC3E}">
        <p14:creationId xmlns:p14="http://schemas.microsoft.com/office/powerpoint/2010/main" val="1624458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IQ" sz="7200" b="1" dirty="0" smtClean="0">
                <a:latin typeface="Aldhabi" pitchFamily="2" charset="-78"/>
                <a:cs typeface="Aldhabi" pitchFamily="2" charset="-78"/>
              </a:rPr>
              <a:t>انواع وانماط السياحة</a:t>
            </a:r>
            <a:endParaRPr lang="en-US" sz="7200" b="1" dirty="0">
              <a:latin typeface="Aldhabi" pitchFamily="2" charset="-78"/>
              <a:cs typeface="Aldhabi" pitchFamily="2" charset="-78"/>
            </a:endParaRPr>
          </a:p>
        </p:txBody>
      </p:sp>
      <p:sp>
        <p:nvSpPr>
          <p:cNvPr id="3" name="Content Placeholder 2"/>
          <p:cNvSpPr>
            <a:spLocks noGrp="1"/>
          </p:cNvSpPr>
          <p:nvPr>
            <p:ph idx="1"/>
          </p:nvPr>
        </p:nvSpPr>
        <p:spPr>
          <a:xfrm>
            <a:off x="457200" y="1524000"/>
            <a:ext cx="8229600" cy="5181600"/>
          </a:xfrm>
          <a:solidFill>
            <a:srgbClr val="FFCCCC"/>
          </a:solidFill>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0" indent="0" algn="r" rtl="1">
              <a:buNone/>
            </a:pPr>
            <a:r>
              <a:rPr lang="ar-IQ" b="1" dirty="0" smtClean="0"/>
              <a:t> أولا : إسس التصنيف:</a:t>
            </a:r>
          </a:p>
          <a:p>
            <a:pPr marL="0" indent="0" algn="just" rtl="1">
              <a:buNone/>
            </a:pPr>
            <a:r>
              <a:rPr lang="ar-IQ" dirty="0" smtClean="0"/>
              <a:t> قامت عدة دول سياحية بتصنیف انواع السياحية المختلفة وفقا لعدد من المعايير التي تتناسب مع ظروفها وموقعها وإمكاناتها السياحية ، وتعددت أنواع السياحة تبعا للدوافع والرغبات والاحتياجات المختلفة المحركة لها فهنالك السياحة الرياضية والدينية والترفيهية والعلاجية والثقافية الخ ، بالإضافة إلى انواع و انماط أخرى جديدة ساعد على ظهورها التقدم والتطور العلمي والاستقرار السياسي ، وكذلك تطور وتقدم الحياة الاقتصادية والاجتماعية ، وما رافق ذلك من تطلعات ومتطلبات ذات صلة بالواقع الجديد لم تكن معروفة من قبل مثل سياحة المؤتمرات والمعارض والحوافز الأمر الذي نتج عنه الحاجة إلى توفير خدمات وتسهيلات وتجهيزات و عناصر جذب تختلف إلى حد ما خصائصها ومواصفاتها عما كانت عليه متطلبات الأشكال الأخرى من السياحية التقليدية.</a:t>
            </a:r>
          </a:p>
          <a:p>
            <a:pPr marL="0" indent="0" algn="r" rtl="1">
              <a:buNone/>
            </a:pPr>
            <a:r>
              <a:rPr lang="ar-IQ" dirty="0" smtClean="0"/>
              <a:t> </a:t>
            </a:r>
            <a:endParaRPr lang="en-US" dirty="0"/>
          </a:p>
        </p:txBody>
      </p:sp>
    </p:spTree>
    <p:extLst>
      <p:ext uri="{BB962C8B-B14F-4D97-AF65-F5344CB8AC3E}">
        <p14:creationId xmlns:p14="http://schemas.microsoft.com/office/powerpoint/2010/main" val="1148754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8001000" cy="5516563"/>
          </a:xfrm>
          <a:solidFill>
            <a:srgbClr val="FFCCCC"/>
          </a:solidFill>
        </p:spPr>
        <p:txBody>
          <a:bodyPr>
            <a:normAutofit fontScale="92500" lnSpcReduction="20000"/>
          </a:bodyPr>
          <a:lstStyle/>
          <a:p>
            <a:pPr marL="0" lvl="0" indent="0" algn="just" rtl="1">
              <a:buNone/>
            </a:pPr>
            <a:r>
              <a:rPr lang="ar-IQ" sz="3600" dirty="0">
                <a:solidFill>
                  <a:prstClr val="black"/>
                </a:solidFill>
              </a:rPr>
              <a:t>وقد انتهجت دول مثل فرنسا وإسبانيا أسس </a:t>
            </a:r>
            <a:r>
              <a:rPr lang="ar-IQ" sz="3600" dirty="0" smtClean="0">
                <a:solidFill>
                  <a:prstClr val="black"/>
                </a:solidFill>
              </a:rPr>
              <a:t>لتصنيف وتقسيم </a:t>
            </a:r>
            <a:r>
              <a:rPr lang="ar-IQ" sz="3600" dirty="0">
                <a:solidFill>
                  <a:prstClr val="black"/>
                </a:solidFill>
              </a:rPr>
              <a:t>أنواع السياحة المختلفة إلى عدة أنماط وفقا لعدة معايير منها ، معيار المنطقة الجغرافية ، ومعیار سمات الحركة السياحية وصلتها بمدة الإقامة في البلد المضيف ، ومعیار طبيعة الموسم السياحي وموقعه من فصول السنة ، ومعيار البواعث و الدوافع التي تدفع بالسائح إلى مغادرة بلده الأصلي إلى البلد الآخر ( المضيف ) ، او طبقا للخصائص الاجتماعية والاقتصادية التي يتميز بها الطلب السياحي ، كما أن هناك دراسات اجريت على هذه المعايير ، كما قامت مدارس بنيتي معايير معينة للتقسيم مثل </a:t>
            </a:r>
            <a:r>
              <a:rPr lang="ar-IQ" sz="3600" dirty="0" smtClean="0">
                <a:solidFill>
                  <a:prstClr val="black"/>
                </a:solidFill>
              </a:rPr>
              <a:t>المدرسة الاسبانية والمدرسة النمساوية والمدرسة الامريكية كما قام خبراء السياحة في العالم بتنصيف انواع السياحة المختلفة وفقا لعدة عوامل سنتناولها فيما يلي:</a:t>
            </a:r>
          </a:p>
          <a:p>
            <a:pPr marL="0" lvl="0" indent="0" algn="r" rtl="1">
              <a:buNone/>
            </a:pPr>
            <a:endParaRPr lang="en-US" sz="2000" dirty="0">
              <a:solidFill>
                <a:prstClr val="black"/>
              </a:solidFill>
            </a:endParaRPr>
          </a:p>
        </p:txBody>
      </p:sp>
    </p:spTree>
    <p:extLst>
      <p:ext uri="{BB962C8B-B14F-4D97-AF65-F5344CB8AC3E}">
        <p14:creationId xmlns:p14="http://schemas.microsoft.com/office/powerpoint/2010/main" val="1724386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248400"/>
          </a:xfrm>
          <a:solidFill>
            <a:srgbClr val="FFCCCC"/>
          </a:solidFill>
        </p:spPr>
        <p:txBody>
          <a:bodyPr>
            <a:normAutofit fontScale="85000" lnSpcReduction="20000"/>
          </a:bodyPr>
          <a:lstStyle/>
          <a:p>
            <a:pPr marL="0" indent="0" algn="r" rtl="1">
              <a:buNone/>
            </a:pPr>
            <a:r>
              <a:rPr lang="ar-IQ" b="1" dirty="0" smtClean="0"/>
              <a:t>أنواع وأنماط السياحة : </a:t>
            </a:r>
          </a:p>
          <a:p>
            <a:pPr marL="0" indent="0" algn="r" rtl="1">
              <a:buFont typeface="+mj-lt"/>
              <a:buAutoNum type="arabicPeriod"/>
            </a:pPr>
            <a:r>
              <a:rPr lang="ar-IQ" b="1" dirty="0" smtClean="0"/>
              <a:t>وفقا لعامل الجنس: </a:t>
            </a:r>
          </a:p>
          <a:p>
            <a:pPr marL="0" indent="0" algn="r" rtl="1">
              <a:buNone/>
            </a:pPr>
            <a:r>
              <a:rPr lang="ar-IQ" dirty="0" smtClean="0"/>
              <a:t>تقسم السياحة وفقا لهذا المعيار إلى: </a:t>
            </a:r>
          </a:p>
          <a:p>
            <a:pPr marL="0" indent="0" algn="r" rtl="1">
              <a:buNone/>
            </a:pPr>
            <a:r>
              <a:rPr lang="ar-IQ" dirty="0" smtClean="0"/>
              <a:t>ا. سياحة الرجال. </a:t>
            </a:r>
          </a:p>
          <a:p>
            <a:pPr marL="0" indent="0" algn="r" rtl="1">
              <a:buNone/>
            </a:pPr>
            <a:r>
              <a:rPr lang="ar-IQ" dirty="0" smtClean="0"/>
              <a:t> ب. سياحة النساء. </a:t>
            </a:r>
          </a:p>
          <a:p>
            <a:pPr marL="0" indent="0" algn="r" rtl="1">
              <a:buNone/>
            </a:pPr>
            <a:r>
              <a:rPr lang="ar-IQ" b="1" dirty="0" smtClean="0"/>
              <a:t>2. وفقا </a:t>
            </a:r>
            <a:r>
              <a:rPr lang="ar-IQ" b="1" dirty="0"/>
              <a:t>لعامل العمر: </a:t>
            </a:r>
          </a:p>
          <a:p>
            <a:pPr marL="0" indent="0" algn="r" rtl="1">
              <a:buNone/>
            </a:pPr>
            <a:r>
              <a:rPr lang="ar-IQ" dirty="0" smtClean="0"/>
              <a:t>السياحة وفقا لهذا المعيار إلى: </a:t>
            </a:r>
          </a:p>
          <a:p>
            <a:pPr marL="0" indent="0" algn="r" rtl="1">
              <a:buNone/>
            </a:pPr>
            <a:r>
              <a:rPr lang="ar-IQ" dirty="0" smtClean="0"/>
              <a:t>أ. سياحة الطلائع :</a:t>
            </a:r>
          </a:p>
          <a:p>
            <a:pPr marL="0" indent="0" algn="r" rtl="1">
              <a:buNone/>
            </a:pPr>
            <a:r>
              <a:rPr lang="ar-IQ" dirty="0" smtClean="0"/>
              <a:t>ويتعلق هذا التقسيم بالمراحل العمرية من (7 -14) سنة، و تنشيط الرحلات في فترة إجازات المدارس على شكل رحلات كشفية أو تعليم السباحة أو التعرف على الطبيعة. </a:t>
            </a:r>
          </a:p>
          <a:p>
            <a:pPr marL="0" indent="0" algn="r" rtl="1">
              <a:buNone/>
            </a:pPr>
            <a:r>
              <a:rPr lang="ar-IQ" dirty="0" smtClean="0"/>
              <a:t>ب. سياحة الشباب: </a:t>
            </a:r>
          </a:p>
          <a:p>
            <a:pPr marL="0" indent="0" algn="r" rtl="1">
              <a:buNone/>
            </a:pPr>
            <a:r>
              <a:rPr lang="ar-IQ" dirty="0" smtClean="0"/>
              <a:t>ويرتبط بهذا التقسيم الفئة العمرية من (15 -29) سنة، ويتميز هذا النوع من السياحة بالبحث عن الإثارة وتكوين الصداقات والاعتماد على النفس، وتقوم الشركات السياحية في الوقت الحاضر بالعناية بالسياحة الشبابية. </a:t>
            </a:r>
          </a:p>
          <a:p>
            <a:pPr marL="0" indent="0" algn="r" rtl="1">
              <a:buNone/>
            </a:pPr>
            <a:endParaRPr lang="en-US" dirty="0"/>
          </a:p>
        </p:txBody>
      </p:sp>
    </p:spTree>
    <p:extLst>
      <p:ext uri="{BB962C8B-B14F-4D97-AF65-F5344CB8AC3E}">
        <p14:creationId xmlns:p14="http://schemas.microsoft.com/office/powerpoint/2010/main" val="2114520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a:solidFill>
            <a:srgbClr val="FFCCCC"/>
          </a:solidFill>
        </p:spPr>
        <p:txBody>
          <a:bodyPr>
            <a:noAutofit/>
          </a:bodyPr>
          <a:lstStyle/>
          <a:p>
            <a:pPr marL="0" lvl="0" indent="0" algn="just" rtl="1">
              <a:buNone/>
            </a:pPr>
            <a:r>
              <a:rPr lang="ar-IQ" sz="2800" b="1" dirty="0">
                <a:solidFill>
                  <a:prstClr val="black"/>
                </a:solidFill>
              </a:rPr>
              <a:t>ج. سياحة الناضجين أو متوسطي الأعمار: </a:t>
            </a:r>
          </a:p>
          <a:p>
            <a:pPr marL="0" lvl="0" indent="0" algn="just" rtl="1">
              <a:buNone/>
            </a:pPr>
            <a:r>
              <a:rPr lang="ar-IQ" sz="2800" dirty="0">
                <a:solidFill>
                  <a:prstClr val="black"/>
                </a:solidFill>
              </a:rPr>
              <a:t>يضم فات الأعمار المتوسطة بعد سن النضج بين عمر (30— 55) عاما </a:t>
            </a:r>
            <a:r>
              <a:rPr lang="ar-IQ" sz="2800" dirty="0" smtClean="0">
                <a:solidFill>
                  <a:prstClr val="black"/>
                </a:solidFill>
              </a:rPr>
              <a:t>ويمكن </a:t>
            </a:r>
            <a:r>
              <a:rPr lang="ar-IQ" sz="2800" dirty="0">
                <a:solidFill>
                  <a:prstClr val="black"/>
                </a:solidFill>
              </a:rPr>
              <a:t>أن يصل إلى (60) عاما ومن الأنشطة المرتبطة بهذه </a:t>
            </a:r>
            <a:r>
              <a:rPr lang="ar-IQ" sz="2800" dirty="0" smtClean="0">
                <a:solidFill>
                  <a:prstClr val="black"/>
                </a:solidFill>
              </a:rPr>
              <a:t>الفئة</a:t>
            </a:r>
            <a:r>
              <a:rPr lang="ar-IQ" sz="2800" dirty="0">
                <a:solidFill>
                  <a:prstClr val="black"/>
                </a:solidFill>
              </a:rPr>
              <a:t>، سياحة </a:t>
            </a:r>
            <a:r>
              <a:rPr lang="ar-IQ" sz="2800" dirty="0" smtClean="0">
                <a:solidFill>
                  <a:prstClr val="black"/>
                </a:solidFill>
              </a:rPr>
              <a:t>الاسترخاء </a:t>
            </a:r>
            <a:r>
              <a:rPr lang="ar-IQ" sz="2800" dirty="0">
                <a:solidFill>
                  <a:prstClr val="black"/>
                </a:solidFill>
              </a:rPr>
              <a:t>والمتعة والهروب من جو العمل الروتيني، ويتطلب هذا النوع خدمات </a:t>
            </a:r>
            <a:r>
              <a:rPr lang="ar-IQ" sz="2800" dirty="0" smtClean="0">
                <a:solidFill>
                  <a:prstClr val="black"/>
                </a:solidFill>
              </a:rPr>
              <a:t>جيدة وبأسعار </a:t>
            </a:r>
            <a:r>
              <a:rPr lang="ar-IQ" sz="2800" dirty="0">
                <a:solidFill>
                  <a:prstClr val="black"/>
                </a:solidFill>
              </a:rPr>
              <a:t>متوسطة إلى غالية. </a:t>
            </a:r>
          </a:p>
          <a:p>
            <a:pPr marL="0" indent="0" algn="just" rtl="1">
              <a:buNone/>
            </a:pPr>
            <a:r>
              <a:rPr lang="ar-IQ" sz="2800" b="1" dirty="0" smtClean="0"/>
              <a:t>د.سياحة كبار السن أو المتقاعدين: </a:t>
            </a:r>
          </a:p>
          <a:p>
            <a:pPr marL="0" indent="0" algn="just" rtl="1">
              <a:buNone/>
            </a:pPr>
            <a:r>
              <a:rPr lang="ar-IQ" sz="2800" dirty="0" smtClean="0"/>
              <a:t>ينضوي تحت هذه الفئة الأعمار من (60— فأكثر) وهذا النوع من السياحة يعتبرمن أنواع السياحة التقليدية في الدول الغربية، ويرتبط بهذا النوع من السياحة الخدمات الجيدة مرتفعة الأثمان وتكون مدة الرحلات طويلة المدة قد تصل من أسبوعين إلى شهرين. </a:t>
            </a:r>
          </a:p>
        </p:txBody>
      </p:sp>
    </p:spTree>
    <p:extLst>
      <p:ext uri="{BB962C8B-B14F-4D97-AF65-F5344CB8AC3E}">
        <p14:creationId xmlns:p14="http://schemas.microsoft.com/office/powerpoint/2010/main" val="849392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019800"/>
          </a:xfrm>
          <a:solidFill>
            <a:srgbClr val="FFCCCC"/>
          </a:solidFill>
        </p:spPr>
        <p:txBody>
          <a:bodyPr>
            <a:noAutofit/>
          </a:bodyPr>
          <a:lstStyle/>
          <a:p>
            <a:pPr marL="0" lvl="0" indent="0" algn="r" rtl="1">
              <a:buNone/>
            </a:pPr>
            <a:r>
              <a:rPr lang="ar-IQ" sz="2400" b="1" dirty="0">
                <a:solidFill>
                  <a:prstClr val="black"/>
                </a:solidFill>
                <a:cs typeface="+mj-cs"/>
              </a:rPr>
              <a:t>3. وفقا لعدد الأشخاص المسافرون </a:t>
            </a:r>
            <a:endParaRPr lang="ar-IQ" sz="2400" dirty="0">
              <a:solidFill>
                <a:prstClr val="black"/>
              </a:solidFill>
              <a:cs typeface="+mj-cs"/>
            </a:endParaRPr>
          </a:p>
          <a:p>
            <a:pPr marL="0" lvl="0" indent="0" algn="r" rtl="1">
              <a:buNone/>
            </a:pPr>
            <a:r>
              <a:rPr lang="ar-IQ" sz="2400" dirty="0">
                <a:solidFill>
                  <a:prstClr val="black"/>
                </a:solidFill>
                <a:cs typeface="+mj-cs"/>
              </a:rPr>
              <a:t>ويطلق على هذا المعيار (المعيار الاجتماعي) وبموجبه تقسم </a:t>
            </a:r>
            <a:r>
              <a:rPr lang="ar-IQ" sz="2400" dirty="0" smtClean="0">
                <a:solidFill>
                  <a:prstClr val="black"/>
                </a:solidFill>
                <a:cs typeface="+mj-cs"/>
              </a:rPr>
              <a:t>الى:</a:t>
            </a:r>
            <a:endParaRPr lang="ar-IQ" sz="2400" dirty="0">
              <a:solidFill>
                <a:prstClr val="black"/>
              </a:solidFill>
              <a:cs typeface="+mj-cs"/>
            </a:endParaRPr>
          </a:p>
          <a:p>
            <a:pPr marL="0" lvl="0" indent="0" algn="r" rtl="1">
              <a:buNone/>
            </a:pPr>
            <a:r>
              <a:rPr lang="ar-IQ" sz="2400" b="1" dirty="0">
                <a:solidFill>
                  <a:prstClr val="black"/>
                </a:solidFill>
                <a:cs typeface="+mj-cs"/>
              </a:rPr>
              <a:t>أ. السياحة الفردية: </a:t>
            </a:r>
          </a:p>
          <a:p>
            <a:pPr marL="0" lvl="0" indent="0" algn="r" rtl="1">
              <a:buNone/>
            </a:pPr>
            <a:r>
              <a:rPr lang="ar-IQ" sz="2400" dirty="0">
                <a:solidFill>
                  <a:prstClr val="black"/>
                </a:solidFill>
                <a:cs typeface="+mj-cs"/>
              </a:rPr>
              <a:t>- السائح منفردا. </a:t>
            </a:r>
          </a:p>
          <a:p>
            <a:pPr marL="0" lvl="0" indent="0" algn="r" rtl="1">
              <a:buNone/>
            </a:pPr>
            <a:r>
              <a:rPr lang="ar-IQ" sz="2400" dirty="0">
                <a:solidFill>
                  <a:prstClr val="black"/>
                </a:solidFill>
                <a:cs typeface="+mj-cs"/>
              </a:rPr>
              <a:t>- السائح مع أفراد أسرته. </a:t>
            </a:r>
          </a:p>
          <a:p>
            <a:pPr marL="0" lvl="0" indent="0" algn="r" rtl="1">
              <a:buNone/>
            </a:pPr>
            <a:r>
              <a:rPr lang="ar-IQ" sz="2400" dirty="0" smtClean="0">
                <a:solidFill>
                  <a:prstClr val="black"/>
                </a:solidFill>
                <a:cs typeface="+mj-cs"/>
              </a:rPr>
              <a:t>- </a:t>
            </a:r>
            <a:r>
              <a:rPr lang="ar-IQ" sz="2400" dirty="0">
                <a:solidFill>
                  <a:prstClr val="black"/>
                </a:solidFill>
                <a:cs typeface="+mj-cs"/>
              </a:rPr>
              <a:t>السائح مع بعض الأصدقاء. </a:t>
            </a:r>
          </a:p>
          <a:p>
            <a:pPr marL="0" lvl="0" indent="0" algn="r" rtl="1">
              <a:buNone/>
            </a:pPr>
            <a:r>
              <a:rPr lang="ar-IQ" sz="2400" dirty="0">
                <a:solidFill>
                  <a:prstClr val="black"/>
                </a:solidFill>
                <a:cs typeface="+mj-cs"/>
              </a:rPr>
              <a:t>وهذا النوع من السياحة يتميز بأنه: </a:t>
            </a:r>
          </a:p>
          <a:p>
            <a:pPr marL="0" lvl="0" indent="0" algn="r" rtl="1">
              <a:buNone/>
            </a:pPr>
            <a:r>
              <a:rPr lang="ar-IQ" sz="2400" dirty="0">
                <a:solidFill>
                  <a:prstClr val="black"/>
                </a:solidFill>
                <a:cs typeface="+mj-cs"/>
              </a:rPr>
              <a:t>1. ذو تكلفة عالية ويحتاج إلى إمكانات سياحية عالية. </a:t>
            </a:r>
          </a:p>
          <a:p>
            <a:pPr marL="0" lvl="0" indent="0" algn="r" rtl="1">
              <a:buNone/>
            </a:pPr>
            <a:r>
              <a:rPr lang="ar-IQ" sz="2400" dirty="0" smtClean="0">
                <a:solidFill>
                  <a:prstClr val="black"/>
                </a:solidFill>
                <a:cs typeface="+mj-cs"/>
              </a:rPr>
              <a:t>2.يقوم </a:t>
            </a:r>
            <a:r>
              <a:rPr lang="ar-IQ" sz="2400" dirty="0">
                <a:solidFill>
                  <a:prstClr val="black"/>
                </a:solidFill>
                <a:cs typeface="+mj-cs"/>
              </a:rPr>
              <a:t>السائح بالاتصال المباشر مع المنشآت السياحية للحصول على </a:t>
            </a:r>
            <a:r>
              <a:rPr lang="ar-IQ" sz="2400" dirty="0" smtClean="0">
                <a:solidFill>
                  <a:prstClr val="black"/>
                </a:solidFill>
                <a:cs typeface="+mj-cs"/>
              </a:rPr>
              <a:t>الخدمات</a:t>
            </a:r>
            <a:r>
              <a:rPr lang="ar-IQ" sz="2400" dirty="0">
                <a:solidFill>
                  <a:prstClr val="black"/>
                </a:solidFill>
                <a:cs typeface="+mj-cs"/>
              </a:rPr>
              <a:t>. </a:t>
            </a:r>
          </a:p>
          <a:p>
            <a:pPr marL="0" lvl="0" indent="0" algn="r" rtl="1">
              <a:buNone/>
            </a:pPr>
            <a:r>
              <a:rPr lang="ar-IQ" sz="2400" dirty="0" smtClean="0">
                <a:solidFill>
                  <a:prstClr val="black"/>
                </a:solidFill>
                <a:cs typeface="+mj-cs"/>
              </a:rPr>
              <a:t>3.الحاجة </a:t>
            </a:r>
            <a:r>
              <a:rPr lang="ar-IQ" sz="2400" dirty="0">
                <a:solidFill>
                  <a:prstClr val="black"/>
                </a:solidFill>
                <a:cs typeface="+mj-cs"/>
              </a:rPr>
              <a:t>إلى معرفة اللغات العالمية والاستغناء عن المترجم. </a:t>
            </a:r>
          </a:p>
          <a:p>
            <a:pPr marL="0" lvl="0" indent="0" algn="r" rtl="1">
              <a:buNone/>
            </a:pPr>
            <a:r>
              <a:rPr lang="ar-IQ" sz="2400" dirty="0" smtClean="0">
                <a:solidFill>
                  <a:prstClr val="black"/>
                </a:solidFill>
                <a:cs typeface="+mj-cs"/>
              </a:rPr>
              <a:t>4. الحاجة </a:t>
            </a:r>
            <a:r>
              <a:rPr lang="ar-IQ" sz="2400" dirty="0">
                <a:solidFill>
                  <a:prstClr val="black"/>
                </a:solidFill>
                <a:cs typeface="+mj-cs"/>
              </a:rPr>
              <a:t>إلى الخبرة فق مراجعة عدة جهات للحصول على تأشيرة الدخول </a:t>
            </a:r>
            <a:r>
              <a:rPr lang="ar-IQ" sz="2400" dirty="0" smtClean="0">
                <a:solidFill>
                  <a:prstClr val="black"/>
                </a:solidFill>
                <a:cs typeface="+mj-cs"/>
              </a:rPr>
              <a:t>وتصريف العملات </a:t>
            </a:r>
            <a:r>
              <a:rPr lang="ar-IQ" sz="2400" dirty="0">
                <a:solidFill>
                  <a:prstClr val="black"/>
                </a:solidFill>
                <a:cs typeface="+mj-cs"/>
              </a:rPr>
              <a:t>وتذاكر السفر والحجز والمعرفة بأمور الجمارك ومعرفة </a:t>
            </a:r>
            <a:r>
              <a:rPr lang="ar-IQ" sz="2400" dirty="0" smtClean="0">
                <a:solidFill>
                  <a:prstClr val="black"/>
                </a:solidFill>
                <a:cs typeface="+mj-cs"/>
              </a:rPr>
              <a:t>ما </a:t>
            </a:r>
            <a:r>
              <a:rPr lang="ar-IQ" sz="2400" dirty="0">
                <a:solidFill>
                  <a:prstClr val="black"/>
                </a:solidFill>
                <a:cs typeface="+mj-cs"/>
              </a:rPr>
              <a:t>هو ممنوع وما هو مسموح. </a:t>
            </a:r>
          </a:p>
          <a:p>
            <a:pPr marL="0" lvl="0" indent="0" algn="r" rtl="1">
              <a:buNone/>
            </a:pPr>
            <a:r>
              <a:rPr lang="ar-IQ" sz="2400" dirty="0">
                <a:solidFill>
                  <a:prstClr val="black"/>
                </a:solidFill>
                <a:cs typeface="+mj-cs"/>
              </a:rPr>
              <a:t>5. المعرفة بعادات وتقاليد الشعوب في البلدان المضيفة.</a:t>
            </a:r>
            <a:endParaRPr lang="en-US" sz="2400" dirty="0">
              <a:solidFill>
                <a:prstClr val="black"/>
              </a:solidFill>
              <a:cs typeface="+mj-cs"/>
            </a:endParaRPr>
          </a:p>
          <a:p>
            <a:pPr marL="0" indent="0" algn="r" rtl="1">
              <a:buNone/>
            </a:pPr>
            <a:endParaRPr lang="en-US" sz="2400" dirty="0">
              <a:cs typeface="+mj-cs"/>
            </a:endParaRPr>
          </a:p>
        </p:txBody>
      </p:sp>
    </p:spTree>
    <p:extLst>
      <p:ext uri="{BB962C8B-B14F-4D97-AF65-F5344CB8AC3E}">
        <p14:creationId xmlns:p14="http://schemas.microsoft.com/office/powerpoint/2010/main" val="1379875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8001000" cy="5516563"/>
          </a:xfrm>
          <a:solidFill>
            <a:srgbClr val="FFCCCC"/>
          </a:solidFill>
        </p:spPr>
        <p:txBody>
          <a:bodyPr>
            <a:normAutofit fontScale="85000" lnSpcReduction="20000"/>
          </a:bodyPr>
          <a:lstStyle/>
          <a:p>
            <a:pPr marL="0" indent="0" algn="r" rtl="1">
              <a:buNone/>
            </a:pPr>
            <a:r>
              <a:rPr lang="ar-IQ" b="1" dirty="0" smtClean="0"/>
              <a:t>ب- سياحة جماعية: </a:t>
            </a:r>
          </a:p>
          <a:p>
            <a:pPr marL="0" indent="0" algn="r" rtl="1">
              <a:buNone/>
            </a:pPr>
            <a:r>
              <a:rPr lang="ar-IQ" dirty="0" smtClean="0"/>
              <a:t>وهي سياحة المجاميع، التي تقوم بها شركات سياحية متخصصة بتنظيم رحلات سياحيه على شكل مجموعات أو أفواج سياحية شامل لكل عناصر</a:t>
            </a:r>
          </a:p>
          <a:p>
            <a:pPr marL="0" indent="0" algn="r" rtl="1">
              <a:buNone/>
            </a:pPr>
            <a:r>
              <a:rPr lang="ar-IQ" dirty="0" smtClean="0"/>
              <a:t>رحالات السياحية على شكل مجموعات او افواج سياحية شامل لكل عناصر الرحلة السياحية  من طعام وشراب ومنامة ونقل، وتتميز عن الرحلة الفردية بأنها: </a:t>
            </a:r>
          </a:p>
          <a:p>
            <a:pPr marL="0" indent="0" algn="r" rtl="1">
              <a:buNone/>
            </a:pPr>
            <a:r>
              <a:rPr lang="ar-IQ" dirty="0" smtClean="0"/>
              <a:t>1- اوفر من حيث التكاليف. </a:t>
            </a:r>
          </a:p>
          <a:p>
            <a:pPr marL="0" indent="0" algn="r" rtl="1">
              <a:buNone/>
            </a:pPr>
            <a:r>
              <a:rPr lang="ar-IQ" dirty="0" smtClean="0"/>
              <a:t>2- لاتستدعي خبرة كبيرة. </a:t>
            </a:r>
          </a:p>
          <a:p>
            <a:pPr marL="0" indent="0" algn="r" rtl="1">
              <a:buNone/>
            </a:pPr>
            <a:r>
              <a:rPr lang="ar-IQ" dirty="0" smtClean="0"/>
              <a:t>3- مؤمنة جميع العناصر الخاصة بالرحلة السياحية. </a:t>
            </a:r>
          </a:p>
          <a:p>
            <a:pPr marL="0" indent="0" algn="r" rtl="1">
              <a:buNone/>
            </a:pPr>
            <a:r>
              <a:rPr lang="ar-IQ" dirty="0" smtClean="0"/>
              <a:t>4- يمكن أن تقوم بها مجموعة يرتبطوا فيما بينهم برابطة معينة مثل رابطة العمل أو القرابة أو التنظيم. </a:t>
            </a:r>
          </a:p>
          <a:p>
            <a:pPr marL="0" indent="0" algn="r" rtl="1">
              <a:buNone/>
            </a:pPr>
            <a:r>
              <a:rPr lang="ar-IQ" dirty="0" smtClean="0"/>
              <a:t>5- تتحمل الشركات السياحية المنظمة تنفيذ كافة عناصر البرنامج السياحي. </a:t>
            </a:r>
          </a:p>
        </p:txBody>
      </p:sp>
    </p:spTree>
    <p:extLst>
      <p:ext uri="{BB962C8B-B14F-4D97-AF65-F5344CB8AC3E}">
        <p14:creationId xmlns:p14="http://schemas.microsoft.com/office/powerpoint/2010/main" val="2903195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697" y="685801"/>
            <a:ext cx="8229600" cy="5868066"/>
          </a:xfrm>
          <a:solidFill>
            <a:srgbClr val="FFCCCC"/>
          </a:solidFill>
        </p:spPr>
        <p:txBody>
          <a:bodyPr>
            <a:noAutofit/>
          </a:bodyPr>
          <a:lstStyle/>
          <a:p>
            <a:pPr marL="0" lvl="0" indent="0" algn="r" rtl="1">
              <a:buNone/>
            </a:pPr>
            <a:r>
              <a:rPr lang="ar-IQ" sz="2400" b="1" dirty="0" smtClean="0">
                <a:solidFill>
                  <a:prstClr val="black"/>
                </a:solidFill>
              </a:rPr>
              <a:t>4. </a:t>
            </a:r>
            <a:r>
              <a:rPr lang="ar-IQ" sz="2400" b="1" dirty="0">
                <a:solidFill>
                  <a:prstClr val="black"/>
                </a:solidFill>
              </a:rPr>
              <a:t>نبعا لوسيلة النقل المستخدمة: </a:t>
            </a:r>
          </a:p>
          <a:p>
            <a:pPr marL="0" lvl="0" indent="0" algn="r" rtl="1">
              <a:buNone/>
            </a:pPr>
            <a:r>
              <a:rPr lang="ar-IQ" sz="2400" dirty="0">
                <a:solidFill>
                  <a:prstClr val="black"/>
                </a:solidFill>
              </a:rPr>
              <a:t>يمكن تقسيم السياحة وفقا لهذا المعيار إلى: </a:t>
            </a:r>
          </a:p>
          <a:p>
            <a:pPr marL="0" lvl="0" indent="0" algn="r" rtl="1">
              <a:buNone/>
            </a:pPr>
            <a:r>
              <a:rPr lang="ar-IQ" sz="2400" b="1" dirty="0" smtClean="0">
                <a:solidFill>
                  <a:prstClr val="black"/>
                </a:solidFill>
              </a:rPr>
              <a:t>أ- سياحة برية:</a:t>
            </a:r>
          </a:p>
          <a:p>
            <a:pPr marL="0" lvl="0" indent="0" algn="r" rtl="1">
              <a:buNone/>
            </a:pPr>
            <a:r>
              <a:rPr lang="ar-IQ" sz="2400" dirty="0" smtClean="0">
                <a:solidFill>
                  <a:prstClr val="black"/>
                </a:solidFill>
              </a:rPr>
              <a:t>- مستحدمي </a:t>
            </a:r>
            <a:r>
              <a:rPr lang="ar-IQ" sz="2400" dirty="0">
                <a:solidFill>
                  <a:prstClr val="black"/>
                </a:solidFill>
              </a:rPr>
              <a:t>السيارات الخاصة والعامة. </a:t>
            </a:r>
          </a:p>
          <a:p>
            <a:pPr marL="0" lvl="0" indent="0" algn="r" rtl="1">
              <a:buNone/>
            </a:pPr>
            <a:r>
              <a:rPr lang="ar-IQ" sz="2400" dirty="0" smtClean="0">
                <a:solidFill>
                  <a:prstClr val="black"/>
                </a:solidFill>
              </a:rPr>
              <a:t>- مستخدمي </a:t>
            </a:r>
            <a:r>
              <a:rPr lang="ar-IQ" sz="2400" dirty="0">
                <a:solidFill>
                  <a:prstClr val="black"/>
                </a:solidFill>
              </a:rPr>
              <a:t>السكك الحديدية. </a:t>
            </a:r>
          </a:p>
          <a:p>
            <a:pPr marL="0" lvl="0" indent="0" algn="r" rtl="1">
              <a:buNone/>
            </a:pPr>
            <a:r>
              <a:rPr lang="ar-IQ" sz="2400" dirty="0" smtClean="0">
                <a:solidFill>
                  <a:prstClr val="black"/>
                </a:solidFill>
              </a:rPr>
              <a:t>- مستخدمي </a:t>
            </a:r>
            <a:r>
              <a:rPr lang="ar-IQ" sz="2400" dirty="0">
                <a:solidFill>
                  <a:prstClr val="black"/>
                </a:solidFill>
              </a:rPr>
              <a:t>الأتوبيسات العامة والخاصة. </a:t>
            </a:r>
          </a:p>
          <a:p>
            <a:pPr marL="0" lvl="0" indent="0" algn="r" rtl="1">
              <a:buNone/>
            </a:pPr>
            <a:r>
              <a:rPr lang="ar-IQ" sz="2400" b="1" dirty="0" smtClean="0">
                <a:solidFill>
                  <a:prstClr val="black"/>
                </a:solidFill>
              </a:rPr>
              <a:t>ب - </a:t>
            </a:r>
            <a:r>
              <a:rPr lang="ar-IQ" sz="2400" b="1" dirty="0">
                <a:solidFill>
                  <a:prstClr val="black"/>
                </a:solidFill>
              </a:rPr>
              <a:t>سياحة بحرية أو نهرية: </a:t>
            </a:r>
          </a:p>
          <a:p>
            <a:pPr marL="0" lvl="0" indent="0" algn="r" rtl="1">
              <a:buNone/>
            </a:pPr>
            <a:r>
              <a:rPr lang="ar-IQ" sz="2400" dirty="0" smtClean="0">
                <a:solidFill>
                  <a:prstClr val="black"/>
                </a:solidFill>
              </a:rPr>
              <a:t>-  البواخر.</a:t>
            </a:r>
            <a:endParaRPr lang="ar-IQ" sz="2400" dirty="0">
              <a:solidFill>
                <a:prstClr val="black"/>
              </a:solidFill>
            </a:endParaRPr>
          </a:p>
          <a:p>
            <a:pPr marL="0" lvl="0" indent="0" algn="r" rtl="1">
              <a:buFontTx/>
              <a:buChar char="-"/>
            </a:pPr>
            <a:r>
              <a:rPr lang="ar-IQ" sz="2400" dirty="0" smtClean="0">
                <a:solidFill>
                  <a:prstClr val="black"/>
                </a:solidFill>
              </a:rPr>
              <a:t>القوارب.</a:t>
            </a:r>
          </a:p>
          <a:p>
            <a:pPr marL="0" lvl="0" indent="0" algn="r" rtl="1">
              <a:buFontTx/>
              <a:buChar char="-"/>
            </a:pPr>
            <a:r>
              <a:rPr lang="ar-IQ" sz="2400" dirty="0" smtClean="0">
                <a:solidFill>
                  <a:prstClr val="black"/>
                </a:solidFill>
              </a:rPr>
              <a:t>اليخوت.</a:t>
            </a:r>
          </a:p>
          <a:p>
            <a:pPr marL="0" lvl="0" indent="0" algn="r" rtl="1">
              <a:buNone/>
            </a:pPr>
            <a:r>
              <a:rPr lang="ar-IQ" sz="2400" dirty="0" smtClean="0">
                <a:solidFill>
                  <a:prstClr val="black"/>
                </a:solidFill>
              </a:rPr>
              <a:t>ج- سياحة جوية :</a:t>
            </a:r>
            <a:endParaRPr lang="ar-IQ" sz="2400" dirty="0">
              <a:solidFill>
                <a:prstClr val="black"/>
              </a:solidFill>
            </a:endParaRPr>
          </a:p>
          <a:p>
            <a:pPr marL="0" lvl="0" indent="0" algn="r" rtl="1">
              <a:buNone/>
            </a:pPr>
            <a:r>
              <a:rPr lang="ar-IQ" sz="2400" dirty="0" smtClean="0">
                <a:solidFill>
                  <a:prstClr val="black"/>
                </a:solidFill>
              </a:rPr>
              <a:t>- الرحلات </a:t>
            </a:r>
            <a:r>
              <a:rPr lang="ar-IQ" sz="2400" dirty="0">
                <a:solidFill>
                  <a:prstClr val="black"/>
                </a:solidFill>
              </a:rPr>
              <a:t>الداخلية. </a:t>
            </a:r>
          </a:p>
          <a:p>
            <a:pPr marL="0" lvl="0" indent="0" algn="r" rtl="1">
              <a:buNone/>
            </a:pPr>
            <a:r>
              <a:rPr lang="ar-IQ" sz="2400" dirty="0" smtClean="0">
                <a:solidFill>
                  <a:prstClr val="black"/>
                </a:solidFill>
              </a:rPr>
              <a:t>- الرحلات الخارحية.</a:t>
            </a:r>
            <a:endParaRPr lang="en-US" sz="2400" dirty="0">
              <a:solidFill>
                <a:prstClr val="black"/>
              </a:solidFill>
            </a:endParaRPr>
          </a:p>
        </p:txBody>
      </p:sp>
    </p:spTree>
    <p:extLst>
      <p:ext uri="{BB962C8B-B14F-4D97-AF65-F5344CB8AC3E}">
        <p14:creationId xmlns:p14="http://schemas.microsoft.com/office/powerpoint/2010/main" val="3510307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FFCCCC"/>
          </a:solidFill>
        </p:spPr>
        <p:txBody>
          <a:bodyPr/>
          <a:lstStyle/>
          <a:p>
            <a:pPr marL="0" indent="0" algn="ctr" rtl="1">
              <a:buNone/>
            </a:pPr>
            <a:endParaRPr lang="ar-IQ" dirty="0" smtClean="0"/>
          </a:p>
          <a:p>
            <a:pPr marL="0" indent="0" algn="ctr" rtl="1">
              <a:buNone/>
            </a:pPr>
            <a:endParaRPr lang="ar-IQ" dirty="0"/>
          </a:p>
          <a:p>
            <a:pPr marL="0" indent="0" algn="ctr" rtl="1">
              <a:buNone/>
            </a:pPr>
            <a:endParaRPr lang="ar-IQ" dirty="0" smtClean="0"/>
          </a:p>
          <a:p>
            <a:pPr marL="0" indent="0" algn="ctr" rtl="1">
              <a:buNone/>
            </a:pPr>
            <a:r>
              <a:rPr lang="ar-IQ" sz="6600" dirty="0" smtClean="0">
                <a:solidFill>
                  <a:srgbClr val="024A1A"/>
                </a:solidFill>
                <a:latin typeface="Aldhabi" pitchFamily="2" charset="-78"/>
                <a:cs typeface="Aldhabi" pitchFamily="2" charset="-78"/>
              </a:rPr>
              <a:t>الى اللقاء للمحاضرة القادمة</a:t>
            </a:r>
          </a:p>
          <a:p>
            <a:pPr marL="0" indent="0" algn="ctr" rtl="1">
              <a:buNone/>
            </a:pP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22383">
            <a:off x="1204285" y="2574169"/>
            <a:ext cx="1461169" cy="2622453"/>
          </a:xfrm>
          <a:prstGeom prst="rect">
            <a:avLst/>
          </a:prstGeom>
          <a:noFill/>
          <a:ln>
            <a:noFill/>
          </a:ln>
        </p:spPr>
      </p:pic>
    </p:spTree>
    <p:extLst>
      <p:ext uri="{BB962C8B-B14F-4D97-AF65-F5344CB8AC3E}">
        <p14:creationId xmlns:p14="http://schemas.microsoft.com/office/powerpoint/2010/main" val="855496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1565</TotalTime>
  <Words>753</Words>
  <Application>Microsoft Office PowerPoint</Application>
  <PresentationFormat>On-screen Show (4:3)</PresentationFormat>
  <Paragraphs>59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Aldhabi</vt:lpstr>
      <vt:lpstr>Arial</vt:lpstr>
      <vt:lpstr>Calibri</vt:lpstr>
      <vt:lpstr>Times New Roman</vt:lpstr>
      <vt:lpstr>Office Theme</vt:lpstr>
      <vt:lpstr>مــبادئ السـياحــة  المرحلة الاولى – المحاضرة التاسعة </vt:lpstr>
      <vt:lpstr>انواع وانماط السياحة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مــبادئ السـياحــة  المرحلة الثانية – المحاضرة التاسعة</dc:title>
  <dc:creator>Maher</dc:creator>
  <cp:lastModifiedBy>Maher</cp:lastModifiedBy>
  <cp:revision>18</cp:revision>
  <dcterms:created xsi:type="dcterms:W3CDTF">2021-01-13T18:33:36Z</dcterms:created>
  <dcterms:modified xsi:type="dcterms:W3CDTF">2022-12-12T09:05:26Z</dcterms:modified>
</cp:coreProperties>
</file>