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F5DA069-FFE6-4DC3-8AD6-5D723FFBB762}" type="datetimeFigureOut">
              <a:rPr lang="en-US" smtClean="0"/>
              <a:t>12/12/2022</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E79E00F-2CB0-4A6B-9F6E-286E9B0E8B6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5DA069-FFE6-4DC3-8AD6-5D723FFBB762}"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EF5DA069-FFE6-4DC3-8AD6-5D723FFBB762}" type="datetimeFigureOut">
              <a:rPr lang="en-US" smtClean="0"/>
              <a:t>12/12/2022</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E79E00F-2CB0-4A6B-9F6E-286E9B0E8B6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5DA069-FFE6-4DC3-8AD6-5D723FFBB762}" type="datetimeFigureOut">
              <a:rPr lang="en-US" smtClean="0"/>
              <a:t>12/12/2022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F5DA069-FFE6-4DC3-8AD6-5D723FFBB762}" type="datetimeFigureOut">
              <a:rPr lang="en-US" smtClean="0"/>
              <a:t>12/12/2022</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8E79E00F-2CB0-4A6B-9F6E-286E9B0E8B6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5DA069-FFE6-4DC3-8AD6-5D723FFBB762}"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F5DA069-FFE6-4DC3-8AD6-5D723FFBB762}" type="datetimeFigureOut">
              <a:rPr lang="en-US" smtClean="0"/>
              <a:t>12/12/2022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5DA069-FFE6-4DC3-8AD6-5D723FFBB762}" type="datetimeFigureOut">
              <a:rPr lang="en-US" smtClean="0"/>
              <a:t>12/12/2022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F5DA069-FFE6-4DC3-8AD6-5D723FFBB762}" type="datetimeFigureOut">
              <a:rPr lang="en-US" smtClean="0"/>
              <a:t>12/12/2022</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5DA069-FFE6-4DC3-8AD6-5D723FFBB762}"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9E00F-2CB0-4A6B-9F6E-286E9B0E8B6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EF5DA069-FFE6-4DC3-8AD6-5D723FFBB762}" type="datetimeFigureOut">
              <a:rPr lang="en-US" smtClean="0"/>
              <a:t>12/12/2022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79E00F-2CB0-4A6B-9F6E-286E9B0E8B69}"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F5DA069-FFE6-4DC3-8AD6-5D723FFBB762}" type="datetimeFigureOut">
              <a:rPr lang="en-US" smtClean="0"/>
              <a:t>12/12/2022</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E79E00F-2CB0-4A6B-9F6E-286E9B0E8B6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685800"/>
            <a:ext cx="3352800" cy="3200400"/>
          </a:xfrm>
        </p:spPr>
        <p:txBody>
          <a:bodyPr/>
          <a:lstStyle/>
          <a:p>
            <a:pPr algn="ctr"/>
            <a:r>
              <a:rPr lang="ar-IQ" sz="4800" b="0" dirty="0" smtClean="0">
                <a:solidFill>
                  <a:srgbClr val="7030A0"/>
                </a:solidFill>
                <a:latin typeface="Aldhabi" pitchFamily="2" charset="-78"/>
                <a:cs typeface="Aldhabi" pitchFamily="2" charset="-78"/>
              </a:rPr>
              <a:t>مبادئ السياحة </a:t>
            </a:r>
            <a:br>
              <a:rPr lang="ar-IQ" sz="4800" b="0" dirty="0" smtClean="0">
                <a:solidFill>
                  <a:srgbClr val="7030A0"/>
                </a:solidFill>
                <a:latin typeface="Aldhabi" pitchFamily="2" charset="-78"/>
                <a:cs typeface="Aldhabi" pitchFamily="2" charset="-78"/>
              </a:rPr>
            </a:br>
            <a:r>
              <a:rPr lang="ar-IQ" sz="4800" b="0" dirty="0" smtClean="0">
                <a:solidFill>
                  <a:srgbClr val="7030A0"/>
                </a:solidFill>
                <a:latin typeface="Aldhabi" pitchFamily="2" charset="-78"/>
                <a:cs typeface="Aldhabi" pitchFamily="2" charset="-78"/>
              </a:rPr>
              <a:t>المرحلة الاولى </a:t>
            </a:r>
            <a:r>
              <a:rPr lang="ar-IQ" sz="4800" b="0" dirty="0" smtClean="0">
                <a:solidFill>
                  <a:srgbClr val="7030A0"/>
                </a:solidFill>
                <a:latin typeface="Aldhabi" pitchFamily="2" charset="-78"/>
                <a:cs typeface="Aldhabi" pitchFamily="2" charset="-78"/>
              </a:rPr>
              <a:t/>
            </a:r>
            <a:br>
              <a:rPr lang="ar-IQ" sz="4800" b="0" dirty="0" smtClean="0">
                <a:solidFill>
                  <a:srgbClr val="7030A0"/>
                </a:solidFill>
                <a:latin typeface="Aldhabi" pitchFamily="2" charset="-78"/>
                <a:cs typeface="Aldhabi" pitchFamily="2" charset="-78"/>
              </a:rPr>
            </a:br>
            <a:r>
              <a:rPr lang="ar-IQ" sz="4800" b="0" dirty="0" smtClean="0">
                <a:solidFill>
                  <a:srgbClr val="7030A0"/>
                </a:solidFill>
                <a:latin typeface="Aldhabi" pitchFamily="2" charset="-78"/>
                <a:cs typeface="Aldhabi" pitchFamily="2" charset="-78"/>
              </a:rPr>
              <a:t>المحاضرة السادسة </a:t>
            </a:r>
            <a:r>
              <a:rPr lang="ar-IQ" sz="4800" dirty="0" smtClean="0">
                <a:solidFill>
                  <a:srgbClr val="7030A0"/>
                </a:solidFill>
              </a:rPr>
              <a:t/>
            </a:r>
            <a:br>
              <a:rPr lang="ar-IQ" sz="4800" dirty="0" smtClean="0">
                <a:solidFill>
                  <a:srgbClr val="7030A0"/>
                </a:solidFill>
              </a:rPr>
            </a:br>
            <a:r>
              <a:rPr lang="ar-IQ" sz="4800" b="0" dirty="0">
                <a:solidFill>
                  <a:srgbClr val="7030A0"/>
                </a:solidFill>
                <a:latin typeface="Aldhabi" pitchFamily="2" charset="-78"/>
                <a:cs typeface="Aldhabi" pitchFamily="2" charset="-78"/>
              </a:rPr>
              <a:t>صباحي</a:t>
            </a:r>
            <a:r>
              <a:rPr lang="ar-IQ" sz="4800" dirty="0" smtClean="0">
                <a:solidFill>
                  <a:srgbClr val="7030A0"/>
                </a:solidFill>
              </a:rPr>
              <a:t> </a:t>
            </a:r>
            <a:r>
              <a:rPr lang="ar-IQ" sz="4800" dirty="0" smtClean="0">
                <a:solidFill>
                  <a:srgbClr val="7030A0"/>
                </a:solidFill>
              </a:rPr>
              <a:t>- </a:t>
            </a:r>
            <a:r>
              <a:rPr lang="ar-IQ" sz="4800" b="0" dirty="0">
                <a:solidFill>
                  <a:srgbClr val="7030A0"/>
                </a:solidFill>
                <a:latin typeface="Aldhabi" pitchFamily="2" charset="-78"/>
                <a:cs typeface="Aldhabi" pitchFamily="2" charset="-78"/>
              </a:rPr>
              <a:t>مسائي</a:t>
            </a:r>
            <a:endParaRPr lang="en-US" sz="4800" b="0" dirty="0">
              <a:solidFill>
                <a:srgbClr val="7030A0"/>
              </a:solidFill>
              <a:latin typeface="Aldhabi" pitchFamily="2" charset="-78"/>
              <a:cs typeface="Aldhabi" pitchFamily="2" charset="-78"/>
            </a:endParaRPr>
          </a:p>
        </p:txBody>
      </p:sp>
      <p:sp>
        <p:nvSpPr>
          <p:cNvPr id="3" name="Subtitle 2"/>
          <p:cNvSpPr>
            <a:spLocks noGrp="1"/>
          </p:cNvSpPr>
          <p:nvPr>
            <p:ph type="subTitle" idx="1"/>
          </p:nvPr>
        </p:nvSpPr>
        <p:spPr/>
        <p:txBody>
          <a:bodyPr>
            <a:normAutofit/>
          </a:bodyPr>
          <a:lstStyle/>
          <a:p>
            <a:pPr algn="ctr"/>
            <a:r>
              <a:rPr lang="ar-IQ" sz="6600" dirty="0" smtClean="0">
                <a:solidFill>
                  <a:schemeClr val="bg1">
                    <a:lumMod val="95000"/>
                  </a:schemeClr>
                </a:solidFill>
                <a:latin typeface="Aldhabi" pitchFamily="2" charset="-78"/>
                <a:cs typeface="Aldhabi" pitchFamily="2" charset="-78"/>
              </a:rPr>
              <a:t>م.م. رؤى طارق كمال </a:t>
            </a:r>
            <a:endParaRPr lang="en-US" sz="6600" dirty="0">
              <a:solidFill>
                <a:schemeClr val="bg1">
                  <a:lumMod val="95000"/>
                </a:schemeClr>
              </a:solidFill>
              <a:latin typeface="Aldhabi" pitchFamily="2" charset="-78"/>
              <a:cs typeface="Aldhabi" pitchFamily="2" charset="-78"/>
            </a:endParaRPr>
          </a:p>
        </p:txBody>
      </p:sp>
    </p:spTree>
    <p:extLst>
      <p:ext uri="{BB962C8B-B14F-4D97-AF65-F5344CB8AC3E}">
        <p14:creationId xmlns:p14="http://schemas.microsoft.com/office/powerpoint/2010/main" val="1031068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1365"/>
            <a:ext cx="7239000" cy="6294371"/>
          </a:xfrm>
        </p:spPr>
        <p:txBody>
          <a:bodyPr>
            <a:normAutofit/>
          </a:bodyPr>
          <a:lstStyle/>
          <a:p>
            <a:pPr marL="0" indent="0" algn="just" rtl="1">
              <a:buNone/>
            </a:pPr>
            <a:r>
              <a:rPr lang="ar-IQ" dirty="0" smtClean="0"/>
              <a:t>5. البنية التحتية والفوقية : </a:t>
            </a:r>
          </a:p>
          <a:p>
            <a:pPr marL="0" indent="0" algn="just" rtl="1">
              <a:buNone/>
            </a:pPr>
            <a:r>
              <a:rPr lang="ar-IQ" dirty="0" smtClean="0"/>
              <a:t>أ- البنية التحتية : رسم البنية الأساسية وهي الأرض ومنشأت الخدمة التي تعتبر معيارا هاما نجاح السياحة في البلد أو الإقليم السياحي وهذه المنشأت يجب أن تكو كافية وتسد الحاجة الحالية والمستقبلية لقانظمة الخدمات يجب أن تأخذ به الاعتبار الزيادات المستقبلية للاستعمال من قبل سكان الدوله والسياج * المستقبل ومن هذه الأنظمة الكهرباء والمياه ، والاتصالات ، وخدمات تصرية الخاصة بالركاب برا وبحرا وجوا ، ومحطات سكك الحديد ، وكذلك</a:t>
            </a:r>
            <a:endParaRPr lang="en-US" dirty="0"/>
          </a:p>
        </p:txBody>
      </p:sp>
    </p:spTree>
    <p:extLst>
      <p:ext uri="{BB962C8B-B14F-4D97-AF65-F5344CB8AC3E}">
        <p14:creationId xmlns:p14="http://schemas.microsoft.com/office/powerpoint/2010/main" val="350907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7848600" cy="6858000"/>
          </a:xfrm>
        </p:spPr>
        <p:txBody>
          <a:bodyPr>
            <a:normAutofit fontScale="77500" lnSpcReduction="20000"/>
          </a:bodyPr>
          <a:lstStyle/>
          <a:p>
            <a:pPr marL="0" indent="0" algn="r" rtl="1">
              <a:buNone/>
            </a:pPr>
            <a:r>
              <a:rPr lang="ar-IQ" dirty="0" smtClean="0"/>
              <a:t>الشوارع داخل المدن والطرق التي تربط بين المدن و الطرق التي تربط المواقع السياحية بالمدن ، وكذلك الخدمات المرتبطة بهذه النظم .</a:t>
            </a:r>
          </a:p>
          <a:p>
            <a:pPr marL="0" indent="0" algn="r" rtl="1">
              <a:buNone/>
            </a:pPr>
            <a:r>
              <a:rPr lang="ar-IQ" dirty="0" smtClean="0"/>
              <a:t>اهمية البنية التحتية: </a:t>
            </a:r>
          </a:p>
          <a:p>
            <a:pPr marL="0" indent="0" algn="r" rtl="1">
              <a:buNone/>
            </a:pPr>
            <a:r>
              <a:rPr lang="ar-IQ" dirty="0"/>
              <a:t>-</a:t>
            </a:r>
            <a:r>
              <a:rPr lang="ar-IQ" dirty="0" smtClean="0"/>
              <a:t> تعد معياراً هاماً على نجاح العملية السياحية و البلد السياحي .</a:t>
            </a:r>
          </a:p>
          <a:p>
            <a:pPr marL="0" indent="0" algn="r" rtl="1">
              <a:buNone/>
            </a:pPr>
            <a:r>
              <a:rPr lang="ar-IQ" dirty="0" smtClean="0"/>
              <a:t>-ارتفاع حجم الاستثمارات ، حيث وصل به الدول الناميه إلى حوالي (200 ) مليار.</a:t>
            </a:r>
          </a:p>
          <a:p>
            <a:pPr marL="0" indent="0" algn="r" rtl="1">
              <a:buNone/>
            </a:pPr>
            <a:r>
              <a:rPr lang="ar-IQ" dirty="0" smtClean="0"/>
              <a:t>-  يتم إنفاق حوالي ( </a:t>
            </a:r>
            <a:r>
              <a:rPr lang="en-US" dirty="0" smtClean="0"/>
              <a:t>%4</a:t>
            </a:r>
            <a:r>
              <a:rPr lang="ar-IQ" dirty="0" smtClean="0"/>
              <a:t>) من الناتج القومي الإجمالي في تنفيذ    مشروعات البنية التحتية.</a:t>
            </a:r>
          </a:p>
          <a:p>
            <a:pPr marL="0" indent="0" algn="r" rtl="1">
              <a:buNone/>
            </a:pPr>
            <a:r>
              <a:rPr lang="ar-IQ" dirty="0" smtClean="0"/>
              <a:t>-يتم تخصيص خمس حجم الاستثمارات السنوية و البنية التحتيه.</a:t>
            </a:r>
          </a:p>
          <a:p>
            <a:pPr marL="0" indent="0" algn="r" rtl="1">
              <a:buNone/>
            </a:pPr>
            <a:r>
              <a:rPr lang="ar-IQ" dirty="0" smtClean="0"/>
              <a:t>تتصدر قائمة إنقاقات الدول.</a:t>
            </a:r>
          </a:p>
          <a:p>
            <a:pPr marL="0" indent="0" algn="r" rtl="1">
              <a:buNone/>
            </a:pPr>
            <a:r>
              <a:rPr lang="ar-IQ" dirty="0" smtClean="0"/>
              <a:t> وقد مر تطور تمويل البنية التحتية عالميا بعدة مراحل:</a:t>
            </a:r>
          </a:p>
          <a:p>
            <a:pPr marL="0" indent="0" algn="r" rtl="1">
              <a:buNone/>
            </a:pPr>
            <a:r>
              <a:rPr lang="ar-IQ" dirty="0" smtClean="0"/>
              <a:t> 1- تأمين الخدمة من قبل المستثمرين .</a:t>
            </a:r>
          </a:p>
          <a:p>
            <a:pPr marL="0" indent="0" algn="r" rtl="1">
              <a:buNone/>
            </a:pPr>
            <a:r>
              <a:rPr lang="ar-IQ" dirty="0" smtClean="0"/>
              <a:t>2- اتحاد ( اندماج الشركات ) . </a:t>
            </a:r>
          </a:p>
          <a:p>
            <a:pPr marL="0" indent="0" algn="r" rtl="1">
              <a:buNone/>
            </a:pPr>
            <a:r>
              <a:rPr lang="ar-IQ" dirty="0" smtClean="0"/>
              <a:t>3- تنظيم الأجور والامتيازات .</a:t>
            </a:r>
          </a:p>
          <a:p>
            <a:pPr marL="0" indent="0" algn="r" rtl="1">
              <a:buNone/>
            </a:pPr>
            <a:r>
              <a:rPr lang="ar-IQ" dirty="0" smtClean="0"/>
              <a:t>4-  التناقص في الربحية .</a:t>
            </a:r>
          </a:p>
          <a:p>
            <a:pPr marL="0" indent="0" algn="r" rtl="1">
              <a:buNone/>
            </a:pPr>
            <a:r>
              <a:rPr lang="ar-IQ" dirty="0" smtClean="0"/>
              <a:t>5-  انسحاب رأس المال والخدمات</a:t>
            </a:r>
          </a:p>
          <a:p>
            <a:pPr marL="0" indent="0" algn="r" rtl="1">
              <a:buNone/>
            </a:pPr>
            <a:r>
              <a:rPr lang="ar-IQ" dirty="0" smtClean="0"/>
              <a:t> 6. تدخل القطاع العام.</a:t>
            </a:r>
          </a:p>
          <a:p>
            <a:pPr marL="0" indent="0" algn="r" rtl="1">
              <a:buNone/>
            </a:pPr>
            <a:r>
              <a:rPr lang="ar-IQ" dirty="0" smtClean="0"/>
              <a:t> 7. دعم القطاع العام</a:t>
            </a:r>
          </a:p>
          <a:p>
            <a:pPr marL="0" indent="0" algn="r" rtl="1">
              <a:buNone/>
            </a:pPr>
            <a:r>
              <a:rPr lang="ar-IQ" dirty="0" smtClean="0"/>
              <a:t> 8. انخفاض الكفاءة</a:t>
            </a:r>
          </a:p>
          <a:p>
            <a:pPr marL="0" indent="0" algn="r" rtl="1">
              <a:buNone/>
            </a:pPr>
            <a:r>
              <a:rPr lang="ar-IQ" dirty="0" smtClean="0"/>
              <a:t> 9. معضلة زيادة تنافس الأجور وانقطاع الخدمات </a:t>
            </a:r>
          </a:p>
          <a:p>
            <a:pPr marL="0" indent="0" algn="r" rtl="1">
              <a:buNone/>
            </a:pPr>
            <a:r>
              <a:rPr lang="ar-IQ" dirty="0" smtClean="0"/>
              <a:t>10- الخصخصة</a:t>
            </a:r>
          </a:p>
        </p:txBody>
      </p:sp>
    </p:spTree>
    <p:extLst>
      <p:ext uri="{BB962C8B-B14F-4D97-AF65-F5344CB8AC3E}">
        <p14:creationId xmlns:p14="http://schemas.microsoft.com/office/powerpoint/2010/main" val="3422404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153400" cy="6781800"/>
          </a:xfrm>
        </p:spPr>
        <p:txBody>
          <a:bodyPr>
            <a:normAutofit fontScale="92500" lnSpcReduction="10000"/>
          </a:bodyPr>
          <a:lstStyle/>
          <a:p>
            <a:pPr marL="0" indent="0" algn="r" rtl="1">
              <a:buNone/>
            </a:pPr>
            <a:r>
              <a:rPr lang="ar-IQ" dirty="0" smtClean="0"/>
              <a:t> </a:t>
            </a:r>
            <a:r>
              <a:rPr lang="ar-IQ" dirty="0"/>
              <a:t>وسوف نركز على آخر مرحلة وهي مرحلة الخصخصة </a:t>
            </a:r>
            <a:r>
              <a:rPr lang="ar-IQ" dirty="0" smtClean="0"/>
              <a:t>لمشروعات البنية التحتية حيث كانت حصيلة خصخصة مشروعات البنية </a:t>
            </a:r>
            <a:r>
              <a:rPr lang="ar-IQ" dirty="0"/>
              <a:t>التحتية </a:t>
            </a:r>
            <a:r>
              <a:rPr lang="ar-IQ" dirty="0" smtClean="0"/>
              <a:t>في عام 1995 مايلي :</a:t>
            </a:r>
          </a:p>
          <a:p>
            <a:pPr marL="0" indent="0" algn="r" rtl="1">
              <a:buNone/>
            </a:pPr>
            <a:r>
              <a:rPr lang="ar-IQ" dirty="0" smtClean="0"/>
              <a:t>1- قامت (86) دولة بخصخصة (547) شركة لللبنية التحتية وقد بلغت قيمة ماتم خصخصته (457) مليار دولار امريكي وقد قامت الاردن بخصخصة عدد من مشاريع البنية التحتية مثل </a:t>
            </a:r>
            <a:r>
              <a:rPr lang="ar-IQ" dirty="0"/>
              <a:t>قطاع الكهرباء وقطاع النقل العام ، وجزه مين قطاع المياه ، وقطاع الاتصالات ..الخ ، والنية تتجه إلى خصخصة </a:t>
            </a:r>
            <a:r>
              <a:rPr lang="ar-IQ" dirty="0" smtClean="0"/>
              <a:t>قطاعات اخرى.</a:t>
            </a:r>
          </a:p>
          <a:p>
            <a:pPr marL="0" indent="0" algn="r" rtl="1">
              <a:buNone/>
            </a:pPr>
            <a:r>
              <a:rPr lang="ar-IQ" dirty="0" smtClean="0"/>
              <a:t>2-  مشاركة </a:t>
            </a:r>
            <a:r>
              <a:rPr lang="ar-IQ" dirty="0"/>
              <a:t>القطاع الخاص في تمويل مشروعات جديدة للبنية التحتية </a:t>
            </a:r>
            <a:r>
              <a:rPr lang="ar-IQ" dirty="0" smtClean="0"/>
              <a:t>في حوالي (82) دولة بتمويل إجمالي </a:t>
            </a:r>
            <a:r>
              <a:rPr lang="ar-IQ" dirty="0"/>
              <a:t>قدره ( 308 ) مليار دولار </a:t>
            </a:r>
            <a:r>
              <a:rPr lang="ar-IQ" dirty="0" smtClean="0"/>
              <a:t>أمريكي.</a:t>
            </a:r>
          </a:p>
          <a:p>
            <a:pPr marL="0" indent="0" algn="r" rtl="1">
              <a:buNone/>
            </a:pPr>
            <a:r>
              <a:rPr lang="ar-IQ" dirty="0" smtClean="0"/>
              <a:t> </a:t>
            </a:r>
            <a:r>
              <a:rPr lang="ar-IQ" dirty="0"/>
              <a:t>3. الاستثمارات السنوية للقطاع الخاص في هذه المشروعات تقدر ب ( </a:t>
            </a:r>
            <a:r>
              <a:rPr lang="ar-IQ" dirty="0" smtClean="0"/>
              <a:t>60 </a:t>
            </a:r>
            <a:r>
              <a:rPr lang="ar-IQ" dirty="0"/>
              <a:t>) مليار دولار أمريكي سنويا </a:t>
            </a:r>
            <a:r>
              <a:rPr lang="ar-IQ" dirty="0" smtClean="0"/>
              <a:t>.</a:t>
            </a:r>
          </a:p>
          <a:p>
            <a:pPr marL="0" indent="0" algn="r" rtl="1">
              <a:buNone/>
            </a:pPr>
            <a:r>
              <a:rPr lang="ar-IQ" dirty="0" smtClean="0"/>
              <a:t> </a:t>
            </a:r>
            <a:r>
              <a:rPr lang="ar-IQ" dirty="0"/>
              <a:t>وعلى هذا الأساس أصبح الاستثمار بالبنية الأساسية كبيرة ويعد من أهم القطاعات التي تجذب إليها المستثمرين بتشجيع من القطاع العام وبالشراكة معه ، الأمر الذي من شأنه أن ينعكس إيجابا على مستوى الخدمات المقدمة اللمستفيدين وبأسعار تنافسية كما هو الحال في قطاع الاتصالات في الأردن وكثير من الدول المتقدمة والنامية على حد سواء </a:t>
            </a:r>
            <a:r>
              <a:rPr lang="ar-IQ" dirty="0" smtClean="0"/>
              <a:t>. </a:t>
            </a:r>
            <a:endParaRPr lang="en-US" dirty="0"/>
          </a:p>
        </p:txBody>
      </p:sp>
    </p:spTree>
    <p:extLst>
      <p:ext uri="{BB962C8B-B14F-4D97-AF65-F5344CB8AC3E}">
        <p14:creationId xmlns:p14="http://schemas.microsoft.com/office/powerpoint/2010/main" val="3153349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7239000" cy="548640"/>
          </a:xfrm>
        </p:spPr>
        <p:txBody>
          <a:bodyPr>
            <a:normAutofit/>
          </a:bodyPr>
          <a:lstStyle/>
          <a:p>
            <a:pPr lvl="0" algn="r" rtl="1">
              <a:spcBef>
                <a:spcPts val="600"/>
              </a:spcBef>
            </a:pPr>
            <a:r>
              <a:rPr lang="ar-IQ" sz="2200" b="0" cap="none" dirty="0">
                <a:ln>
                  <a:noFill/>
                </a:ln>
                <a:solidFill>
                  <a:prstClr val="black"/>
                </a:solidFill>
                <a:ea typeface="+mn-ea"/>
              </a:rPr>
              <a:t>وفيما يلي عرض لأهم مكونات البنية الأساسية </a:t>
            </a:r>
            <a:r>
              <a:rPr lang="ar-IQ" sz="2200" b="0" cap="none" dirty="0" smtClean="0">
                <a:ln>
                  <a:noFill/>
                </a:ln>
                <a:solidFill>
                  <a:prstClr val="black"/>
                </a:solidFill>
                <a:ea typeface="+mn-ea"/>
              </a:rPr>
              <a:t>:</a:t>
            </a:r>
            <a:endParaRPr lang="en-US" dirty="0"/>
          </a:p>
        </p:txBody>
      </p:sp>
      <p:sp>
        <p:nvSpPr>
          <p:cNvPr id="3" name="Content Placeholder 2"/>
          <p:cNvSpPr>
            <a:spLocks noGrp="1"/>
          </p:cNvSpPr>
          <p:nvPr>
            <p:ph idx="1"/>
          </p:nvPr>
        </p:nvSpPr>
        <p:spPr>
          <a:xfrm>
            <a:off x="228600" y="838200"/>
            <a:ext cx="7848600" cy="5617536"/>
          </a:xfrm>
        </p:spPr>
        <p:txBody>
          <a:bodyPr>
            <a:normAutofit fontScale="62500" lnSpcReduction="20000"/>
          </a:bodyPr>
          <a:lstStyle/>
          <a:p>
            <a:pPr marL="0" indent="0" algn="just" rtl="1">
              <a:buNone/>
            </a:pPr>
            <a:r>
              <a:rPr lang="ar-IQ" b="1" dirty="0" smtClean="0"/>
              <a:t>1- </a:t>
            </a:r>
            <a:r>
              <a:rPr lang="ar-IQ" sz="2900" b="1" dirty="0" smtClean="0">
                <a:solidFill>
                  <a:prstClr val="black"/>
                </a:solidFill>
                <a:ea typeface="+mj-ea"/>
              </a:rPr>
              <a:t>المياه </a:t>
            </a:r>
            <a:r>
              <a:rPr lang="ar-IQ" sz="2900" b="1" dirty="0">
                <a:solidFill>
                  <a:prstClr val="black"/>
                </a:solidFill>
                <a:ea typeface="+mj-ea"/>
              </a:rPr>
              <a:t>الصالحة للشرب </a:t>
            </a:r>
            <a:r>
              <a:rPr lang="ar-IQ" sz="2900" dirty="0">
                <a:solidFill>
                  <a:prstClr val="black"/>
                </a:solidFill>
                <a:ea typeface="+mj-ea"/>
              </a:rPr>
              <a:t>يعتبر الماء أكسير الحياة وبدون المياه الصالحة للشرب لا تستقيم الحياة بدون التزويد بالمياه الصالحة للشرب وبشكل مستمر </a:t>
            </a:r>
            <a:r>
              <a:rPr lang="ar-IQ" sz="2900" dirty="0" smtClean="0">
                <a:solidFill>
                  <a:prstClr val="black"/>
                </a:solidFill>
                <a:ea typeface="+mj-ea"/>
              </a:rPr>
              <a:t>،</a:t>
            </a:r>
            <a:r>
              <a:rPr lang="ar-IQ" sz="2900" dirty="0" smtClean="0">
                <a:solidFill>
                  <a:prstClr val="black"/>
                </a:solidFill>
                <a:ea typeface="+mj-ea"/>
                <a:cs typeface="+mj-cs"/>
              </a:rPr>
              <a:t> </a:t>
            </a:r>
            <a:r>
              <a:rPr lang="ar-IQ" dirty="0" smtClean="0"/>
              <a:t>الفصل </a:t>
            </a:r>
            <a:r>
              <a:rPr lang="ar-IQ" dirty="0"/>
              <a:t>شبكات من الأنابيبه ، وهذا يعد معيارا هاما على جدوى التنمية السياحية ، مثل ما هو أمر رئيسي بالنسبة لباقي المكان والمشاريع التنموية </a:t>
            </a:r>
            <a:r>
              <a:rPr lang="ar-IQ" dirty="0" smtClean="0"/>
              <a:t>الأخرى.</a:t>
            </a:r>
          </a:p>
          <a:p>
            <a:pPr marL="0" indent="0" algn="just" rtl="1">
              <a:buNone/>
            </a:pPr>
            <a:r>
              <a:rPr lang="ar-IQ" b="1" dirty="0" smtClean="0"/>
              <a:t>2-</a:t>
            </a:r>
            <a:r>
              <a:rPr lang="ar-IQ" dirty="0" smtClean="0"/>
              <a:t> </a:t>
            </a:r>
            <a:r>
              <a:rPr lang="ar-IQ" b="1" dirty="0" smtClean="0"/>
              <a:t>الطاقة </a:t>
            </a:r>
            <a:r>
              <a:rPr lang="ar-IQ" b="1" dirty="0"/>
              <a:t>الطاقة </a:t>
            </a:r>
            <a:r>
              <a:rPr lang="ar-IQ" dirty="0"/>
              <a:t>مقوم أساسي وعنصر حيوية لأي برنامج سياحي فيجب أن تكون الطاقة الكهربائية متاحة للمشروعات السياحية والفندقية وباسورة مستمرة والتي يجيب </a:t>
            </a:r>
            <a:r>
              <a:rPr lang="ar-IQ" dirty="0" smtClean="0"/>
              <a:t>مراعاة </a:t>
            </a:r>
            <a:r>
              <a:rPr lang="ar-IQ" dirty="0"/>
              <a:t>العناصر التالية </a:t>
            </a:r>
            <a:r>
              <a:rPr lang="ar-IQ" dirty="0" smtClean="0"/>
              <a:t>فيها:</a:t>
            </a:r>
          </a:p>
          <a:p>
            <a:pPr marL="0" indent="0" algn="just" rtl="1">
              <a:buNone/>
            </a:pPr>
            <a:r>
              <a:rPr lang="ar-IQ" dirty="0" smtClean="0"/>
              <a:t> </a:t>
            </a:r>
            <a:r>
              <a:rPr lang="ar-IQ" dirty="0"/>
              <a:t>- أن تكون الطاقة متوفرة ومناسبة </a:t>
            </a:r>
            <a:r>
              <a:rPr lang="ar-IQ" dirty="0" smtClean="0"/>
              <a:t>.</a:t>
            </a:r>
          </a:p>
          <a:p>
            <a:pPr marL="0" indent="0" algn="just" rtl="1">
              <a:buNone/>
            </a:pPr>
            <a:r>
              <a:rPr lang="ar-IQ" dirty="0" smtClean="0"/>
              <a:t>-  مراعاة </a:t>
            </a:r>
            <a:r>
              <a:rPr lang="ar-IQ" dirty="0"/>
              <a:t>إدامة استمرارية الخدمة </a:t>
            </a:r>
            <a:r>
              <a:rPr lang="ar-IQ" dirty="0" smtClean="0"/>
              <a:t>.</a:t>
            </a:r>
          </a:p>
          <a:p>
            <a:pPr marL="0" indent="0" algn="just" rtl="1">
              <a:buNone/>
            </a:pPr>
            <a:r>
              <a:rPr lang="ar-IQ" dirty="0" smtClean="0"/>
              <a:t>- تناسب </a:t>
            </a:r>
            <a:r>
              <a:rPr lang="ar-IQ" dirty="0"/>
              <a:t>التيار مع الأحمال المتوقعة من الاستخدامات المختلفة </a:t>
            </a:r>
            <a:r>
              <a:rPr lang="ar-IQ" dirty="0" smtClean="0"/>
              <a:t>.</a:t>
            </a:r>
          </a:p>
          <a:p>
            <a:pPr marL="0" indent="0" algn="just" rtl="1">
              <a:buNone/>
            </a:pPr>
            <a:r>
              <a:rPr lang="ar-IQ" dirty="0" smtClean="0"/>
              <a:t> </a:t>
            </a:r>
            <a:r>
              <a:rPr lang="ar-IQ" dirty="0"/>
              <a:t>- الأخذ بعين الاعتبار لأهمية هذه الخدمة لهذا القطاع ومراعاة العادات الاستهلاكية للسياح </a:t>
            </a:r>
            <a:r>
              <a:rPr lang="ar-IQ" dirty="0" smtClean="0"/>
              <a:t>.</a:t>
            </a:r>
          </a:p>
          <a:p>
            <a:pPr marL="0" indent="0" algn="just" rtl="1">
              <a:buNone/>
            </a:pPr>
            <a:r>
              <a:rPr lang="ar-IQ" dirty="0" smtClean="0"/>
              <a:t>وتتجه </a:t>
            </a:r>
            <a:r>
              <a:rPr lang="ar-IQ" dirty="0"/>
              <a:t>شركات الكهرباء عالمية إلى استخدام نظم نقل التيار تحت الأرض والتقليل من استخدام نقل التيار فوق سطح الأرض وذلك حرصا على الناحية الجمالية والأمان في المناطق السياحية </a:t>
            </a:r>
            <a:r>
              <a:rPr lang="ar-IQ" dirty="0" smtClean="0"/>
              <a:t>.</a:t>
            </a:r>
            <a:endParaRPr lang="ar-IQ" dirty="0"/>
          </a:p>
          <a:p>
            <a:pPr marL="0" indent="0" algn="just" rtl="1">
              <a:buNone/>
            </a:pPr>
            <a:r>
              <a:rPr lang="ar-IQ" b="1" dirty="0" smtClean="0"/>
              <a:t>3</a:t>
            </a:r>
            <a:r>
              <a:rPr lang="ar-IQ" b="1" dirty="0"/>
              <a:t>. الاتصالات </a:t>
            </a:r>
            <a:r>
              <a:rPr lang="ar-IQ" dirty="0"/>
              <a:t>الظل القرن الحالي تعد الاتصالات من ضروريات الحياة التي لا يمكن الاستفتاء عنها وذلك لارتباط الناس بمواقع عملهم وإنهاء كثير من الأعمال بواسطة شبكة الإنترنت ، وبمختلف وسائل الاتصال الأخرى مما يستوجب توفير هذه الخدمات في الفنادق والمواقع السياحية وتجهيز البنية التحثية المرتبطة </a:t>
            </a:r>
            <a:r>
              <a:rPr lang="ar-IQ" dirty="0" smtClean="0"/>
              <a:t>بها.</a:t>
            </a:r>
          </a:p>
          <a:p>
            <a:pPr marL="0" indent="0" algn="just" rtl="1">
              <a:buNone/>
            </a:pPr>
            <a:r>
              <a:rPr lang="ar-IQ" b="1" dirty="0" smtClean="0"/>
              <a:t>4- الصرف </a:t>
            </a:r>
            <a:r>
              <a:rPr lang="ar-IQ" b="1" dirty="0"/>
              <a:t>الصحي </a:t>
            </a:r>
            <a:r>
              <a:rPr lang="ar-IQ" dirty="0"/>
              <a:t>تحتاج شبكة الصرف الصحي إلى مهارات فنية عالية من حيث تمديد الخطوط الناقلة والربط على المنازل والتصريف في مواقع محطات التنقية ، مما يساعد على حماية البيئة من التلوث ، ومن المعلوم أن السياح ونظرا لقدومهم من بيئات متقدمة يفضلون الذهاب إلى مناطق غير ملوثة ويعزفون عن السفر </a:t>
            </a:r>
            <a:r>
              <a:rPr lang="ar-IQ" dirty="0" smtClean="0"/>
              <a:t>إلى</a:t>
            </a:r>
            <a:endParaRPr lang="en-US" dirty="0"/>
          </a:p>
        </p:txBody>
      </p:sp>
    </p:spTree>
    <p:extLst>
      <p:ext uri="{BB962C8B-B14F-4D97-AF65-F5344CB8AC3E}">
        <p14:creationId xmlns:p14="http://schemas.microsoft.com/office/powerpoint/2010/main" val="2172155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7848600" cy="6477000"/>
          </a:xfrm>
        </p:spPr>
        <p:txBody>
          <a:bodyPr>
            <a:normAutofit fontScale="85000" lnSpcReduction="20000"/>
          </a:bodyPr>
          <a:lstStyle/>
          <a:p>
            <a:pPr marL="0" indent="0" algn="just" rtl="1">
              <a:buNone/>
            </a:pPr>
            <a:r>
              <a:rPr lang="ar-IQ" dirty="0" smtClean="0"/>
              <a:t>مناطق ملوثة نتيجة </a:t>
            </a:r>
            <a:r>
              <a:rPr lang="ar-IQ" dirty="0"/>
              <a:t>عدم وجود </a:t>
            </a:r>
            <a:r>
              <a:rPr lang="ar-IQ" dirty="0" smtClean="0"/>
              <a:t>شبكات صرف صحي </a:t>
            </a:r>
            <a:r>
              <a:rPr lang="ar-IQ" dirty="0"/>
              <a:t>ومن الواجب </a:t>
            </a:r>
            <a:r>
              <a:rPr lang="ar-IQ" dirty="0" smtClean="0"/>
              <a:t>الاشارة الي </a:t>
            </a:r>
            <a:r>
              <a:rPr lang="ar-IQ" dirty="0"/>
              <a:t>أن يكون </a:t>
            </a:r>
            <a:r>
              <a:rPr lang="ar-IQ" dirty="0" smtClean="0"/>
              <a:t>حاضرا في ذهن المخطط لمثل </a:t>
            </a:r>
            <a:r>
              <a:rPr lang="ar-IQ" dirty="0"/>
              <a:t>هذه المشاريع احتساب التطور </a:t>
            </a:r>
            <a:r>
              <a:rPr lang="ar-IQ" dirty="0" smtClean="0"/>
              <a:t>السكاني المرتقب وحجم التدفق المحتمل </a:t>
            </a:r>
            <a:r>
              <a:rPr lang="ar-IQ" dirty="0"/>
              <a:t>لتبقى هذه الكميات </a:t>
            </a:r>
            <a:r>
              <a:rPr lang="ar-IQ" dirty="0" smtClean="0"/>
              <a:t>صالحة .</a:t>
            </a:r>
          </a:p>
          <a:p>
            <a:pPr marL="0" indent="0" algn="just" rtl="1">
              <a:buNone/>
            </a:pPr>
            <a:r>
              <a:rPr lang="ar-IQ" dirty="0" smtClean="0"/>
              <a:t>5- </a:t>
            </a:r>
            <a:r>
              <a:rPr lang="ar-IQ" b="1" dirty="0" smtClean="0"/>
              <a:t>الطرق</a:t>
            </a:r>
            <a:r>
              <a:rPr lang="ar-IQ" dirty="0" smtClean="0"/>
              <a:t> تقسم </a:t>
            </a:r>
            <a:r>
              <a:rPr lang="ar-IQ" dirty="0"/>
              <a:t>الطرق إلى </a:t>
            </a:r>
            <a:endParaRPr lang="ar-IQ" dirty="0" smtClean="0"/>
          </a:p>
          <a:p>
            <a:pPr marL="0" indent="0" algn="just" rtl="1">
              <a:buNone/>
            </a:pPr>
            <a:r>
              <a:rPr lang="ar-IQ" dirty="0" smtClean="0"/>
              <a:t>1- الشوارع </a:t>
            </a:r>
            <a:r>
              <a:rPr lang="ar-IQ" dirty="0"/>
              <a:t>الداخلية في المدن </a:t>
            </a:r>
            <a:endParaRPr lang="ar-IQ" dirty="0" smtClean="0"/>
          </a:p>
          <a:p>
            <a:pPr marL="0" indent="0" algn="just" rtl="1">
              <a:buNone/>
            </a:pPr>
            <a:r>
              <a:rPr lang="ar-IQ" dirty="0" smtClean="0"/>
              <a:t>2- الطرق </a:t>
            </a:r>
            <a:r>
              <a:rPr lang="ar-IQ" dirty="0"/>
              <a:t>السريعة التي تريحل الملبن داخل </a:t>
            </a:r>
            <a:r>
              <a:rPr lang="ar-IQ" dirty="0" smtClean="0"/>
              <a:t>الدولة</a:t>
            </a:r>
          </a:p>
          <a:p>
            <a:pPr marL="0" indent="0" algn="just" rtl="1">
              <a:buNone/>
            </a:pPr>
            <a:r>
              <a:rPr lang="ar-IQ" dirty="0" smtClean="0"/>
              <a:t>3- الطرق </a:t>
            </a:r>
            <a:r>
              <a:rPr lang="ar-IQ" dirty="0"/>
              <a:t>الغاية والدولية </a:t>
            </a:r>
            <a:endParaRPr lang="ar-IQ" dirty="0" smtClean="0"/>
          </a:p>
          <a:p>
            <a:pPr marL="0" indent="0" algn="just" rtl="1">
              <a:buNone/>
            </a:pPr>
            <a:r>
              <a:rPr lang="ar-IQ" dirty="0" smtClean="0"/>
              <a:t>تعد </a:t>
            </a:r>
            <a:r>
              <a:rPr lang="ar-IQ" dirty="0"/>
              <a:t>سعة الشوارع والطرق وسلامة السير عليها من العوامل الهامة سمية البلد السياحي ، بحيث تكون هذه الطرق مناسبة لحركة السيارات الحالية والمتولعبة مع تميزها بالراحة والأمان مكما يجب أن تكون الطرق وحدة الاستيهاني ، حركة النقل بأنواعه المختلفة وبالشكل الذي يتناسب مع استيعاب الطلب عليها مستقبلا </a:t>
            </a:r>
            <a:r>
              <a:rPr lang="ar-IQ" dirty="0" smtClean="0"/>
              <a:t>.</a:t>
            </a:r>
          </a:p>
          <a:p>
            <a:pPr marL="0" indent="0" algn="just" rtl="1">
              <a:buNone/>
            </a:pPr>
            <a:r>
              <a:rPr lang="ar-IQ" b="1" dirty="0" smtClean="0"/>
              <a:t>6-  </a:t>
            </a:r>
            <a:r>
              <a:rPr lang="ar-IQ" b="1" dirty="0"/>
              <a:t>التسهيلات الخاصة بالرعاية الصحية </a:t>
            </a:r>
            <a:r>
              <a:rPr lang="ar-IQ" b="1" dirty="0" smtClean="0"/>
              <a:t>: </a:t>
            </a:r>
            <a:r>
              <a:rPr lang="ar-IQ" dirty="0" smtClean="0"/>
              <a:t>يحتاج </a:t>
            </a:r>
            <a:r>
              <a:rPr lang="ar-IQ" dirty="0"/>
              <a:t>مثل أفراد المجتمع للرعاية الصحية وكذلك السياح ، والمناطق السياحية تحتاج إلى رعاية صحية تأخذ بعين الاعتبار حجم الحركة السياحية المنوفية والفئات العمرية وانماط الأنشطة التي يمارسونها مثل المصايف الجبلية ومناطق التزحلق على الجليد ومناهل تسلق الجبال فكل نوع من هذه الرياضات يحتاج إلى الرعاية الصحية التي تتناسب مع ما هو متوقع من حوادث ، كما يجب توفير المراكز الحلمية مناطق الوصول الموانئ والمطارات .</a:t>
            </a:r>
            <a:endParaRPr lang="en-US" dirty="0"/>
          </a:p>
        </p:txBody>
      </p:sp>
    </p:spTree>
    <p:extLst>
      <p:ext uri="{BB962C8B-B14F-4D97-AF65-F5344CB8AC3E}">
        <p14:creationId xmlns:p14="http://schemas.microsoft.com/office/powerpoint/2010/main" val="8610458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57</TotalTime>
  <Words>862</Words>
  <Application>Microsoft Office PowerPoint</Application>
  <PresentationFormat>On-screen Show (4:3)</PresentationFormat>
  <Paragraphs>44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Aldhabi</vt:lpstr>
      <vt:lpstr>Tahoma</vt:lpstr>
      <vt:lpstr>Trebuchet MS</vt:lpstr>
      <vt:lpstr>Wingdings</vt:lpstr>
      <vt:lpstr>Wingdings 2</vt:lpstr>
      <vt:lpstr>Opulent</vt:lpstr>
      <vt:lpstr>مبادئ السياحة  المرحلة الاولى  المحاضرة السادسة  صباحي - مسائي</vt:lpstr>
      <vt:lpstr>PowerPoint Presentation</vt:lpstr>
      <vt:lpstr>PowerPoint Presentation</vt:lpstr>
      <vt:lpstr>PowerPoint Presentation</vt:lpstr>
      <vt:lpstr>وفيما يلي عرض لأهم مكونات البنية الأساسية :</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8</cp:revision>
  <dcterms:created xsi:type="dcterms:W3CDTF">2020-12-25T21:00:37Z</dcterms:created>
  <dcterms:modified xsi:type="dcterms:W3CDTF">2022-12-12T08:59:50Z</dcterms:modified>
</cp:coreProperties>
</file>