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93" r:id="rId1"/>
  </p:sldMasterIdLst>
  <p:notesMasterIdLst>
    <p:notesMasterId r:id="rId12"/>
  </p:notesMasterIdLst>
  <p:sldIdLst>
    <p:sldId id="256" r:id="rId2"/>
    <p:sldId id="257" r:id="rId3"/>
    <p:sldId id="258" r:id="rId4"/>
    <p:sldId id="259" r:id="rId5"/>
    <p:sldId id="263" r:id="rId6"/>
    <p:sldId id="266" r:id="rId7"/>
    <p:sldId id="267" r:id="rId8"/>
    <p:sldId id="268" r:id="rId9"/>
    <p:sldId id="265"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3" autoAdjust="0"/>
    <p:restoredTop sz="94935" autoAdjust="0"/>
  </p:normalViewPr>
  <p:slideViewPr>
    <p:cSldViewPr>
      <p:cViewPr varScale="1">
        <p:scale>
          <a:sx n="70" d="100"/>
          <a:sy n="70" d="100"/>
        </p:scale>
        <p:origin x="66" y="234"/>
      </p:cViewPr>
      <p:guideLst>
        <p:guide orient="horz" pos="2160"/>
        <p:guide pos="2880"/>
      </p:guideLst>
    </p:cSldViewPr>
  </p:slideViewPr>
  <p:outlineViewPr>
    <p:cViewPr>
      <p:scale>
        <a:sx n="33" d="100"/>
        <a:sy n="33" d="100"/>
      </p:scale>
      <p:origin x="30" y="19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E5B59D-0140-4FCE-866A-18DD3FD03CC5}" type="datetimeFigureOut">
              <a:rPr lang="en-US" smtClean="0"/>
              <a:pPr/>
              <a:t>2/17/2019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768FCC-5703-4FEC-B8D1-B504B699DA21}" type="slidenum">
              <a:rPr lang="en-US" smtClean="0"/>
              <a:pPr/>
              <a:t>‹#›</a:t>
            </a:fld>
            <a:endParaRPr lang="en-US"/>
          </a:p>
        </p:txBody>
      </p:sp>
    </p:spTree>
    <p:extLst>
      <p:ext uri="{BB962C8B-B14F-4D97-AF65-F5344CB8AC3E}">
        <p14:creationId xmlns:p14="http://schemas.microsoft.com/office/powerpoint/2010/main" val="2463695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768FCC-5703-4FEC-B8D1-B504B699DA21}" type="slidenum">
              <a:rPr lang="en-US" smtClean="0"/>
              <a:pPr/>
              <a:t>4</a:t>
            </a:fld>
            <a:endParaRPr lang="en-US"/>
          </a:p>
        </p:txBody>
      </p:sp>
    </p:spTree>
    <p:extLst>
      <p:ext uri="{BB962C8B-B14F-4D97-AF65-F5344CB8AC3E}">
        <p14:creationId xmlns:p14="http://schemas.microsoft.com/office/powerpoint/2010/main" val="561672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57B9A2B-F4A4-42EC-95C9-4A7B0995BB78}"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1731859779"/>
      </p:ext>
    </p:extLst>
  </p:cSld>
  <p:clrMapOvr>
    <a:masterClrMapping/>
  </p:clrMapOvr>
  <p:transition spd="slow">
    <p:pull dir="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7B9A2B-F4A4-42EC-95C9-4A7B0995BB78}"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20041534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7B9A2B-F4A4-42EC-95C9-4A7B0995BB78}"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024D7D6-D1ED-4658-9D78-F11514DED7BC}"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766372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57B9A2B-F4A4-42EC-95C9-4A7B0995BB78}" type="datetimeFigureOut">
              <a:rPr lang="en-US" smtClean="0"/>
              <a:pPr/>
              <a:t>2/17/2019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79144408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57B9A2B-F4A4-42EC-95C9-4A7B0995BB78}" type="datetimeFigureOut">
              <a:rPr lang="en-US" smtClean="0"/>
              <a:pPr/>
              <a:t>2/17/2019</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024D7D6-D1ED-4658-9D78-F11514DED7BC}"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207997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57B9A2B-F4A4-42EC-95C9-4A7B0995BB78}" type="datetimeFigureOut">
              <a:rPr lang="en-US" smtClean="0"/>
              <a:pPr/>
              <a:t>2/17/2019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69892678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7B9A2B-F4A4-42EC-95C9-4A7B0995BB78}"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1750302767"/>
      </p:ext>
    </p:extLst>
  </p:cSld>
  <p:clrMapOvr>
    <a:masterClrMapping/>
  </p:clrMapOvr>
  <p:transition spd="slow">
    <p:pull dir="ru"/>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7B9A2B-F4A4-42EC-95C9-4A7B0995BB78}"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4019949672"/>
      </p:ext>
    </p:extLst>
  </p:cSld>
  <p:clrMapOvr>
    <a:masterClrMapping/>
  </p:clrMapOvr>
  <p:transition spd="slow">
    <p:pull dir="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7B9A2B-F4A4-42EC-95C9-4A7B0995BB78}"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1826886859"/>
      </p:ext>
    </p:extLst>
  </p:cSld>
  <p:clrMapOvr>
    <a:masterClrMapping/>
  </p:clrMapOvr>
  <p:transition spd="slow">
    <p:pull dir="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7B9A2B-F4A4-42EC-95C9-4A7B0995BB78}"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2476553915"/>
      </p:ext>
    </p:extLst>
  </p:cSld>
  <p:clrMapOvr>
    <a:masterClrMapping/>
  </p:clrMapOvr>
  <p:transition spd="slow">
    <p:pull dir="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7B9A2B-F4A4-42EC-95C9-4A7B0995BB78}" type="datetimeFigureOut">
              <a:rPr lang="en-US" smtClean="0"/>
              <a:pPr/>
              <a:t>2/17/2019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2411923952"/>
      </p:ext>
    </p:extLst>
  </p:cSld>
  <p:clrMapOvr>
    <a:masterClrMapping/>
  </p:clrMapOvr>
  <p:transition spd="slow">
    <p:pull dir="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7B9A2B-F4A4-42EC-95C9-4A7B0995BB78}" type="datetimeFigureOut">
              <a:rPr lang="en-US" smtClean="0"/>
              <a:pPr/>
              <a:t>2/17/2019</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1703687943"/>
      </p:ext>
    </p:extLst>
  </p:cSld>
  <p:clrMapOvr>
    <a:masterClrMapping/>
  </p:clrMapOvr>
  <p:transition spd="slow">
    <p:pull dir="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57B9A2B-F4A4-42EC-95C9-4A7B0995BB78}" type="datetimeFigureOut">
              <a:rPr lang="en-US" smtClean="0"/>
              <a:pPr/>
              <a:t>2/17/2019</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1019570477"/>
      </p:ext>
    </p:extLst>
  </p:cSld>
  <p:clrMapOvr>
    <a:masterClrMapping/>
  </p:clrMapOvr>
  <p:transition spd="slow">
    <p:pull dir="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B9A2B-F4A4-42EC-95C9-4A7B0995BB78}" type="datetimeFigureOut">
              <a:rPr lang="en-US" smtClean="0"/>
              <a:pPr/>
              <a:t>2/17/2019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4003777487"/>
      </p:ext>
    </p:extLst>
  </p:cSld>
  <p:clrMapOvr>
    <a:masterClrMapping/>
  </p:clrMapOvr>
  <p:transition spd="slow">
    <p:pull dir="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B9A2B-F4A4-42EC-95C9-4A7B0995BB78}" type="datetimeFigureOut">
              <a:rPr lang="en-US" smtClean="0"/>
              <a:pPr/>
              <a:t>2/17/2019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2146601967"/>
      </p:ext>
    </p:extLst>
  </p:cSld>
  <p:clrMapOvr>
    <a:masterClrMapping/>
  </p:clrMapOvr>
  <p:transition spd="slow">
    <p:pull dir="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B9A2B-F4A4-42EC-95C9-4A7B0995BB78}" type="datetimeFigureOut">
              <a:rPr lang="en-US" smtClean="0"/>
              <a:pPr/>
              <a:t>2/17/2019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024D7D6-D1ED-4658-9D78-F11514DED7BC}" type="slidenum">
              <a:rPr lang="en-US" smtClean="0"/>
              <a:pPr/>
              <a:t>‹#›</a:t>
            </a:fld>
            <a:endParaRPr lang="en-US"/>
          </a:p>
        </p:txBody>
      </p:sp>
    </p:spTree>
    <p:extLst>
      <p:ext uri="{BB962C8B-B14F-4D97-AF65-F5344CB8AC3E}">
        <p14:creationId xmlns:p14="http://schemas.microsoft.com/office/powerpoint/2010/main" val="274107322"/>
      </p:ext>
    </p:extLst>
  </p:cSld>
  <p:clrMapOvr>
    <a:masterClrMapping/>
  </p:clrMapOvr>
  <p:transition spd="slow">
    <p:pull dir="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657B9A2B-F4A4-42EC-95C9-4A7B0995BB78}" type="datetimeFigureOut">
              <a:rPr lang="en-US" smtClean="0"/>
              <a:pPr/>
              <a:t>2/17/2019</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E024D7D6-D1ED-4658-9D78-F11514DED7BC}" type="slidenum">
              <a:rPr lang="en-US" smtClean="0"/>
              <a:pPr/>
              <a:t>‹#›</a:t>
            </a:fld>
            <a:endParaRPr lang="en-US"/>
          </a:p>
        </p:txBody>
      </p:sp>
    </p:spTree>
    <p:extLst>
      <p:ext uri="{BB962C8B-B14F-4D97-AF65-F5344CB8AC3E}">
        <p14:creationId xmlns:p14="http://schemas.microsoft.com/office/powerpoint/2010/main" val="1436561648"/>
      </p:ext>
    </p:extLst>
  </p:cSld>
  <p:clrMap bg1="lt1" tx1="dk1" bg2="lt2" tx2="dk2" accent1="accent1" accent2="accent2" accent3="accent3" accent4="accent4" accent5="accent5" accent6="accent6" hlink="hlink" folHlink="folHlink"/>
  <p:sldLayoutIdLst>
    <p:sldLayoutId id="2147484194" r:id="rId1"/>
    <p:sldLayoutId id="2147484195" r:id="rId2"/>
    <p:sldLayoutId id="2147484196" r:id="rId3"/>
    <p:sldLayoutId id="2147484197" r:id="rId4"/>
    <p:sldLayoutId id="2147484198" r:id="rId5"/>
    <p:sldLayoutId id="2147484199" r:id="rId6"/>
    <p:sldLayoutId id="2147484200" r:id="rId7"/>
    <p:sldLayoutId id="2147484201" r:id="rId8"/>
    <p:sldLayoutId id="2147484202" r:id="rId9"/>
    <p:sldLayoutId id="2147484203" r:id="rId10"/>
    <p:sldLayoutId id="2147484204" r:id="rId11"/>
    <p:sldLayoutId id="2147484205" r:id="rId12"/>
    <p:sldLayoutId id="2147484206" r:id="rId13"/>
    <p:sldLayoutId id="2147484207" r:id="rId14"/>
    <p:sldLayoutId id="2147484208" r:id="rId15"/>
    <p:sldLayoutId id="2147484209" r:id="rId16"/>
  </p:sldLayoutIdLst>
  <p:transition spd="slow">
    <p:pull dir="ru"/>
  </p:transition>
  <p:timing>
    <p:tnLst>
      <p:par>
        <p:cTn id="1" dur="indefinite" restart="never" nodeType="tmRoot"/>
      </p:par>
    </p:tnLst>
  </p:timing>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38200"/>
            <a:ext cx="8458200" cy="990600"/>
          </a:xfrm>
        </p:spPr>
        <p:txBody>
          <a:bodyPr>
            <a:normAutofit/>
          </a:bodyPr>
          <a:lstStyle/>
          <a:p>
            <a:pPr algn="ctr"/>
            <a:r>
              <a:rPr lang="ar-IQ" dirty="0" smtClean="0">
                <a:solidFill>
                  <a:schemeClr val="bg2">
                    <a:lumMod val="25000"/>
                  </a:schemeClr>
                </a:solidFill>
                <a:cs typeface="AF_Diwani" pitchFamily="2" charset="-78"/>
              </a:rPr>
              <a:t>أهمية اللغة الأنجليزية في القطاع السياحي والفندقي</a:t>
            </a:r>
            <a:endParaRPr lang="en-US" dirty="0">
              <a:solidFill>
                <a:schemeClr val="bg2">
                  <a:lumMod val="25000"/>
                </a:schemeClr>
              </a:solidFill>
              <a:cs typeface="AF_Tholoth" pitchFamily="2" charset="-78"/>
            </a:endParaRPr>
          </a:p>
        </p:txBody>
      </p:sp>
      <p:sp>
        <p:nvSpPr>
          <p:cNvPr id="3" name="Subtitle 2"/>
          <p:cNvSpPr>
            <a:spLocks noGrp="1"/>
          </p:cNvSpPr>
          <p:nvPr>
            <p:ph type="subTitle" idx="1"/>
          </p:nvPr>
        </p:nvSpPr>
        <p:spPr>
          <a:xfrm>
            <a:off x="1447800" y="2514600"/>
            <a:ext cx="5943600" cy="3276600"/>
          </a:xfrm>
        </p:spPr>
        <p:txBody>
          <a:bodyPr/>
          <a:lstStyle/>
          <a:p>
            <a:pPr algn="ctr"/>
            <a:r>
              <a:rPr lang="ar-IQ" b="1" spc="50" dirty="0" smtClean="0">
                <a:ln w="12700" cmpd="sng">
                  <a:solidFill>
                    <a:schemeClr val="accent6">
                      <a:satMod val="120000"/>
                      <a:shade val="80000"/>
                    </a:schemeClr>
                  </a:solidFill>
                  <a:prstDash val="solid"/>
                </a:ln>
                <a:solidFill>
                  <a:schemeClr val="accent4"/>
                </a:solidFill>
                <a:effectLst>
                  <a:glow rad="53100">
                    <a:schemeClr val="accent6">
                      <a:satMod val="180000"/>
                      <a:alpha val="30000"/>
                    </a:schemeClr>
                  </a:glow>
                </a:effectLst>
              </a:rPr>
              <a:t>إعداد</a:t>
            </a:r>
            <a:endParaRPr lang="en-US" b="1" spc="50" dirty="0">
              <a:ln w="12700" cmpd="sng">
                <a:solidFill>
                  <a:schemeClr val="accent6">
                    <a:satMod val="120000"/>
                    <a:shade val="80000"/>
                  </a:schemeClr>
                </a:solidFill>
                <a:prstDash val="solid"/>
              </a:ln>
              <a:solidFill>
                <a:schemeClr val="accent4"/>
              </a:solidFill>
              <a:effectLst>
                <a:glow rad="53100">
                  <a:schemeClr val="accent6">
                    <a:satMod val="180000"/>
                    <a:alpha val="30000"/>
                  </a:schemeClr>
                </a:glow>
              </a:effectLst>
            </a:endParaRPr>
          </a:p>
        </p:txBody>
      </p:sp>
      <p:sp>
        <p:nvSpPr>
          <p:cNvPr id="7" name="Rounded Rectangle 6"/>
          <p:cNvSpPr/>
          <p:nvPr/>
        </p:nvSpPr>
        <p:spPr>
          <a:xfrm>
            <a:off x="1828800" y="3352800"/>
            <a:ext cx="5181600" cy="2971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endParaRPr lang="ar-IQ"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Thulth" pitchFamily="2" charset="-78"/>
            </a:endParaRPr>
          </a:p>
          <a:p>
            <a:pPr algn="ctr" rtl="1"/>
            <a:r>
              <a:rPr lang="ar-IQ" sz="2400" b="1" dirty="0" smtClean="0">
                <a:ln w="1905"/>
                <a:solidFill>
                  <a:schemeClr val="accent1"/>
                </a:solidFill>
                <a:effectLst>
                  <a:innerShdw blurRad="69850" dist="43180" dir="5400000">
                    <a:srgbClr val="000000">
                      <a:alpha val="65000"/>
                    </a:srgbClr>
                  </a:innerShdw>
                </a:effectLst>
              </a:rPr>
              <a:t>أ.م. نجاة عبدالمطلب محمدجواد </a:t>
            </a:r>
          </a:p>
          <a:p>
            <a:pPr algn="ctr" rtl="1"/>
            <a:r>
              <a:rPr lang="ar-IQ" sz="2400" b="1" dirty="0" smtClean="0">
                <a:ln w="1905"/>
                <a:solidFill>
                  <a:schemeClr val="accent1"/>
                </a:solidFill>
                <a:effectLst>
                  <a:innerShdw blurRad="69850" dist="43180" dir="5400000">
                    <a:srgbClr val="000000">
                      <a:alpha val="65000"/>
                    </a:srgbClr>
                  </a:innerShdw>
                </a:effectLst>
              </a:rPr>
              <a:t>(ماجستير لغة إنجليزية)</a:t>
            </a:r>
            <a:endParaRPr lang="en-US" sz="2400" b="1" dirty="0" smtClean="0">
              <a:ln w="1905"/>
              <a:solidFill>
                <a:schemeClr val="accent1"/>
              </a:solidFill>
              <a:effectLst>
                <a:innerShdw blurRad="69850" dist="43180" dir="5400000">
                  <a:srgbClr val="000000">
                    <a:alpha val="65000"/>
                  </a:srgbClr>
                </a:innerShdw>
              </a:effectLst>
            </a:endParaRPr>
          </a:p>
          <a:p>
            <a:pPr algn="ctr" rtl="1"/>
            <a:r>
              <a:rPr lang="ar-IQ" sz="2400" b="1" dirty="0" smtClean="0">
                <a:ln w="1905"/>
                <a:solidFill>
                  <a:schemeClr val="accent1"/>
                </a:solidFill>
                <a:effectLst>
                  <a:innerShdw blurRad="69850" dist="43180" dir="5400000">
                    <a:srgbClr val="000000">
                      <a:alpha val="65000"/>
                    </a:srgbClr>
                  </a:innerShdw>
                </a:effectLst>
              </a:rPr>
              <a:t>م. بلسم عبدالحسين لعيبي</a:t>
            </a:r>
          </a:p>
          <a:p>
            <a:pPr algn="ctr" rtl="1"/>
            <a:r>
              <a:rPr lang="ar-IQ" sz="2400" b="1" dirty="0" smtClean="0">
                <a:ln w="1905"/>
                <a:solidFill>
                  <a:schemeClr val="accent1"/>
                </a:solidFill>
                <a:effectLst>
                  <a:innerShdw blurRad="69850" dist="43180" dir="5400000">
                    <a:srgbClr val="000000">
                      <a:alpha val="65000"/>
                    </a:srgbClr>
                  </a:innerShdw>
                </a:effectLst>
              </a:rPr>
              <a:t>(ماجستير علوم سياسية)</a:t>
            </a:r>
            <a:endParaRPr lang="en-US" sz="2400" b="1" dirty="0" smtClean="0">
              <a:ln w="1905"/>
              <a:solidFill>
                <a:schemeClr val="accent1"/>
              </a:solidFill>
              <a:effectLst>
                <a:innerShdw blurRad="69850" dist="43180" dir="5400000">
                  <a:srgbClr val="000000">
                    <a:alpha val="65000"/>
                  </a:srgbClr>
                </a:innerShdw>
              </a:effectLst>
            </a:endParaRPr>
          </a:p>
          <a:p>
            <a:pPr algn="ctr" rtl="1"/>
            <a:r>
              <a:rPr lang="ar-IQ" sz="2400" b="1" dirty="0" smtClean="0">
                <a:ln w="1905"/>
                <a:solidFill>
                  <a:srgbClr val="FF0000"/>
                </a:solidFill>
                <a:effectLst>
                  <a:innerShdw blurRad="69850" dist="43180" dir="5400000">
                    <a:srgbClr val="000000">
                      <a:alpha val="65000"/>
                    </a:srgbClr>
                  </a:innerShdw>
                </a:effectLst>
              </a:rPr>
              <a:t> </a:t>
            </a:r>
            <a:r>
              <a:rPr lang="ar-IQ" sz="2400" b="1" dirty="0" smtClean="0">
                <a:ln w="1905"/>
                <a:solidFill>
                  <a:srgbClr val="FF0000"/>
                </a:solidFill>
                <a:effectLst>
                  <a:innerShdw blurRad="69850" dist="43180" dir="5400000">
                    <a:srgbClr val="000000">
                      <a:alpha val="65000"/>
                    </a:srgbClr>
                  </a:innerShdw>
                </a:effectLst>
                <a:cs typeface="Thulth" pitchFamily="2" charset="-78"/>
              </a:rPr>
              <a:t> </a:t>
            </a:r>
            <a:endParaRPr lang="en-US" sz="2400" b="1" dirty="0" smtClean="0">
              <a:ln w="1905"/>
              <a:solidFill>
                <a:srgbClr val="FF0000"/>
              </a:solidFill>
              <a:effectLst>
                <a:innerShdw blurRad="69850" dist="43180" dir="5400000">
                  <a:srgbClr val="000000">
                    <a:alpha val="65000"/>
                  </a:srgbClr>
                </a:innerShdw>
              </a:effectLst>
              <a:latin typeface="Arial" pitchFamily="34" charset="0"/>
              <a:cs typeface="Arial" pitchFamily="34" charset="0"/>
            </a:endParaRPr>
          </a:p>
        </p:txBody>
      </p:sp>
      <p:sp>
        <p:nvSpPr>
          <p:cNvPr id="5121" name="Rectangle 1"/>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457200"/>
            <a:ext cx="6589199" cy="838200"/>
          </a:xfrm>
        </p:spPr>
        <p:txBody>
          <a:bodyPr>
            <a:normAutofit/>
          </a:bodyPr>
          <a:lstStyle/>
          <a:p>
            <a:pPr algn="ctr"/>
            <a:r>
              <a:rPr lang="ar-IQ" sz="4000" dirty="0" smtClean="0">
                <a:latin typeface="Andalus" panose="02020603050405020304" pitchFamily="18" charset="-78"/>
                <a:cs typeface="Andalus" panose="02020603050405020304" pitchFamily="18" charset="-78"/>
              </a:rPr>
              <a:t>التوصيات</a:t>
            </a:r>
            <a:endParaRPr lang="ar-IQ" sz="4000"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1371601" y="1295400"/>
            <a:ext cx="7162800" cy="4343400"/>
          </a:xfrm>
        </p:spPr>
        <p:txBody>
          <a:bodyPr>
            <a:normAutofit fontScale="70000" lnSpcReduction="20000"/>
          </a:bodyPr>
          <a:lstStyle/>
          <a:p>
            <a:pPr marL="0" indent="0">
              <a:buNone/>
            </a:pPr>
            <a:endParaRPr lang="ar-IQ" dirty="0"/>
          </a:p>
          <a:p>
            <a:pPr algn="just"/>
            <a:r>
              <a:rPr lang="ar-IQ" sz="2600" dirty="0"/>
              <a:t>نوصي بالأهتمام باللغة لأنها الأداة الأساسية لتحقيق الأتصال والأعلام والتفاهم. وكذلك</a:t>
            </a:r>
          </a:p>
          <a:p>
            <a:pPr algn="just"/>
            <a:r>
              <a:rPr lang="ar-IQ" sz="2600" dirty="0"/>
              <a:t>الأهتمام بها بأعتبارها العنصر المساند والفعّال للعاملين، خاصة في حضور الفعاليات والأنشطة والمهرجانات السياحية الدولية وغيرها. </a:t>
            </a:r>
          </a:p>
          <a:p>
            <a:pPr algn="just"/>
            <a:r>
              <a:rPr lang="ar-IQ" sz="2600" dirty="0"/>
              <a:t>نوصي بتطوير وتدريب العاملين في القطاع السياحي والفندقي على اختلاف مستوياتهم على استخدام وتعلم اللغة الأنجليزية. وذلك  </a:t>
            </a:r>
          </a:p>
          <a:p>
            <a:pPr algn="just"/>
            <a:r>
              <a:rPr lang="ar-IQ" sz="2600" dirty="0"/>
              <a:t>بضرورة ادخال اللغة الأنجليزية ضمن برامج التدريب المستمر للعاملين في قطاع السياحة والفنادق، وأن تضم البرامج كافة العاملين من مدراء وموظفين وغيرهم.</a:t>
            </a:r>
          </a:p>
          <a:p>
            <a:pPr algn="just"/>
            <a:r>
              <a:rPr lang="ar-IQ" sz="2600" dirty="0"/>
              <a:t>نوصي بتطوير المناهج التعليمية في المعاهد والكليات لمادة اللغة الأنجليزية ولايكتفي أن تدرس هذه اللغة نظريا بل أن تدرس عمليا من خلال تفعيل مختبرات </a:t>
            </a:r>
            <a:r>
              <a:rPr lang="ar-IQ" sz="2600"/>
              <a:t>اللغة </a:t>
            </a:r>
            <a:r>
              <a:rPr lang="ar-IQ" sz="2600" smtClean="0"/>
              <a:t>الأنجليزية</a:t>
            </a:r>
            <a:r>
              <a:rPr lang="ar-IQ" sz="2600"/>
              <a:t>.</a:t>
            </a:r>
            <a:endParaRPr lang="ar-IQ" sz="2600" dirty="0"/>
          </a:p>
          <a:p>
            <a:pPr algn="just"/>
            <a:r>
              <a:rPr lang="ar-IQ" sz="2600" dirty="0"/>
              <a:t>أقامة رحلات تعليمية تدريبية الى الدول الناطقة باللغة الأنجليزية. </a:t>
            </a:r>
          </a:p>
        </p:txBody>
      </p:sp>
    </p:spTree>
    <p:extLst>
      <p:ext uri="{BB962C8B-B14F-4D97-AF65-F5344CB8AC3E}">
        <p14:creationId xmlns:p14="http://schemas.microsoft.com/office/powerpoint/2010/main" val="30302442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6858000" cy="990600"/>
          </a:xfrm>
        </p:spPr>
        <p:txBody>
          <a:bodyPr>
            <a:normAutofit/>
          </a:bodyPr>
          <a:lstStyle/>
          <a:p>
            <a:pPr algn="ctr"/>
            <a:r>
              <a:rPr lang="ar-IQ" sz="5400" dirty="0" smtClean="0">
                <a:solidFill>
                  <a:schemeClr val="tx1"/>
                </a:solidFill>
                <a:cs typeface="AF_Diwani" pitchFamily="2" charset="-78"/>
              </a:rPr>
              <a:t>المقدمة</a:t>
            </a:r>
            <a:endParaRPr lang="en-US" sz="2700" dirty="0">
              <a:solidFill>
                <a:schemeClr val="tx1">
                  <a:lumMod val="95000"/>
                </a:schemeClr>
              </a:solidFill>
            </a:endParaRPr>
          </a:p>
        </p:txBody>
      </p:sp>
      <p:sp>
        <p:nvSpPr>
          <p:cNvPr id="3" name="Content Placeholder 2"/>
          <p:cNvSpPr>
            <a:spLocks noGrp="1"/>
          </p:cNvSpPr>
          <p:nvPr>
            <p:ph idx="1"/>
          </p:nvPr>
        </p:nvSpPr>
        <p:spPr>
          <a:xfrm>
            <a:off x="457200" y="1143000"/>
            <a:ext cx="8229600" cy="6096000"/>
          </a:xfrm>
        </p:spPr>
        <p:txBody>
          <a:bodyPr>
            <a:normAutofit fontScale="25000" lnSpcReduction="20000"/>
          </a:bodyPr>
          <a:lstStyle/>
          <a:p>
            <a:pPr algn="just" rtl="1"/>
            <a:endParaRPr lang="en-US" sz="3500" dirty="0" smtClean="0"/>
          </a:p>
          <a:p>
            <a:pPr algn="just" rtl="1"/>
            <a:r>
              <a:rPr lang="ar-IQ" sz="9600" dirty="0" smtClean="0"/>
              <a:t>تعد اللغة عنصرا مهما في كل ثقافة، وهي الى جانب الكتابة تمثل عاملاً كبيراً في تراكم الثقافات واستمرارها، وهي أهم وسيلة من وسائل التواصل بين البشر. واللغة الأنجليزية واحدة من أكثر اللغات انتشاراً وتداولاً في العالم اليوم. مضافاً الى أن صناعة السياحة كذلك تطورت وامتدت في العقود الأخيرة لتحتضن العالم بأسره. وبما أن أحد اهم مقومات السياحة هو العنصر البشري الذي يتكون من العاملين في مجال السياحة أو الفنادق والذين يكونون في احتكاك دائم مع السائح الأجنبي لذا وجب عليهم تعلم اللغة الأنجليزية، والعكس صحيح ذلك أن على السائح المرتحل الى دولة اجنبية أن يطّلع على لغة ذلك البلد. ناهيك على ضرورة معرفة ابن البلد المستضيف بهذه اللغة لانه سيتعامل ولو قليلاً مع سياح بلده. والبحث يهدف الى</a:t>
            </a:r>
            <a:endParaRPr lang="en-US" sz="9600" dirty="0" smtClean="0"/>
          </a:p>
          <a:p>
            <a:pPr lvl="0" algn="r" rtl="1"/>
            <a:r>
              <a:rPr lang="ar-IQ" sz="9600" dirty="0" smtClean="0"/>
              <a:t>بيان أهمية تعلم اللغة الأنجليزية باعتبارها لغة عالمية. وبيان صناعة السياحة وعلاقة الأنجليزية بها.</a:t>
            </a:r>
            <a:endParaRPr lang="en-US" sz="9600" dirty="0" smtClean="0"/>
          </a:p>
          <a:p>
            <a:pPr lvl="0" algn="r" rtl="1"/>
            <a:r>
              <a:rPr lang="ar-IQ" sz="9600" dirty="0" smtClean="0"/>
              <a:t>توضيح أهمية تعلم الأنجليزية للعاملين في القطاع السياحي والفندقي وذلك للأرتقاء بهم الى مستوى ثقافي لغوي عالي يؤهلهم للتواصل مع السياح الأجانب.</a:t>
            </a:r>
            <a:endParaRPr lang="en-US" sz="9600" dirty="0" smtClean="0"/>
          </a:p>
          <a:p>
            <a:pPr rtl="1"/>
            <a:r>
              <a:rPr lang="ar-IQ" sz="1100" dirty="0" smtClean="0"/>
              <a:t>  </a:t>
            </a:r>
            <a:endParaRPr lang="en-US" sz="1100" dirty="0" smtClean="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457200"/>
            <a:ext cx="5257800" cy="533400"/>
          </a:xfrm>
        </p:spPr>
        <p:txBody>
          <a:bodyPr>
            <a:noAutofit/>
          </a:bodyPr>
          <a:lstStyle/>
          <a:p>
            <a:pPr algn="ctr" rtl="1"/>
            <a:r>
              <a:rPr lang="ar-IQ" sz="2800" dirty="0" smtClean="0">
                <a:latin typeface="Andalus" panose="02020603050405020304" pitchFamily="18" charset="-78"/>
                <a:cs typeface="Andalus" panose="02020603050405020304" pitchFamily="18" charset="-78"/>
              </a:rPr>
              <a:t>عالمية اللغة الانكليزية</a:t>
            </a:r>
            <a:endParaRPr lang="en-US" sz="2800"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838200" y="1143000"/>
            <a:ext cx="8001000" cy="5486400"/>
          </a:xfrm>
        </p:spPr>
        <p:txBody>
          <a:bodyPr>
            <a:noAutofit/>
          </a:bodyPr>
          <a:lstStyle/>
          <a:p>
            <a:pPr algn="just" rtl="1"/>
            <a:r>
              <a:rPr lang="ar-IQ" dirty="0" smtClean="0"/>
              <a:t>اذن هناك سببان رئيسييان في عالمية اللغة الانجليزية الاول تاريخي جغرافي (وابرزه الحملات الاستعمارية) والثاني اجتماعي ثقافي، والذي يظهر في الطريقة التي يعتمد فيها الناس في جميع انحاء العالم على اختلاف فئاتهم على اللغة الانجليزية في رفاههم الاقتصادي والاجتماعي. اذ ترسخت جذور الانجليزية على الصعيد الدولي في السياسة والتجارة والأتصالات والترفيه والتواصل ووسائل الاعلام والتعليم. هذا وأن اللغة الأنجليزية ممثلة بل متصدرة على بقية اللغات الآن في كل قارة من قارات العالم، وفي جزر أهم ثلاث محيطات هي : جزر سينت هلينا في المحيط الأطلسي، وجزر سيشل في المحيط الهندي، وجزر كثيرة في المحيط الهادي مثل فيجي وهاواي. </a:t>
            </a:r>
            <a:endParaRPr lang="en-US" dirty="0" smtClean="0"/>
          </a:p>
          <a:p>
            <a:pPr algn="just" rtl="1"/>
            <a:r>
              <a:rPr lang="ar-IQ" dirty="0" smtClean="0"/>
              <a:t>وتتمثل الانجليزية في الوقت الحاضر في العالم بثلاث دوائر مهمة الاولى كونها اللغة الام في خمس دول كبيرة هي الولايات المتحدة وبريطانيا وكندا ونيوزلاندة واستراليا، والدائرة الثانية تشير الى الدول التي تستخدم اللغة الانجليزية كلغة ثانية في بيئات متعددة اللغات مثل سنغافورة والهند وملاوي وخمسين دولة اخرى تتداول هذه اللغة في مؤسسات الدولة الرئيسة، أما الدائرة الاخيرة والتي تعتبر اوسعها تشمل دولاً تعترف بأهمية اللغة الانجليزية كلغة عالمية على الرغم من أنها لم تكن محتلة من قبل دول ناطقة بالانجليزية مثل روسيا والصين واليابان واليونان وبولندا . وهذا التوسع في استخدام الأنجليزية جعل اطلاق مصطلح اللغة العالمية حقيقة لامفر منها</a:t>
            </a:r>
            <a:r>
              <a:rPr lang="en-US" dirty="0" smtClean="0"/>
              <a:t>.</a:t>
            </a:r>
          </a:p>
          <a:p>
            <a:pPr algn="just" rtl="1"/>
            <a:r>
              <a:rPr lang="ar-IQ" dirty="0" smtClean="0"/>
              <a:t> </a:t>
            </a:r>
            <a:endParaRPr lang="en-US" dirty="0" smtClean="0"/>
          </a:p>
          <a:p>
            <a:pPr algn="just"/>
            <a:endParaRPr lang="en-US" sz="1200" dirty="0" smtClean="0"/>
          </a:p>
          <a:p>
            <a:pPr algn="just"/>
            <a:endParaRPr lang="en-US" sz="12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762000"/>
          </a:xfrm>
        </p:spPr>
        <p:txBody>
          <a:bodyPr>
            <a:normAutofit/>
          </a:bodyPr>
          <a:lstStyle/>
          <a:p>
            <a:pPr algn="r"/>
            <a:r>
              <a:rPr lang="ar-IQ" sz="2800" b="1" dirty="0" smtClean="0">
                <a:latin typeface="Andalus" panose="02020603050405020304" pitchFamily="18" charset="-78"/>
                <a:cs typeface="Andalus" panose="02020603050405020304" pitchFamily="18" charset="-78"/>
              </a:rPr>
              <a:t>  السياحة واللغة الانجليزية </a:t>
            </a:r>
            <a:endParaRPr lang="en-US" sz="2800"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381000" y="1143000"/>
            <a:ext cx="8229600" cy="6248400"/>
          </a:xfrm>
        </p:spPr>
        <p:txBody>
          <a:bodyPr>
            <a:noAutofit/>
          </a:bodyPr>
          <a:lstStyle/>
          <a:p>
            <a:pPr algn="just">
              <a:buFont typeface="Wingdings" panose="05000000000000000000" pitchFamily="2" charset="2"/>
              <a:buChar char="§"/>
            </a:pPr>
            <a:r>
              <a:rPr lang="ar-IQ" sz="2400" dirty="0">
                <a:latin typeface="Simplified Arabic" pitchFamily="18" charset="-78"/>
                <a:cs typeface="Simplified Arabic" pitchFamily="18" charset="-78"/>
              </a:rPr>
              <a:t>تتطلب </a:t>
            </a:r>
            <a:r>
              <a:rPr lang="ar-IQ" sz="2400" dirty="0" smtClean="0">
                <a:latin typeface="Simplified Arabic" pitchFamily="18" charset="-78"/>
                <a:cs typeface="Simplified Arabic" pitchFamily="18" charset="-78"/>
              </a:rPr>
              <a:t>السياحة العالمية أو الخارجية أو ما يسمى الآن بالسياحة الدولية من المسافر أو بمعنى أصح "السائح" استخدام لغة تختلف عن لغته الام. </a:t>
            </a:r>
          </a:p>
          <a:p>
            <a:pPr algn="just" rtl="1">
              <a:buFont typeface="Wingdings" panose="05000000000000000000" pitchFamily="2" charset="2"/>
              <a:buChar char="§"/>
            </a:pPr>
            <a:r>
              <a:rPr lang="ar-IQ" sz="2000" dirty="0" smtClean="0">
                <a:latin typeface="Simplified Arabic" pitchFamily="18" charset="-78"/>
                <a:cs typeface="Simplified Arabic" pitchFamily="18" charset="-78"/>
              </a:rPr>
              <a:t> وأن من أهداف السياحة تنمية عملية تبادل الثقافات والخبرات والمعلومات بين السائح </a:t>
            </a:r>
            <a:r>
              <a:rPr lang="ar-IQ" sz="2000" b="1" dirty="0" smtClean="0">
                <a:latin typeface="Simplified Arabic" pitchFamily="18" charset="-78"/>
                <a:cs typeface="Simplified Arabic" pitchFamily="18" charset="-78"/>
              </a:rPr>
              <a:t>و</a:t>
            </a:r>
            <a:r>
              <a:rPr lang="ar-IQ" sz="2000" dirty="0" smtClean="0">
                <a:latin typeface="Simplified Arabic" pitchFamily="18" charset="-78"/>
                <a:cs typeface="Simplified Arabic" pitchFamily="18" charset="-78"/>
              </a:rPr>
              <a:t>المجتمع </a:t>
            </a:r>
            <a:r>
              <a:rPr lang="ar-IQ" sz="2000" dirty="0" smtClean="0">
                <a:latin typeface="Simplified Arabic" pitchFamily="18" charset="-78"/>
                <a:cs typeface="Simplified Arabic" pitchFamily="18" charset="-78"/>
              </a:rPr>
              <a:t>المضيف. </a:t>
            </a:r>
            <a:r>
              <a:rPr lang="ar-IQ" sz="2000" dirty="0" smtClean="0">
                <a:latin typeface="Simplified Arabic" pitchFamily="18" charset="-78"/>
                <a:cs typeface="Simplified Arabic" pitchFamily="18" charset="-78"/>
              </a:rPr>
              <a:t>وهذا لايتحقق بشكل كامل الا من خلال تعلم  لغة البلد المضيف والعكس صحيح. و"تعتبر اللغة الأنجليزية لغة مساندة لمن يسافرون حول العالم، حيث الحملات السياحية، واجتماعات العمل، والمؤتمرات الأكاديمية، والمؤتمرات الدولية، ... وغيرها.</a:t>
            </a:r>
          </a:p>
          <a:p>
            <a:pPr algn="just" rtl="1">
              <a:buFont typeface="Wingdings" panose="05000000000000000000" pitchFamily="2" charset="2"/>
              <a:buChar char="§"/>
            </a:pPr>
            <a:r>
              <a:rPr lang="ar-IQ" sz="2400" dirty="0" smtClean="0">
                <a:latin typeface="Simplified Arabic" pitchFamily="18" charset="-78"/>
                <a:cs typeface="Simplified Arabic" pitchFamily="18" charset="-78"/>
              </a:rPr>
              <a:t>ونجد أن اللغة الانجليزية قد تخللت قطاعي الأقامة والمواصلات كلغة مساندة، إذ أن تعليمات السلامة على الرحلات الدولية والبحرية وتعليمات الطواريء في الفنادق جميعها تكتب بالأنجليزية الى جانب اللغة المحلية، اضافة الى الخرائط ولوحات الشوارع . </a:t>
            </a:r>
            <a:endParaRPr lang="en-US" sz="2400" dirty="0" smtClean="0">
              <a:latin typeface="Simplified Arabic" pitchFamily="18" charset="-78"/>
              <a:cs typeface="Simplified Arabic" pitchFamily="18" charset="-78"/>
            </a:endParaRPr>
          </a:p>
          <a:p>
            <a:pPr marL="342900" lvl="1" indent="-342900" algn="just" rtl="1">
              <a:buClr>
                <a:schemeClr val="accent3"/>
              </a:buClr>
              <a:buSzPct val="95000"/>
              <a:buFont typeface="Wingdings" panose="05000000000000000000" pitchFamily="2" charset="2"/>
              <a:buChar char="§"/>
            </a:pPr>
            <a:r>
              <a:rPr lang="ar-IQ" sz="2400" dirty="0" smtClean="0">
                <a:latin typeface="Simplified Arabic" pitchFamily="18" charset="-78"/>
                <a:cs typeface="Simplified Arabic" pitchFamily="18" charset="-78"/>
              </a:rPr>
              <a:t> أذ اصبحت اللغة الأنجليزية اليوم لغة تنافس صناعي وتجاري عالمي، وأن معرفتها تساعد الدول الصناعية على تسويق منتجاتها، وعلى توسيع أسواقها العالمية وازدهار تجارتها مع البلدان </a:t>
            </a:r>
            <a:r>
              <a:rPr lang="ar-IQ" sz="2400" dirty="0" smtClean="0">
                <a:latin typeface="Simplified Arabic" pitchFamily="18" charset="-78"/>
                <a:cs typeface="Simplified Arabic" pitchFamily="18" charset="-78"/>
              </a:rPr>
              <a:t>الأخرى. </a:t>
            </a:r>
            <a:r>
              <a:rPr lang="ar-IQ" sz="2400" dirty="0" smtClean="0">
                <a:latin typeface="Simplified Arabic" pitchFamily="18" charset="-78"/>
                <a:cs typeface="Simplified Arabic" pitchFamily="18" charset="-78"/>
              </a:rPr>
              <a:t>وأن السياحة</a:t>
            </a:r>
            <a:r>
              <a:rPr lang="en-US" sz="2400" dirty="0" smtClean="0">
                <a:latin typeface="Simplified Arabic" pitchFamily="18" charset="-78"/>
                <a:cs typeface="Simplified Arabic" pitchFamily="18" charset="-78"/>
              </a:rPr>
              <a:t> </a:t>
            </a:r>
            <a:r>
              <a:rPr lang="ar-IQ" sz="2400" dirty="0" smtClean="0">
                <a:latin typeface="Simplified Arabic" pitchFamily="18" charset="-78"/>
                <a:cs typeface="Simplified Arabic" pitchFamily="18" charset="-78"/>
              </a:rPr>
              <a:t>عبارة عن صناعة بل من أكثر الصناعات نموا ورسوخا، اذ تطور سوقها في السنوات الاخيرة ليكون في مقدمة القطاعات الاقتصادية المؤثرة في العالم . </a:t>
            </a:r>
            <a:endParaRPr lang="en-US" sz="2400" dirty="0" smtClean="0">
              <a:latin typeface="Simplified Arabic" pitchFamily="18" charset="-78"/>
              <a:cs typeface="Simplified Arabic" pitchFamily="18" charset="-78"/>
            </a:endParaRPr>
          </a:p>
          <a:p>
            <a:pPr algn="just" rtl="1"/>
            <a:endParaRPr lang="en-US" sz="2000" dirty="0" smtClean="0">
              <a:latin typeface="Simplified Arabic" pitchFamily="18" charset="-78"/>
              <a:cs typeface="Simplified Arabic" pitchFamily="18" charset="-78"/>
            </a:endParaRPr>
          </a:p>
          <a:p>
            <a:pPr algn="just" rtl="1">
              <a:buNone/>
            </a:pPr>
            <a:endParaRPr lang="en-US" sz="2000" dirty="0" smtClean="0">
              <a:latin typeface="Simplified Arabic" pitchFamily="18" charset="-78"/>
              <a:cs typeface="Simplified Arabic" pitchFamily="18" charset="-78"/>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228600"/>
            <a:ext cx="6589199" cy="609600"/>
          </a:xfrm>
        </p:spPr>
        <p:txBody>
          <a:bodyPr>
            <a:normAutofit/>
          </a:bodyPr>
          <a:lstStyle/>
          <a:p>
            <a:pPr algn="just"/>
            <a:r>
              <a:rPr lang="ar-IQ" sz="2800" dirty="0">
                <a:latin typeface="Andalus" panose="02020603050405020304" pitchFamily="18" charset="-78"/>
                <a:cs typeface="Andalus" panose="02020603050405020304" pitchFamily="18" charset="-78"/>
              </a:rPr>
              <a:t>أهمية تعلم اللغة الأنجليزية في القطاع </a:t>
            </a:r>
            <a:r>
              <a:rPr lang="ar-IQ" sz="2800" dirty="0" smtClean="0">
                <a:latin typeface="Andalus" panose="02020603050405020304" pitchFamily="18" charset="-78"/>
                <a:cs typeface="Andalus" panose="02020603050405020304" pitchFamily="18" charset="-78"/>
              </a:rPr>
              <a:t>السياحي  </a:t>
            </a:r>
            <a:endParaRPr lang="ar-IQ" sz="2800"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304800" y="1066800"/>
            <a:ext cx="8229600" cy="5943600"/>
          </a:xfrm>
        </p:spPr>
        <p:txBody>
          <a:bodyPr>
            <a:noAutofit/>
          </a:bodyPr>
          <a:lstStyle/>
          <a:p>
            <a:pPr algn="just"/>
            <a:r>
              <a:rPr lang="ar-IQ" dirty="0"/>
              <a:t>إن صناعة السياحة والفنادق تمثل صناعة خدمات والخدمات تعتمد اعتماداً كلياً على العنصر البشري، وإن كل شخص يعمل في مجال السياحة أو الفنادق يعتبر ممثل وسفير لبلده ..." (مكية،93:2000) وذلك بحكم تعامله بالسياح الأجانب لتوليد الأنطباع الجيد لدى السائح عن البلد المضيف (عبوي،56:2007).  وإن الأتصال يعد وسيلة اجتماعية يتم من خلالها التفاهم بين الأفراد والجماعات على حد سواء، وهو وسيلة رئيسية من الوسائل التي تستخدم لتحقيق الأهداف (مسلم،45:2004). وتعد اللغة الأداة الأساسية بيد الأنسان لتحقيق أشكال الأتصال والأعلام والتفاهم وقد يكون درس أكثر من لغة بل الأهتمام باللغات دافعاً قوياً للسفر(عبيدات، 151:2008). ومن ابرز اللغات العالمية هي الأنجليزية لذا بات من الضروري تعلم الأنجليزية لثلاث شرائح من الناس :</a:t>
            </a:r>
          </a:p>
          <a:p>
            <a:pPr algn="just"/>
            <a:r>
              <a:rPr lang="ar-IQ" dirty="0"/>
              <a:t>العامل في القطاع السياحي والعامل في القطاع الفندقي.</a:t>
            </a:r>
          </a:p>
          <a:p>
            <a:pPr algn="just"/>
            <a:r>
              <a:rPr lang="ar-IQ" dirty="0"/>
              <a:t>السائح الذي لايستطيع أن يستمتع برحلته السياحية بشكل كلي من غير أن يكون له معرفة واطلاع على لغة البلد الذي يستضيفه. هذا وأن معظم المسافرين يميلون الى تعلم بعض العبارات لاستخدامها عند وجودهم في الدول الأجنبية، "وفي العادة تكون التعابير المستخدمة في طلب الطعام ...أو التكلم مع موظفي الفندق أو غيرهم من الأمور المرتبطة بمتعة السفر" </a:t>
            </a:r>
            <a:r>
              <a:rPr lang="ar-IQ" dirty="0" smtClean="0"/>
              <a:t>(. </a:t>
            </a:r>
            <a:endParaRPr lang="ar-IQ" dirty="0"/>
          </a:p>
          <a:p>
            <a:pPr algn="just"/>
            <a:r>
              <a:rPr lang="ar-IQ" dirty="0"/>
              <a:t>ابن البلد المستقبل اذ أن السياح لا يتعاملون  مع العاملين في القطاعين المذكورين </a:t>
            </a:r>
            <a:r>
              <a:rPr lang="ar-IQ" dirty="0" smtClean="0"/>
              <a:t>فقط </a:t>
            </a:r>
            <a:r>
              <a:rPr lang="ar-IQ" dirty="0"/>
              <a:t>بل يجب أن يكن لهم تعامل ولو قليل مع ابن البلد المستقبل الذي عليه أن يحسن التعامل مع </a:t>
            </a:r>
            <a:r>
              <a:rPr lang="ar-IQ" dirty="0" smtClean="0"/>
              <a:t>الضيف الاجنبي </a:t>
            </a:r>
            <a:r>
              <a:rPr lang="ar-IQ" dirty="0"/>
              <a:t>في بلده واستخدام اللغة التي يفهمها </a:t>
            </a:r>
            <a:r>
              <a:rPr lang="ar-IQ" dirty="0" smtClean="0"/>
              <a:t>.</a:t>
            </a:r>
            <a:endParaRPr lang="ar-IQ" dirty="0"/>
          </a:p>
        </p:txBody>
      </p:sp>
    </p:spTree>
    <p:extLst>
      <p:ext uri="{BB962C8B-B14F-4D97-AF65-F5344CB8AC3E}">
        <p14:creationId xmlns:p14="http://schemas.microsoft.com/office/powerpoint/2010/main" val="22340575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smtClean="0">
                <a:latin typeface="Andalus" panose="02020603050405020304" pitchFamily="18" charset="-78"/>
                <a:cs typeface="Andalus" panose="02020603050405020304" pitchFamily="18" charset="-78"/>
              </a:rPr>
              <a:t>البحث التطبيقي في مطار بغداد الدولي</a:t>
            </a:r>
            <a:br>
              <a:rPr lang="ar-IQ" dirty="0" smtClean="0">
                <a:latin typeface="Andalus" panose="02020603050405020304" pitchFamily="18" charset="-78"/>
                <a:cs typeface="Andalus" panose="02020603050405020304" pitchFamily="18" charset="-78"/>
              </a:rPr>
            </a:br>
            <a:r>
              <a:rPr lang="ar-IQ" dirty="0" smtClean="0">
                <a:latin typeface="Andalus" panose="02020603050405020304" pitchFamily="18" charset="-78"/>
                <a:cs typeface="Andalus" panose="02020603050405020304" pitchFamily="18" charset="-78"/>
              </a:rPr>
              <a:t>دراسة </a:t>
            </a:r>
            <a:r>
              <a:rPr lang="ar-IQ" dirty="0">
                <a:latin typeface="Andalus" panose="02020603050405020304" pitchFamily="18" charset="-78"/>
                <a:cs typeface="Andalus" panose="02020603050405020304" pitchFamily="18" charset="-78"/>
              </a:rPr>
              <a:t>الميدانية </a:t>
            </a:r>
            <a:br>
              <a:rPr lang="ar-IQ" dirty="0">
                <a:latin typeface="Andalus" panose="02020603050405020304" pitchFamily="18" charset="-78"/>
                <a:cs typeface="Andalus" panose="02020603050405020304" pitchFamily="18" charset="-78"/>
              </a:rPr>
            </a:br>
            <a:endParaRPr lang="ar-IQ"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normAutofit lnSpcReduction="10000"/>
          </a:bodyPr>
          <a:lstStyle/>
          <a:p>
            <a:pPr algn="just"/>
            <a:r>
              <a:rPr lang="ar-IQ" sz="2000" dirty="0" smtClean="0"/>
              <a:t> </a:t>
            </a:r>
            <a:r>
              <a:rPr lang="ar-IQ" sz="2000" dirty="0"/>
              <a:t>مجتمع وعينة البحث</a:t>
            </a:r>
          </a:p>
          <a:p>
            <a:pPr algn="just"/>
            <a:r>
              <a:rPr lang="ar-IQ" sz="2000" dirty="0" smtClean="0"/>
              <a:t>نموذج </a:t>
            </a:r>
            <a:r>
              <a:rPr lang="ar-IQ" sz="2000" dirty="0"/>
              <a:t>استمارة </a:t>
            </a:r>
            <a:r>
              <a:rPr lang="ar-IQ" sz="2000" dirty="0" smtClean="0"/>
              <a:t>الاستبيان توضح </a:t>
            </a:r>
            <a:r>
              <a:rPr lang="ar-IQ" sz="2000" dirty="0"/>
              <a:t>مدى معرفة واستخدام </a:t>
            </a:r>
            <a:r>
              <a:rPr lang="ar-IQ" sz="2000" dirty="0" smtClean="0"/>
              <a:t>العاملين في </a:t>
            </a:r>
            <a:r>
              <a:rPr lang="ar-IQ" sz="2000" dirty="0"/>
              <a:t>مطار بغداد الدولي للغة الانجليزية في مجال عملهم من خلال التأشير بعلامة صح. وقد </a:t>
            </a:r>
            <a:r>
              <a:rPr lang="ar-IQ" sz="2000" dirty="0" smtClean="0"/>
              <a:t>تم استخدام </a:t>
            </a:r>
            <a:r>
              <a:rPr lang="ar-IQ" sz="2000" dirty="0"/>
              <a:t>نظام ديكارت الخماسي في صياغة جدول </a:t>
            </a:r>
            <a:r>
              <a:rPr lang="ar-IQ" sz="2000" dirty="0" smtClean="0"/>
              <a:t>الاستبيان:(</a:t>
            </a:r>
            <a:r>
              <a:rPr lang="ar-IQ" sz="2000" dirty="0" smtClean="0"/>
              <a:t>اعرفها\ أعرف بعضها\ لاأعرفها\ أستخدمها في عملي\ لا استخدمها في عملي). </a:t>
            </a:r>
            <a:r>
              <a:rPr lang="ar-IQ" sz="2000" dirty="0"/>
              <a:t>ونضيف بأن مجتمع البحث هو </a:t>
            </a:r>
            <a:r>
              <a:rPr lang="ar-IQ" sz="2000" dirty="0" smtClean="0"/>
              <a:t>300 عامل </a:t>
            </a:r>
            <a:r>
              <a:rPr lang="ar-IQ" sz="2000" dirty="0"/>
              <a:t>في مطار بغداد الدولي وقد تم اختيار </a:t>
            </a:r>
            <a:r>
              <a:rPr lang="ar-IQ" sz="2000" dirty="0" smtClean="0"/>
              <a:t>150 عامل (عدد العينة) وهي </a:t>
            </a:r>
            <a:r>
              <a:rPr lang="ar-IQ" sz="2000" dirty="0"/>
              <a:t>عينة عشوائية من </a:t>
            </a:r>
            <a:r>
              <a:rPr lang="ar-IQ" sz="2000" dirty="0" smtClean="0"/>
              <a:t>كلا الجنسين </a:t>
            </a:r>
            <a:r>
              <a:rPr lang="ar-IQ" sz="2000" dirty="0"/>
              <a:t>و الذين لديهم نسبة معرفة ولو قليلة باللغة الانجليزية وتمثل نسبتهم </a:t>
            </a:r>
            <a:r>
              <a:rPr lang="ar-IQ" sz="2000" dirty="0" smtClean="0"/>
              <a:t>50 </a:t>
            </a:r>
            <a:r>
              <a:rPr lang="ar-IQ" sz="2000" dirty="0"/>
              <a:t>% بالنسبة </a:t>
            </a:r>
            <a:r>
              <a:rPr lang="ar-IQ" sz="2000" dirty="0" smtClean="0"/>
              <a:t>للعدد الكلي </a:t>
            </a:r>
            <a:r>
              <a:rPr lang="ar-IQ" sz="2000" dirty="0"/>
              <a:t>لمجتمع البحث.</a:t>
            </a:r>
          </a:p>
        </p:txBody>
      </p:sp>
    </p:spTree>
    <p:extLst>
      <p:ext uri="{BB962C8B-B14F-4D97-AF65-F5344CB8AC3E}">
        <p14:creationId xmlns:p14="http://schemas.microsoft.com/office/powerpoint/2010/main" val="369668908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64360308"/>
              </p:ext>
            </p:extLst>
          </p:nvPr>
        </p:nvGraphicFramePr>
        <p:xfrm>
          <a:off x="1447800" y="-3"/>
          <a:ext cx="7467600" cy="8156451"/>
        </p:xfrm>
        <a:graphic>
          <a:graphicData uri="http://schemas.openxmlformats.org/drawingml/2006/table">
            <a:tbl>
              <a:tblPr rtl="1" firstRow="1" firstCol="1" bandRow="1">
                <a:tableStyleId>{5C22544A-7EE6-4342-B048-85BDC9FD1C3A}</a:tableStyleId>
              </a:tblPr>
              <a:tblGrid>
                <a:gridCol w="746761"/>
                <a:gridCol w="4548447"/>
                <a:gridCol w="2172392"/>
              </a:tblGrid>
              <a:tr h="304803">
                <a:tc>
                  <a:txBody>
                    <a:bodyPr/>
                    <a:lstStyle/>
                    <a:p>
                      <a:pPr algn="r" rtl="1">
                        <a:lnSpc>
                          <a:spcPct val="115000"/>
                        </a:lnSpc>
                        <a:spcAft>
                          <a:spcPts val="0"/>
                        </a:spcAft>
                      </a:pPr>
                      <a:r>
                        <a:rPr lang="ar-IQ" sz="900">
                          <a:effectLst/>
                        </a:rPr>
                        <a:t>التسلسل </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العبارات الانجليزية المختارة</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900" dirty="0">
                          <a:effectLst/>
                        </a:rPr>
                        <a:t>الاختيار ذي النسبة الاكبر</a:t>
                      </a: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1">
                        <a:lnSpc>
                          <a:spcPct val="115000"/>
                        </a:lnSpc>
                        <a:spcAft>
                          <a:spcPts val="0"/>
                        </a:spcAft>
                      </a:pPr>
                      <a:r>
                        <a:rPr lang="ar-IQ" sz="900">
                          <a:effectLst/>
                        </a:rPr>
                        <a:t>1</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Have you tea/coffee?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لا أعرفها(33%)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446991">
                <a:tc>
                  <a:txBody>
                    <a:bodyPr/>
                    <a:lstStyle/>
                    <a:p>
                      <a:pPr algn="ctr" rtl="0">
                        <a:lnSpc>
                          <a:spcPct val="115000"/>
                        </a:lnSpc>
                        <a:spcAft>
                          <a:spcPts val="0"/>
                        </a:spcAft>
                      </a:pPr>
                      <a:r>
                        <a:rPr lang="en-US" sz="900">
                          <a:effectLst/>
                        </a:rPr>
                        <a:t>2</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Did you have a reservation?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استخدمها في عملي (46%)</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0">
                        <a:lnSpc>
                          <a:spcPct val="115000"/>
                        </a:lnSpc>
                        <a:spcAft>
                          <a:spcPts val="0"/>
                        </a:spcAft>
                      </a:pPr>
                      <a:r>
                        <a:rPr lang="en-US" sz="900">
                          <a:effectLst/>
                        </a:rPr>
                        <a:t>3</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How did you find our service?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أعرفها(33%)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0">
                        <a:lnSpc>
                          <a:spcPct val="115000"/>
                        </a:lnSpc>
                        <a:spcAft>
                          <a:spcPts val="0"/>
                        </a:spcAft>
                      </a:pPr>
                      <a:r>
                        <a:rPr lang="en-US" sz="900">
                          <a:effectLst/>
                        </a:rPr>
                        <a:t>4</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What time is it?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أعرفها(40%)</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0">
                        <a:lnSpc>
                          <a:spcPct val="115000"/>
                        </a:lnSpc>
                        <a:spcAft>
                          <a:spcPts val="0"/>
                        </a:spcAft>
                      </a:pPr>
                      <a:r>
                        <a:rPr lang="en-US" sz="900">
                          <a:effectLst/>
                        </a:rPr>
                        <a:t>5</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Could you tell me your flight time?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لا أعرفها(46%)</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0">
                        <a:lnSpc>
                          <a:spcPct val="115000"/>
                        </a:lnSpc>
                        <a:spcAft>
                          <a:spcPts val="0"/>
                        </a:spcAft>
                      </a:pPr>
                      <a:r>
                        <a:rPr lang="en-US" sz="900">
                          <a:effectLst/>
                        </a:rPr>
                        <a:t>6</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Do you have a vacation?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a:effectLst/>
                        </a:rPr>
                        <a:t>أعرفها(33%)</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0">
                        <a:lnSpc>
                          <a:spcPct val="115000"/>
                        </a:lnSpc>
                        <a:spcAft>
                          <a:spcPts val="0"/>
                        </a:spcAft>
                      </a:pPr>
                      <a:r>
                        <a:rPr lang="en-US" sz="900">
                          <a:effectLst/>
                        </a:rPr>
                        <a:t>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What is your profession?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لا أعرفها(40%)</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458552">
                <a:tc>
                  <a:txBody>
                    <a:bodyPr/>
                    <a:lstStyle/>
                    <a:p>
                      <a:pPr algn="ctr" rtl="0">
                        <a:lnSpc>
                          <a:spcPct val="115000"/>
                        </a:lnSpc>
                        <a:spcAft>
                          <a:spcPts val="0"/>
                        </a:spcAft>
                      </a:pPr>
                      <a:r>
                        <a:rPr lang="en-US" sz="900">
                          <a:effectLst/>
                        </a:rPr>
                        <a:t>8</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Your call is hanging up?</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أعرفها واستخدمها في عملي (26%)</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446991">
                <a:tc>
                  <a:txBody>
                    <a:bodyPr/>
                    <a:lstStyle/>
                    <a:p>
                      <a:pPr algn="ctr" rtl="0">
                        <a:lnSpc>
                          <a:spcPct val="115000"/>
                        </a:lnSpc>
                        <a:spcAft>
                          <a:spcPts val="0"/>
                        </a:spcAft>
                      </a:pPr>
                      <a:r>
                        <a:rPr lang="en-US" sz="900">
                          <a:effectLst/>
                        </a:rPr>
                        <a:t>9</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Can I help you?</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لا أستخدمها في عملي(40%)</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458552">
                <a:tc>
                  <a:txBody>
                    <a:bodyPr/>
                    <a:lstStyle/>
                    <a:p>
                      <a:pPr algn="ctr" rtl="0">
                        <a:lnSpc>
                          <a:spcPct val="115000"/>
                        </a:lnSpc>
                        <a:spcAft>
                          <a:spcPts val="0"/>
                        </a:spcAft>
                      </a:pPr>
                      <a:r>
                        <a:rPr lang="en-US" sz="900">
                          <a:effectLst/>
                        </a:rPr>
                        <a:t>10</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We have much time to go.</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لا أعرفها ولا أستخدمها في عملي (26%)</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0">
                        <a:lnSpc>
                          <a:spcPct val="115000"/>
                        </a:lnSpc>
                        <a:spcAft>
                          <a:spcPts val="0"/>
                        </a:spcAft>
                      </a:pPr>
                      <a:r>
                        <a:rPr lang="en-US" sz="900">
                          <a:effectLst/>
                        </a:rPr>
                        <a:t>11</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a:effectLst/>
                        </a:rPr>
                        <a:t>Have you been to this country before?</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أعرفها (33%)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0">
                        <a:lnSpc>
                          <a:spcPct val="115000"/>
                        </a:lnSpc>
                        <a:spcAft>
                          <a:spcPts val="0"/>
                        </a:spcAft>
                      </a:pPr>
                      <a:r>
                        <a:rPr lang="en-US" sz="900">
                          <a:effectLst/>
                        </a:rPr>
                        <a:t>12</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Is he/she traveling with you?</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لا أعرفها(40%)</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446991">
                <a:tc>
                  <a:txBody>
                    <a:bodyPr/>
                    <a:lstStyle/>
                    <a:p>
                      <a:pPr algn="ctr" rtl="0">
                        <a:lnSpc>
                          <a:spcPct val="115000"/>
                        </a:lnSpc>
                        <a:spcAft>
                          <a:spcPts val="0"/>
                        </a:spcAft>
                      </a:pPr>
                      <a:r>
                        <a:rPr lang="en-US" sz="900">
                          <a:effectLst/>
                        </a:rPr>
                        <a:t>13</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The bus is waiting for you.</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لا أستخدمها في عملي(33%)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446991">
                <a:tc>
                  <a:txBody>
                    <a:bodyPr/>
                    <a:lstStyle/>
                    <a:p>
                      <a:pPr algn="ctr" rtl="0">
                        <a:lnSpc>
                          <a:spcPct val="115000"/>
                        </a:lnSpc>
                        <a:spcAft>
                          <a:spcPts val="0"/>
                        </a:spcAft>
                      </a:pPr>
                      <a:r>
                        <a:rPr lang="en-US" sz="900">
                          <a:effectLst/>
                        </a:rPr>
                        <a:t>14</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Have confirm flight number?</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لا استخدمها في عملي (33%)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0">
                        <a:lnSpc>
                          <a:spcPct val="115000"/>
                        </a:lnSpc>
                        <a:spcAft>
                          <a:spcPts val="0"/>
                        </a:spcAft>
                      </a:pPr>
                      <a:r>
                        <a:rPr lang="en-US" sz="900">
                          <a:effectLst/>
                        </a:rPr>
                        <a:t>15</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You’ve got the wrong number.</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أعرفها واعرف بعضها(33%)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0">
                        <a:lnSpc>
                          <a:spcPct val="115000"/>
                        </a:lnSpc>
                        <a:spcAft>
                          <a:spcPts val="0"/>
                        </a:spcAft>
                      </a:pPr>
                      <a:r>
                        <a:rPr lang="en-US" sz="900">
                          <a:effectLst/>
                        </a:rPr>
                        <a:t>16</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At your service.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لا أعرفها (33%)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0">
                        <a:lnSpc>
                          <a:spcPct val="115000"/>
                        </a:lnSpc>
                        <a:spcAft>
                          <a:spcPts val="0"/>
                        </a:spcAft>
                      </a:pPr>
                      <a:r>
                        <a:rPr lang="en-US" sz="900">
                          <a:effectLst/>
                        </a:rPr>
                        <a:t>17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Take me to the airport, please.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أعرفها (33%)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29275">
                <a:tc>
                  <a:txBody>
                    <a:bodyPr/>
                    <a:lstStyle/>
                    <a:p>
                      <a:pPr algn="ctr" rtl="0">
                        <a:lnSpc>
                          <a:spcPct val="115000"/>
                        </a:lnSpc>
                        <a:spcAft>
                          <a:spcPts val="0"/>
                        </a:spcAft>
                      </a:pPr>
                      <a:r>
                        <a:rPr lang="en-US" sz="900">
                          <a:effectLst/>
                        </a:rPr>
                        <a:t>18</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Which bag is yours?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أعرف بعضها (26%)</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458552">
                <a:tc>
                  <a:txBody>
                    <a:bodyPr/>
                    <a:lstStyle/>
                    <a:p>
                      <a:pPr algn="ctr" rtl="0">
                        <a:lnSpc>
                          <a:spcPct val="115000"/>
                        </a:lnSpc>
                        <a:spcAft>
                          <a:spcPts val="0"/>
                        </a:spcAft>
                      </a:pPr>
                      <a:r>
                        <a:rPr lang="en-US" sz="900">
                          <a:effectLst/>
                        </a:rPr>
                        <a:t>19</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It is too late.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أعرف بعضها واستخدمها في عملي (26%)</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r h="267488">
                <a:tc>
                  <a:txBody>
                    <a:bodyPr/>
                    <a:lstStyle/>
                    <a:p>
                      <a:pPr algn="ctr" rtl="0">
                        <a:lnSpc>
                          <a:spcPct val="115000"/>
                        </a:lnSpc>
                        <a:spcAft>
                          <a:spcPts val="0"/>
                        </a:spcAft>
                      </a:pPr>
                      <a:r>
                        <a:rPr lang="en-US" sz="1000">
                          <a:effectLst/>
                        </a:rPr>
                        <a:t>20</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en-US" sz="1600" dirty="0">
                          <a:effectLst/>
                        </a:rPr>
                        <a:t>Be ready to embark.</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c>
                  <a:txBody>
                    <a:bodyPr/>
                    <a:lstStyle/>
                    <a:p>
                      <a:pPr algn="ctr" rtl="1">
                        <a:lnSpc>
                          <a:spcPct val="115000"/>
                        </a:lnSpc>
                        <a:spcAft>
                          <a:spcPts val="0"/>
                        </a:spcAft>
                      </a:pPr>
                      <a:r>
                        <a:rPr lang="ar-IQ" sz="1600" dirty="0">
                          <a:effectLst/>
                        </a:rPr>
                        <a:t>لا اعرفها (26%)</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981" marR="50981" marT="0" marB="0"/>
                </a:tc>
              </a:tr>
            </a:tbl>
          </a:graphicData>
        </a:graphic>
      </p:graphicFrame>
    </p:spTree>
    <p:extLst>
      <p:ext uri="{BB962C8B-B14F-4D97-AF65-F5344CB8AC3E}">
        <p14:creationId xmlns:p14="http://schemas.microsoft.com/office/powerpoint/2010/main" val="329281941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71191612"/>
              </p:ext>
            </p:extLst>
          </p:nvPr>
        </p:nvGraphicFramePr>
        <p:xfrm>
          <a:off x="1447800" y="624109"/>
          <a:ext cx="7086600" cy="1888602"/>
        </p:xfrm>
        <a:graphic>
          <a:graphicData uri="http://schemas.openxmlformats.org/drawingml/2006/table">
            <a:tbl>
              <a:tblPr rtl="1" firstRow="1" firstCol="1" bandRow="1">
                <a:tableStyleId>{5C22544A-7EE6-4342-B048-85BDC9FD1C3A}</a:tableStyleId>
              </a:tblPr>
              <a:tblGrid>
                <a:gridCol w="2896116"/>
                <a:gridCol w="2377410"/>
                <a:gridCol w="1813074"/>
              </a:tblGrid>
              <a:tr h="226786">
                <a:tc>
                  <a:txBody>
                    <a:bodyPr/>
                    <a:lstStyle/>
                    <a:p>
                      <a:pPr algn="r" rtl="1">
                        <a:lnSpc>
                          <a:spcPct val="115000"/>
                        </a:lnSpc>
                        <a:spcAft>
                          <a:spcPts val="0"/>
                        </a:spcAft>
                        <a:tabLst>
                          <a:tab pos="284480" algn="l"/>
                        </a:tabLst>
                      </a:pPr>
                      <a:r>
                        <a:rPr lang="ar-IQ" sz="1400">
                          <a:effectLst/>
                        </a:rPr>
                        <a:t>		الاختيار ونسبته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a:effectLst/>
                        </a:rPr>
                        <a:t>تسلسل العبارات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a:effectLst/>
                        </a:rPr>
                        <a:t>عددها</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26786">
                <a:tc>
                  <a:txBody>
                    <a:bodyPr/>
                    <a:lstStyle/>
                    <a:p>
                      <a:pPr algn="ctr" rtl="1">
                        <a:lnSpc>
                          <a:spcPct val="115000"/>
                        </a:lnSpc>
                        <a:spcAft>
                          <a:spcPts val="0"/>
                        </a:spcAft>
                      </a:pPr>
                      <a:r>
                        <a:rPr lang="ar-IQ" sz="1400">
                          <a:effectLst/>
                        </a:rPr>
                        <a:t>أعرفها (33%)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a:effectLst/>
                        </a:rPr>
                        <a:t>3/4/6/11/17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a:effectLst/>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26786">
                <a:tc>
                  <a:txBody>
                    <a:bodyPr/>
                    <a:lstStyle/>
                    <a:p>
                      <a:pPr algn="ctr" rtl="1">
                        <a:lnSpc>
                          <a:spcPct val="115000"/>
                        </a:lnSpc>
                        <a:spcAft>
                          <a:spcPts val="0"/>
                        </a:spcAft>
                      </a:pPr>
                      <a:r>
                        <a:rPr lang="ar-IQ" sz="1400">
                          <a:effectLst/>
                        </a:rPr>
                        <a:t>أعرف بعضها (26%)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a:effectLst/>
                        </a:rPr>
                        <a:t>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26786">
                <a:tc>
                  <a:txBody>
                    <a:bodyPr/>
                    <a:lstStyle/>
                    <a:p>
                      <a:pPr algn="ctr" rtl="1">
                        <a:lnSpc>
                          <a:spcPct val="115000"/>
                        </a:lnSpc>
                        <a:spcAft>
                          <a:spcPts val="0"/>
                        </a:spcAft>
                      </a:pPr>
                      <a:r>
                        <a:rPr lang="ar-IQ" sz="1400">
                          <a:effectLst/>
                        </a:rPr>
                        <a:t>لا أعرفها (33%)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a:effectLst/>
                        </a:rPr>
                        <a:t>1/5/7/12/16/20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a:effectLst/>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53573">
                <a:tc>
                  <a:txBody>
                    <a:bodyPr/>
                    <a:lstStyle/>
                    <a:p>
                      <a:pPr algn="ctr" rtl="1">
                        <a:lnSpc>
                          <a:spcPct val="115000"/>
                        </a:lnSpc>
                        <a:spcAft>
                          <a:spcPts val="0"/>
                        </a:spcAft>
                      </a:pPr>
                      <a:r>
                        <a:rPr lang="ar-IQ" sz="1400">
                          <a:effectLst/>
                        </a:rPr>
                        <a:t>أستخدمها في عملي (46%)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53573">
                <a:tc>
                  <a:txBody>
                    <a:bodyPr/>
                    <a:lstStyle/>
                    <a:p>
                      <a:pPr algn="ctr" rtl="1">
                        <a:lnSpc>
                          <a:spcPct val="115000"/>
                        </a:lnSpc>
                        <a:spcAft>
                          <a:spcPts val="0"/>
                        </a:spcAft>
                      </a:pPr>
                      <a:r>
                        <a:rPr lang="ar-IQ" sz="1400">
                          <a:effectLst/>
                        </a:rPr>
                        <a:t>لا أستخدمها في عملي (40%)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a:effectLst/>
                        </a:rPr>
                        <a:t>9/13/14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IQ" sz="1400" dirty="0">
                          <a:effectLst/>
                        </a:rPr>
                        <a:t>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6" name="Rectangle 5"/>
          <p:cNvSpPr/>
          <p:nvPr/>
        </p:nvSpPr>
        <p:spPr>
          <a:xfrm>
            <a:off x="1752600" y="2667000"/>
            <a:ext cx="6781800" cy="4370427"/>
          </a:xfrm>
          <a:prstGeom prst="rect">
            <a:avLst/>
          </a:prstGeom>
        </p:spPr>
        <p:txBody>
          <a:bodyPr wrap="square">
            <a:spAutoFit/>
          </a:bodyPr>
          <a:lstStyle/>
          <a:p>
            <a:pPr algn="just" rtl="1">
              <a:lnSpc>
                <a:spcPct val="115000"/>
              </a:lnSpc>
              <a:spcAft>
                <a:spcPts val="1000"/>
              </a:spcAft>
            </a:pPr>
            <a:r>
              <a:rPr lang="en-US" dirty="0">
                <a:latin typeface="Simplified Arabic" panose="02020603050405020304" pitchFamily="18" charset="-78"/>
                <a:ea typeface="Calibri" panose="020F0502020204030204" pitchFamily="34" charset="0"/>
                <a:cs typeface="Arial" panose="020B0604020202020204" pitchFamily="34" charset="0"/>
              </a:rPr>
              <a:t> </a:t>
            </a:r>
            <a:r>
              <a:rPr lang="ar-IQ" sz="2000" dirty="0" smtClean="0">
                <a:latin typeface="Simplified Arabic" panose="02020603050405020304" pitchFamily="18" charset="-78"/>
                <a:ea typeface="Calibri" panose="020F0502020204030204" pitchFamily="34" charset="0"/>
                <a:cs typeface="Arial" panose="020B0604020202020204" pitchFamily="34" charset="0"/>
              </a:rPr>
              <a:t>يبين </a:t>
            </a:r>
            <a:r>
              <a:rPr lang="ar-IQ" sz="2000" dirty="0">
                <a:latin typeface="Simplified Arabic" panose="02020603050405020304" pitchFamily="18" charset="-78"/>
                <a:ea typeface="Calibri" panose="020F0502020204030204" pitchFamily="34" charset="0"/>
                <a:cs typeface="Arial" panose="020B0604020202020204" pitchFamily="34" charset="0"/>
              </a:rPr>
              <a:t>العمود الاول من </a:t>
            </a:r>
            <a:r>
              <a:rPr lang="ar-IQ" sz="2000" dirty="0" smtClean="0">
                <a:latin typeface="Simplified Arabic" panose="02020603050405020304" pitchFamily="18" charset="-78"/>
                <a:ea typeface="Calibri" panose="020F0502020204030204" pitchFamily="34" charset="0"/>
                <a:cs typeface="Arial" panose="020B0604020202020204" pitchFamily="34" charset="0"/>
              </a:rPr>
              <a:t>الجدول أعلاه </a:t>
            </a:r>
            <a:r>
              <a:rPr lang="ar-IQ" sz="2000" dirty="0">
                <a:latin typeface="Simplified Arabic" panose="02020603050405020304" pitchFamily="18" charset="-78"/>
                <a:ea typeface="Calibri" panose="020F0502020204030204" pitchFamily="34" charset="0"/>
                <a:cs typeface="Arial" panose="020B0604020202020204" pitchFamily="34" charset="0"/>
              </a:rPr>
              <a:t>الاختيارات في عينة الاستبيان  مع النسب والعمود الثاني يبين تسلسل العبارة الانجليزية، أما العمود الثالث فيبين عدد التسلسلات الموجودة في </a:t>
            </a:r>
            <a:r>
              <a:rPr lang="ar-IQ" sz="2000" dirty="0" smtClean="0">
                <a:latin typeface="Simplified Arabic" panose="02020603050405020304" pitchFamily="18" charset="-78"/>
                <a:ea typeface="Calibri" panose="020F0502020204030204" pitchFamily="34" charset="0"/>
                <a:cs typeface="Arial" panose="020B0604020202020204" pitchFamily="34" charset="0"/>
              </a:rPr>
              <a:t>الجدول السابق </a:t>
            </a:r>
            <a:r>
              <a:rPr lang="ar-IQ" sz="2000" dirty="0">
                <a:latin typeface="Simplified Arabic" panose="02020603050405020304" pitchFamily="18" charset="-78"/>
                <a:ea typeface="Calibri" panose="020F0502020204030204" pitchFamily="34" charset="0"/>
                <a:cs typeface="Arial" panose="020B0604020202020204" pitchFamily="34" charset="0"/>
              </a:rPr>
              <a:t>ونستنتج منه الاتي:</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 أن الاختيار </a:t>
            </a:r>
            <a:r>
              <a:rPr lang="ar-IQ" sz="2000" b="1" dirty="0">
                <a:latin typeface="Calibri" panose="020F0502020204030204" pitchFamily="34" charset="0"/>
                <a:ea typeface="Calibri" panose="020F0502020204030204" pitchFamily="34" charset="0"/>
                <a:cs typeface="Simplified Arabic" panose="02020603050405020304" pitchFamily="18" charset="-78"/>
              </a:rPr>
              <a:t>"لا أعرفها"</a:t>
            </a:r>
            <a:r>
              <a:rPr lang="ar-IQ" sz="2000" dirty="0">
                <a:latin typeface="Calibri" panose="020F0502020204030204" pitchFamily="34" charset="0"/>
                <a:ea typeface="Calibri" panose="020F0502020204030204" pitchFamily="34" charset="0"/>
                <a:cs typeface="Simplified Arabic" panose="02020603050405020304" pitchFamily="18" charset="-78"/>
              </a:rPr>
              <a:t> يحتل أكبر عدد من النسب في اكثر عبارات الجدول وهو 6 وهذا يشير الى هبوط المستوى اللغوي للغة الانجليزية للعاملين في مطار بغداد الدولي.</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ونلاحظ اختيار</a:t>
            </a:r>
            <a:r>
              <a:rPr lang="ar-IQ" sz="2000" b="1" dirty="0">
                <a:latin typeface="Calibri" panose="020F0502020204030204" pitchFamily="34" charset="0"/>
                <a:ea typeface="Calibri" panose="020F0502020204030204" pitchFamily="34" charset="0"/>
                <a:cs typeface="Simplified Arabic" panose="02020603050405020304" pitchFamily="18" charset="-78"/>
              </a:rPr>
              <a:t> "اعرفها"</a:t>
            </a:r>
            <a:r>
              <a:rPr lang="ar-IQ" sz="2000" dirty="0">
                <a:latin typeface="Calibri" panose="020F0502020204030204" pitchFamily="34" charset="0"/>
                <a:ea typeface="Calibri" panose="020F0502020204030204" pitchFamily="34" charset="0"/>
                <a:cs typeface="Simplified Arabic" panose="02020603050405020304" pitchFamily="18" charset="-78"/>
              </a:rPr>
              <a:t> الذي يحتل المرتبة الثانية في عدد النسب وهو 5 ، و اختيار </a:t>
            </a:r>
            <a:r>
              <a:rPr lang="ar-IQ" sz="2000" b="1" dirty="0">
                <a:latin typeface="Calibri" panose="020F0502020204030204" pitchFamily="34" charset="0"/>
                <a:ea typeface="Calibri" panose="020F0502020204030204" pitchFamily="34" charset="0"/>
                <a:cs typeface="Simplified Arabic" panose="02020603050405020304" pitchFamily="18" charset="-78"/>
              </a:rPr>
              <a:t>"لا استخدمها في عملي"</a:t>
            </a:r>
            <a:r>
              <a:rPr lang="ar-IQ" sz="2000" dirty="0">
                <a:latin typeface="Calibri" panose="020F0502020204030204" pitchFamily="34" charset="0"/>
                <a:ea typeface="Calibri" panose="020F0502020204030204" pitchFamily="34" charset="0"/>
                <a:cs typeface="Simplified Arabic" panose="02020603050405020304" pitchFamily="18" charset="-78"/>
              </a:rPr>
              <a:t> تحتل المرتبة الثالثة وهو 3 من عدد النسب. وهذا يبين بأن رغم وجود معرفة محدودة للغة الانجليزية الا أن غياب عنصر الممارسة او الاستخدام يجعل من اللغة الانجليزية لغة راكدة غير قابلة للتطور.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en-US" sz="2000" dirty="0">
                <a:latin typeface="Simplified Arabic" panose="02020603050405020304" pitchFamily="18" charset="-78"/>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1632446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228600"/>
            <a:ext cx="6589199" cy="838200"/>
          </a:xfrm>
        </p:spPr>
        <p:txBody>
          <a:bodyPr>
            <a:normAutofit/>
          </a:bodyPr>
          <a:lstStyle/>
          <a:p>
            <a:pPr algn="ctr"/>
            <a:r>
              <a:rPr lang="ar-IQ" sz="4000" dirty="0" smtClean="0">
                <a:latin typeface="Andalus" panose="02020603050405020304" pitchFamily="18" charset="-78"/>
                <a:cs typeface="Andalus" panose="02020603050405020304" pitchFamily="18" charset="-78"/>
              </a:rPr>
              <a:t>الاستنتاجات</a:t>
            </a:r>
            <a:endParaRPr lang="ar-IQ" sz="4000"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990601" y="1066800"/>
            <a:ext cx="7543800" cy="5334000"/>
          </a:xfrm>
        </p:spPr>
        <p:txBody>
          <a:bodyPr>
            <a:noAutofit/>
          </a:bodyPr>
          <a:lstStyle/>
          <a:p>
            <a:pPr algn="just"/>
            <a:r>
              <a:rPr lang="ar-IQ" dirty="0"/>
              <a:t>تعد اللغة الأداة الأساسية بيد الأنسان لتحقيق أشكال الأتصال والأعلام والتفاهم وقد يكون درس أكثر من لغة بل الأهتمام باللغات دافعاً قوياً للسفر، ومن ابرز اللغات العالمية هي الأنجليزية. </a:t>
            </a:r>
          </a:p>
          <a:p>
            <a:pPr algn="just"/>
            <a:r>
              <a:rPr lang="ar-IQ" dirty="0"/>
              <a:t>تعتبر اللغة عنصراً مسانداً لمن يسافرون حول العالم حيث المشاركين في الفعاليات والأنشطة السياحية والمهرجانات والأسواق السياحية العالمية والمؤتمرات الدولية وغيرها. </a:t>
            </a:r>
          </a:p>
          <a:p>
            <a:pPr algn="just"/>
            <a:r>
              <a:rPr lang="ar-IQ" dirty="0"/>
              <a:t>ضرورة تعلم الأنجليزية ليس فقط للمسافر (السائح) الى دولة اخرى، الذي لايستطيع أن يستمتع برحلته السياحية بشكل كلي من غير أن يكون له معرفة واطلاع على لغة البلد المستضيف، بل ابن البلد المستقبل. </a:t>
            </a:r>
          </a:p>
          <a:p>
            <a:pPr algn="just"/>
            <a:r>
              <a:rPr lang="ar-IQ" dirty="0"/>
              <a:t>لزوم تعلم الانجليزية للعاملين في قطاع السياحة والفنادق الذين يكون لهم اتصال مباشر بالسياح الأجانب. </a:t>
            </a:r>
          </a:p>
          <a:p>
            <a:pPr algn="just"/>
            <a:r>
              <a:rPr lang="ar-IQ" dirty="0"/>
              <a:t>تعتمد صناعة السياحة والفنادق بأعتبارهما صناعة خدمات على العنصر البشري بشكل رئيسي لذا فإن تطوير قدرة العاملين فيهما على استخدام اللغة الأنجليزية يعد مهماً من أجل التواصل مع السياح الأجانب.</a:t>
            </a:r>
          </a:p>
          <a:p>
            <a:pPr algn="just"/>
            <a:r>
              <a:rPr lang="ar-IQ" dirty="0"/>
              <a:t>تحقيق نمو سياحي متطور وبالتالي نمو اقتصادي عالي وذلك برفع مستوى رضا السياح وضمان عودتهم للزيارة.</a:t>
            </a:r>
          </a:p>
        </p:txBody>
      </p:sp>
    </p:spTree>
    <p:extLst>
      <p:ext uri="{BB962C8B-B14F-4D97-AF65-F5344CB8AC3E}">
        <p14:creationId xmlns:p14="http://schemas.microsoft.com/office/powerpoint/2010/main" val="3590524288"/>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529</TotalTime>
  <Words>1604</Words>
  <Application>Microsoft Office PowerPoint</Application>
  <PresentationFormat>On-screen Show (4:3)</PresentationFormat>
  <Paragraphs>132</Paragraphs>
  <Slides>10</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10</vt:i4>
      </vt:variant>
    </vt:vector>
  </HeadingPairs>
  <TitlesOfParts>
    <vt:vector size="22" baseType="lpstr">
      <vt:lpstr>AF_Diwani</vt:lpstr>
      <vt:lpstr>AF_Tholoth</vt:lpstr>
      <vt:lpstr>Andalus</vt:lpstr>
      <vt:lpstr>Arial</vt:lpstr>
      <vt:lpstr>Calibri</vt:lpstr>
      <vt:lpstr>Century Gothic</vt:lpstr>
      <vt:lpstr>Simplified Arabic</vt:lpstr>
      <vt:lpstr>Tahoma</vt:lpstr>
      <vt:lpstr>Thulth</vt:lpstr>
      <vt:lpstr>Wingdings</vt:lpstr>
      <vt:lpstr>Wingdings 3</vt:lpstr>
      <vt:lpstr>Wisp</vt:lpstr>
      <vt:lpstr>أهمية اللغة الأنجليزية في القطاع السياحي والفندقي</vt:lpstr>
      <vt:lpstr>المقدمة</vt:lpstr>
      <vt:lpstr>عالمية اللغة الانكليزية</vt:lpstr>
      <vt:lpstr>  السياحة واللغة الانجليزية </vt:lpstr>
      <vt:lpstr>أهمية تعلم اللغة الأنجليزية في القطاع السياحي  </vt:lpstr>
      <vt:lpstr>البحث التطبيقي في مطار بغداد الدولي دراسة الميدانية  </vt:lpstr>
      <vt:lpstr>PowerPoint Presentation</vt:lpstr>
      <vt:lpstr>PowerPoint Presentation</vt:lpstr>
      <vt:lpstr>الاستنتاجات</vt:lpstr>
      <vt:lpstr>التوصيات</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Translation of Few Quranic Economic Terms: Examination &amp; Assessment of their Renderings in Two Translations of the Glorious Quran</dc:title>
  <dc:creator>dell</dc:creator>
  <cp:lastModifiedBy>najat abdulmuttalib</cp:lastModifiedBy>
  <cp:revision>93</cp:revision>
  <dcterms:created xsi:type="dcterms:W3CDTF">2013-03-08T15:05:27Z</dcterms:created>
  <dcterms:modified xsi:type="dcterms:W3CDTF">2019-02-17T14:40:37Z</dcterms:modified>
</cp:coreProperties>
</file>