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p:scale>
          <a:sx n="100" d="100"/>
          <a:sy n="100" d="100"/>
        </p:scale>
        <p:origin x="-516" y="36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712CFE60-21A2-40A4-9FB5-CAAAB85B8D0B}" type="datetimeFigureOut">
              <a:rPr lang="ar-IQ" smtClean="0"/>
              <a:t>24/03/1443</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0BC266F7-6D6A-4CEB-8C92-B50AEA648C88}" type="slidenum">
              <a:rPr lang="ar-IQ" smtClean="0"/>
              <a:t>‹#›</a:t>
            </a:fld>
            <a:endParaRPr lang="ar-IQ"/>
          </a:p>
        </p:txBody>
      </p:sp>
    </p:spTree>
    <p:extLst>
      <p:ext uri="{BB962C8B-B14F-4D97-AF65-F5344CB8AC3E}">
        <p14:creationId xmlns:p14="http://schemas.microsoft.com/office/powerpoint/2010/main" val="9633396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712CFE60-21A2-40A4-9FB5-CAAAB85B8D0B}" type="datetimeFigureOut">
              <a:rPr lang="ar-IQ" smtClean="0"/>
              <a:t>24/03/1443</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0BC266F7-6D6A-4CEB-8C92-B50AEA648C88}" type="slidenum">
              <a:rPr lang="ar-IQ" smtClean="0"/>
              <a:t>‹#›</a:t>
            </a:fld>
            <a:endParaRPr lang="ar-IQ"/>
          </a:p>
        </p:txBody>
      </p:sp>
    </p:spTree>
    <p:extLst>
      <p:ext uri="{BB962C8B-B14F-4D97-AF65-F5344CB8AC3E}">
        <p14:creationId xmlns:p14="http://schemas.microsoft.com/office/powerpoint/2010/main" val="35089438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712CFE60-21A2-40A4-9FB5-CAAAB85B8D0B}" type="datetimeFigureOut">
              <a:rPr lang="ar-IQ" smtClean="0"/>
              <a:t>24/03/1443</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0BC266F7-6D6A-4CEB-8C92-B50AEA648C88}" type="slidenum">
              <a:rPr lang="ar-IQ" smtClean="0"/>
              <a:t>‹#›</a:t>
            </a:fld>
            <a:endParaRPr lang="ar-IQ"/>
          </a:p>
        </p:txBody>
      </p:sp>
    </p:spTree>
    <p:extLst>
      <p:ext uri="{BB962C8B-B14F-4D97-AF65-F5344CB8AC3E}">
        <p14:creationId xmlns:p14="http://schemas.microsoft.com/office/powerpoint/2010/main" val="28690432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712CFE60-21A2-40A4-9FB5-CAAAB85B8D0B}" type="datetimeFigureOut">
              <a:rPr lang="ar-IQ" smtClean="0"/>
              <a:t>24/03/1443</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0BC266F7-6D6A-4CEB-8C92-B50AEA648C88}" type="slidenum">
              <a:rPr lang="ar-IQ" smtClean="0"/>
              <a:t>‹#›</a:t>
            </a:fld>
            <a:endParaRPr lang="ar-IQ"/>
          </a:p>
        </p:txBody>
      </p:sp>
    </p:spTree>
    <p:extLst>
      <p:ext uri="{BB962C8B-B14F-4D97-AF65-F5344CB8AC3E}">
        <p14:creationId xmlns:p14="http://schemas.microsoft.com/office/powerpoint/2010/main" val="23528968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712CFE60-21A2-40A4-9FB5-CAAAB85B8D0B}" type="datetimeFigureOut">
              <a:rPr lang="ar-IQ" smtClean="0"/>
              <a:t>24/03/1443</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0BC266F7-6D6A-4CEB-8C92-B50AEA648C88}" type="slidenum">
              <a:rPr lang="ar-IQ" smtClean="0"/>
              <a:t>‹#›</a:t>
            </a:fld>
            <a:endParaRPr lang="ar-IQ"/>
          </a:p>
        </p:txBody>
      </p:sp>
    </p:spTree>
    <p:extLst>
      <p:ext uri="{BB962C8B-B14F-4D97-AF65-F5344CB8AC3E}">
        <p14:creationId xmlns:p14="http://schemas.microsoft.com/office/powerpoint/2010/main" val="9064408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712CFE60-21A2-40A4-9FB5-CAAAB85B8D0B}" type="datetimeFigureOut">
              <a:rPr lang="ar-IQ" smtClean="0"/>
              <a:t>24/03/1443</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0BC266F7-6D6A-4CEB-8C92-B50AEA648C88}" type="slidenum">
              <a:rPr lang="ar-IQ" smtClean="0"/>
              <a:t>‹#›</a:t>
            </a:fld>
            <a:endParaRPr lang="ar-IQ"/>
          </a:p>
        </p:txBody>
      </p:sp>
    </p:spTree>
    <p:extLst>
      <p:ext uri="{BB962C8B-B14F-4D97-AF65-F5344CB8AC3E}">
        <p14:creationId xmlns:p14="http://schemas.microsoft.com/office/powerpoint/2010/main" val="24134969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712CFE60-21A2-40A4-9FB5-CAAAB85B8D0B}" type="datetimeFigureOut">
              <a:rPr lang="ar-IQ" smtClean="0"/>
              <a:t>24/03/1443</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0BC266F7-6D6A-4CEB-8C92-B50AEA648C88}" type="slidenum">
              <a:rPr lang="ar-IQ" smtClean="0"/>
              <a:t>‹#›</a:t>
            </a:fld>
            <a:endParaRPr lang="ar-IQ"/>
          </a:p>
        </p:txBody>
      </p:sp>
    </p:spTree>
    <p:extLst>
      <p:ext uri="{BB962C8B-B14F-4D97-AF65-F5344CB8AC3E}">
        <p14:creationId xmlns:p14="http://schemas.microsoft.com/office/powerpoint/2010/main" val="37253698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712CFE60-21A2-40A4-9FB5-CAAAB85B8D0B}" type="datetimeFigureOut">
              <a:rPr lang="ar-IQ" smtClean="0"/>
              <a:t>24/03/1443</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0BC266F7-6D6A-4CEB-8C92-B50AEA648C88}" type="slidenum">
              <a:rPr lang="ar-IQ" smtClean="0"/>
              <a:t>‹#›</a:t>
            </a:fld>
            <a:endParaRPr lang="ar-IQ"/>
          </a:p>
        </p:txBody>
      </p:sp>
    </p:spTree>
    <p:extLst>
      <p:ext uri="{BB962C8B-B14F-4D97-AF65-F5344CB8AC3E}">
        <p14:creationId xmlns:p14="http://schemas.microsoft.com/office/powerpoint/2010/main" val="1615874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712CFE60-21A2-40A4-9FB5-CAAAB85B8D0B}" type="datetimeFigureOut">
              <a:rPr lang="ar-IQ" smtClean="0"/>
              <a:t>24/03/1443</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0BC266F7-6D6A-4CEB-8C92-B50AEA648C88}" type="slidenum">
              <a:rPr lang="ar-IQ" smtClean="0"/>
              <a:t>‹#›</a:t>
            </a:fld>
            <a:endParaRPr lang="ar-IQ"/>
          </a:p>
        </p:txBody>
      </p:sp>
    </p:spTree>
    <p:extLst>
      <p:ext uri="{BB962C8B-B14F-4D97-AF65-F5344CB8AC3E}">
        <p14:creationId xmlns:p14="http://schemas.microsoft.com/office/powerpoint/2010/main" val="4980712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712CFE60-21A2-40A4-9FB5-CAAAB85B8D0B}" type="datetimeFigureOut">
              <a:rPr lang="ar-IQ" smtClean="0"/>
              <a:t>24/03/1443</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0BC266F7-6D6A-4CEB-8C92-B50AEA648C88}" type="slidenum">
              <a:rPr lang="ar-IQ" smtClean="0"/>
              <a:t>‹#›</a:t>
            </a:fld>
            <a:endParaRPr lang="ar-IQ"/>
          </a:p>
        </p:txBody>
      </p:sp>
    </p:spTree>
    <p:extLst>
      <p:ext uri="{BB962C8B-B14F-4D97-AF65-F5344CB8AC3E}">
        <p14:creationId xmlns:p14="http://schemas.microsoft.com/office/powerpoint/2010/main" val="32883123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712CFE60-21A2-40A4-9FB5-CAAAB85B8D0B}" type="datetimeFigureOut">
              <a:rPr lang="ar-IQ" smtClean="0"/>
              <a:t>24/03/1443</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0BC266F7-6D6A-4CEB-8C92-B50AEA648C88}" type="slidenum">
              <a:rPr lang="ar-IQ" smtClean="0"/>
              <a:t>‹#›</a:t>
            </a:fld>
            <a:endParaRPr lang="ar-IQ"/>
          </a:p>
        </p:txBody>
      </p:sp>
    </p:spTree>
    <p:extLst>
      <p:ext uri="{BB962C8B-B14F-4D97-AF65-F5344CB8AC3E}">
        <p14:creationId xmlns:p14="http://schemas.microsoft.com/office/powerpoint/2010/main" val="15108456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712CFE60-21A2-40A4-9FB5-CAAAB85B8D0B}" type="datetimeFigureOut">
              <a:rPr lang="ar-IQ" smtClean="0"/>
              <a:t>24/03/1443</a:t>
            </a:fld>
            <a:endParaRPr lang="ar-IQ"/>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BC266F7-6D6A-4CEB-8C92-B50AEA648C88}" type="slidenum">
              <a:rPr lang="ar-IQ" smtClean="0"/>
              <a:t>‹#›</a:t>
            </a:fld>
            <a:endParaRPr lang="ar-IQ"/>
          </a:p>
        </p:txBody>
      </p:sp>
    </p:spTree>
    <p:extLst>
      <p:ext uri="{BB962C8B-B14F-4D97-AF65-F5344CB8AC3E}">
        <p14:creationId xmlns:p14="http://schemas.microsoft.com/office/powerpoint/2010/main" val="15986944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lstStyle/>
          <a:p>
            <a:r>
              <a:rPr lang="ar-IQ" dirty="0" smtClean="0"/>
              <a:t>محاضرات الاعلام السياحي </a:t>
            </a:r>
            <a:endParaRPr lang="ar-IQ" dirty="0"/>
          </a:p>
        </p:txBody>
      </p:sp>
      <p:sp>
        <p:nvSpPr>
          <p:cNvPr id="3" name="عنوان فرعي 2"/>
          <p:cNvSpPr>
            <a:spLocks noGrp="1"/>
          </p:cNvSpPr>
          <p:nvPr>
            <p:ph type="subTitle" idx="1"/>
          </p:nvPr>
        </p:nvSpPr>
        <p:spPr/>
        <p:txBody>
          <a:bodyPr/>
          <a:lstStyle/>
          <a:p>
            <a:r>
              <a:rPr lang="ar-IQ" dirty="0" smtClean="0"/>
              <a:t>المرحلة الرابعة صباحي ومسائي </a:t>
            </a:r>
          </a:p>
          <a:p>
            <a:r>
              <a:rPr lang="ar-IQ" dirty="0" smtClean="0"/>
              <a:t>الفصل الاول </a:t>
            </a:r>
            <a:endParaRPr lang="ar-IQ" dirty="0"/>
          </a:p>
        </p:txBody>
      </p:sp>
    </p:spTree>
    <p:extLst>
      <p:ext uri="{BB962C8B-B14F-4D97-AF65-F5344CB8AC3E}">
        <p14:creationId xmlns:p14="http://schemas.microsoft.com/office/powerpoint/2010/main" val="24155549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normAutofit fontScale="47500" lnSpcReduction="20000"/>
          </a:bodyPr>
          <a:lstStyle/>
          <a:p>
            <a:pPr algn="just">
              <a:tabLst>
                <a:tab pos="-635" algn="l"/>
                <a:tab pos="88900" algn="l"/>
                <a:tab pos="179070" algn="l"/>
              </a:tabLst>
            </a:pPr>
            <a:r>
              <a:rPr lang="ar-IQ" b="1" dirty="0">
                <a:effectLst>
                  <a:outerShdw blurRad="50800" dist="38100" algn="tr" rotWithShape="0">
                    <a:prstClr val="black">
                      <a:alpha val="40000"/>
                    </a:prstClr>
                  </a:outerShdw>
                </a:effectLst>
                <a:latin typeface="Times New Roman"/>
                <a:ea typeface="SimSun"/>
              </a:rPr>
              <a:t>3- وظيفة التعليم :</a:t>
            </a:r>
            <a:r>
              <a:rPr lang="ar-IQ" dirty="0">
                <a:effectLst>
                  <a:outerShdw blurRad="50800" dist="38100" algn="tr" rotWithShape="0">
                    <a:prstClr val="black">
                      <a:alpha val="40000"/>
                    </a:prstClr>
                  </a:outerShdw>
                </a:effectLst>
                <a:latin typeface="Times New Roman"/>
                <a:ea typeface="SimSun"/>
              </a:rPr>
              <a:t> </a:t>
            </a:r>
            <a:endParaRPr lang="ar-IQ" dirty="0" smtClean="0">
              <a:effectLst>
                <a:outerShdw blurRad="50800" dist="38100" algn="tr" rotWithShape="0">
                  <a:prstClr val="black">
                    <a:alpha val="40000"/>
                  </a:prstClr>
                </a:outerShdw>
              </a:effectLst>
              <a:latin typeface="Times New Roman"/>
              <a:ea typeface="SimSun"/>
            </a:endParaRPr>
          </a:p>
          <a:p>
            <a:pPr algn="just">
              <a:tabLst>
                <a:tab pos="-635" algn="l"/>
                <a:tab pos="88900" algn="l"/>
                <a:tab pos="179070" algn="l"/>
              </a:tabLst>
            </a:pPr>
            <a:r>
              <a:rPr lang="ar-IQ" sz="3400" dirty="0" smtClean="0">
                <a:effectLst>
                  <a:outerShdw blurRad="50800" dist="38100" algn="tr" rotWithShape="0">
                    <a:prstClr val="black">
                      <a:alpha val="40000"/>
                    </a:prstClr>
                  </a:outerShdw>
                </a:effectLst>
                <a:latin typeface="Times New Roman"/>
                <a:ea typeface="SimSun"/>
              </a:rPr>
              <a:t>أن </a:t>
            </a:r>
            <a:r>
              <a:rPr lang="ar-IQ" sz="3400" dirty="0">
                <a:effectLst>
                  <a:outerShdw blurRad="50800" dist="38100" algn="tr" rotWithShape="0">
                    <a:prstClr val="black">
                      <a:alpha val="40000"/>
                    </a:prstClr>
                  </a:outerShdw>
                </a:effectLst>
                <a:latin typeface="Times New Roman"/>
                <a:ea typeface="SimSun"/>
              </a:rPr>
              <a:t>القيمة التربوية لوسائل الإعلام وتأثيرها في النمو العقلي للفرد ذات أهمية بالغة لما تملكه من قيمة وقدرة تربوية متزايدة بالرغم من أن التعليم في حد ذاته أداة هامة في تنمية قدرة الأفراد على الاتصال من جهة والتعليم من جهة أخرى ، وأن التعليم في حقيقته وظيفة تقدم نوعاً من المعلومات المنهجية التي تستخدم لتدعيم التعليم الرسمي وتقدم معلومات وتكسب المرء مهارات جديدة لذا فان التعليم يسهم في التغيير لذا يعرف التعليم أنه التغيير الحاصل في السلوك والناتج عن أثارة.</a:t>
            </a:r>
            <a:endParaRPr lang="en-US" sz="3400" dirty="0" smtClean="0">
              <a:effectLst>
                <a:outerShdw blurRad="50800" dist="38100" algn="tr" rotWithShape="0">
                  <a:prstClr val="black">
                    <a:alpha val="40000"/>
                  </a:prstClr>
                </a:outerShdw>
              </a:effectLst>
              <a:latin typeface="Times New Roman"/>
              <a:ea typeface="SimSun"/>
              <a:cs typeface="Simplified Arabic"/>
            </a:endParaRPr>
          </a:p>
          <a:p>
            <a:pPr algn="just">
              <a:tabLst>
                <a:tab pos="448945" algn="l"/>
              </a:tabLst>
            </a:pPr>
            <a:r>
              <a:rPr lang="ar-IQ" sz="3400" dirty="0">
                <a:effectLst>
                  <a:outerShdw blurRad="50800" dist="38100" algn="tr" rotWithShape="0">
                    <a:prstClr val="black">
                      <a:alpha val="40000"/>
                    </a:prstClr>
                  </a:outerShdw>
                </a:effectLst>
                <a:latin typeface="Times New Roman"/>
                <a:ea typeface="SimSun"/>
              </a:rPr>
              <a:t>وتقوم وسائل الإعلام بتربية الناس وتعليمهم وتوجيههم إلى إتباع الأعراف الاجتماعية السائدة في المجتمع ليتسنى لهم الانسجام مع الآخرين والاندماج بشكل طبيعي مع الحياة العامة، وتضطلع وسائل الاتصال الجماهيري بدور كبير في تعليم الأفراد وبالرغم من اختلاف وسائل الإعلام عن عدد كبير من وسائل التربية والتعليم ، لكن أهداف التربية والإعلام تتقاربان في معظم الوجوه في مجتمعاتنا المعاصرة ، عن طريق نشر المعرفة على نحو يعزز النمو الثقافي وتكوين الشخصية واكتساب المهارات والقرارات في مراحل العمر كافة .</a:t>
            </a:r>
            <a:endParaRPr lang="en-US" sz="3400" dirty="0" smtClean="0">
              <a:effectLst>
                <a:outerShdw blurRad="50800" dist="38100" algn="tr" rotWithShape="0">
                  <a:prstClr val="black">
                    <a:alpha val="40000"/>
                  </a:prstClr>
                </a:outerShdw>
              </a:effectLst>
              <a:latin typeface="Times New Roman"/>
              <a:ea typeface="SimSun"/>
              <a:cs typeface="Simplified Arabic"/>
            </a:endParaRPr>
          </a:p>
          <a:p>
            <a:pPr algn="just">
              <a:tabLst>
                <a:tab pos="88900" algn="l"/>
              </a:tabLst>
            </a:pPr>
            <a:r>
              <a:rPr lang="ar-IQ" sz="3400" dirty="0">
                <a:effectLst>
                  <a:outerShdw blurRad="50800" dist="38100" algn="tr" rotWithShape="0">
                    <a:prstClr val="black">
                      <a:alpha val="40000"/>
                    </a:prstClr>
                  </a:outerShdw>
                </a:effectLst>
                <a:latin typeface="Times New Roman"/>
                <a:ea typeface="SimSun"/>
              </a:rPr>
              <a:t>وبهذا يساعد الإعلام على تداول التراث الثقافي من جيل إلى جيل مما يساعد على أحداث التواصل المعرفي وتبادل الخبرات بين الأجيال، وتتمثل في أمكانية تجديد المعارف واكتساب القدرات في مراحل العمر كافة عن طريق خلق الوسط التربوي التكميلي للمدرسة وتهيئة البرامج التعليمية ، ويعمل الإعلام على نشر المعرفة الإنسانية الهادفة وتعميمها ويساعد في رفد مهارات الإنسان وزيادة قدراته عبر مراحل نموه وتمكينه من مواجهة المشاكل المستجدة والتغلب عليها. اما في مجال الاعلام السياحي فأن وظيفة التعليم عن طريق وسائل الإعلام السياحي تُعد داعمة لقنوات التعليم السياحية الرسمية وأداة هامة للتواصل المعرفي في مجال السياحة لتنمية قدرة الأفراد وزيادة خصائصهم وإكسابهم مهارات جديدة ووسيلة للتفاهم والاتصال وتبادل الخبرات ونقل تجارب الماضي في المجال السياحي لكونها مادة أولية تمكنهم من مواجهة المشاكل المستجدة والتغلب عليها وتساعدهم على التكيف في الحياة وتجديد المعارف وتعزيز النمو الثقافي السياحي الذي يسهم بدوره في بناء وتطوير القطاع السياحي. </a:t>
            </a:r>
            <a:endParaRPr lang="en-US" sz="3400" dirty="0" smtClean="0">
              <a:effectLst>
                <a:outerShdw blurRad="50800" dist="38100" algn="tr" rotWithShape="0">
                  <a:prstClr val="black">
                    <a:alpha val="40000"/>
                  </a:prstClr>
                </a:outerShdw>
              </a:effectLst>
              <a:latin typeface="Times New Roman"/>
              <a:ea typeface="SimSun"/>
              <a:cs typeface="Simplified Arabic"/>
            </a:endParaRPr>
          </a:p>
          <a:p>
            <a:endParaRPr lang="ar-IQ" dirty="0"/>
          </a:p>
        </p:txBody>
      </p:sp>
    </p:spTree>
    <p:extLst>
      <p:ext uri="{BB962C8B-B14F-4D97-AF65-F5344CB8AC3E}">
        <p14:creationId xmlns:p14="http://schemas.microsoft.com/office/powerpoint/2010/main" val="5901953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a:xfrm>
            <a:off x="457200" y="1600200"/>
            <a:ext cx="8219256" cy="5141168"/>
          </a:xfrm>
        </p:spPr>
        <p:txBody>
          <a:bodyPr>
            <a:normAutofit fontScale="25000" lnSpcReduction="20000"/>
          </a:bodyPr>
          <a:lstStyle/>
          <a:p>
            <a:pPr algn="justLow"/>
            <a:r>
              <a:rPr lang="ar-SA" sz="7200" dirty="0" smtClean="0">
                <a:effectLst>
                  <a:outerShdw blurRad="50800" dist="38100" algn="tr" rotWithShape="0">
                    <a:prstClr val="black">
                      <a:alpha val="40000"/>
                    </a:prstClr>
                  </a:outerShdw>
                </a:effectLst>
                <a:latin typeface="Times New Roman"/>
                <a:ea typeface="SimSun"/>
                <a:cs typeface="PT Bold Heading"/>
              </a:rPr>
              <a:t> المحاضرة الخامسة </a:t>
            </a:r>
            <a:endParaRPr lang="en-US" sz="7200" dirty="0" smtClean="0">
              <a:effectLst>
                <a:outerShdw blurRad="50800" dist="38100" algn="tr" rotWithShape="0">
                  <a:prstClr val="black">
                    <a:alpha val="40000"/>
                  </a:prstClr>
                </a:outerShdw>
              </a:effectLst>
              <a:latin typeface="Times New Roman"/>
              <a:ea typeface="SimSun"/>
              <a:cs typeface="Simplified Arabic"/>
            </a:endParaRPr>
          </a:p>
          <a:p>
            <a:pPr algn="just">
              <a:tabLst>
                <a:tab pos="88900" algn="l"/>
                <a:tab pos="179070" algn="l"/>
              </a:tabLst>
            </a:pPr>
            <a:r>
              <a:rPr lang="ar-IQ" sz="7200" b="1" dirty="0">
                <a:effectLst>
                  <a:outerShdw blurRad="50800" dist="38100" algn="tr" rotWithShape="0">
                    <a:prstClr val="black">
                      <a:alpha val="40000"/>
                    </a:prstClr>
                  </a:outerShdw>
                </a:effectLst>
                <a:latin typeface="Times New Roman"/>
                <a:ea typeface="SimSun"/>
              </a:rPr>
              <a:t>- وظيفة الإقناع </a:t>
            </a:r>
            <a:r>
              <a:rPr lang="ar-IQ" sz="7200" b="1" dirty="0" smtClean="0">
                <a:effectLst>
                  <a:outerShdw blurRad="50800" dist="38100" algn="tr" rotWithShape="0">
                    <a:prstClr val="black">
                      <a:alpha val="40000"/>
                    </a:prstClr>
                  </a:outerShdw>
                </a:effectLst>
                <a:latin typeface="Times New Roman"/>
                <a:ea typeface="SimSun"/>
              </a:rPr>
              <a:t>:</a:t>
            </a:r>
          </a:p>
          <a:p>
            <a:pPr algn="just">
              <a:tabLst>
                <a:tab pos="88900" algn="l"/>
                <a:tab pos="179070" algn="l"/>
              </a:tabLst>
            </a:pPr>
            <a:r>
              <a:rPr lang="ar-IQ" sz="6400" dirty="0" smtClean="0">
                <a:effectLst>
                  <a:outerShdw blurRad="50800" dist="38100" algn="tr" rotWithShape="0">
                    <a:prstClr val="black">
                      <a:alpha val="40000"/>
                    </a:prstClr>
                  </a:outerShdw>
                </a:effectLst>
                <a:latin typeface="Times New Roman"/>
                <a:ea typeface="SimSun"/>
              </a:rPr>
              <a:t> </a:t>
            </a:r>
            <a:r>
              <a:rPr lang="ar-IQ" sz="6400" dirty="0">
                <a:effectLst>
                  <a:outerShdw blurRad="50800" dist="38100" algn="tr" rotWithShape="0">
                    <a:prstClr val="black">
                      <a:alpha val="40000"/>
                    </a:prstClr>
                  </a:outerShdw>
                </a:effectLst>
                <a:latin typeface="Times New Roman"/>
                <a:ea typeface="SimSun"/>
              </a:rPr>
              <a:t>الإقناع هو محاولة واعية للتأثير في تفكير الآخرين وسلوكياتهم عن طريق  استخدام </a:t>
            </a:r>
            <a:r>
              <a:rPr lang="ar-IQ" sz="6400" dirty="0" err="1">
                <a:effectLst>
                  <a:outerShdw blurRad="50800" dist="38100" algn="tr" rotWithShape="0">
                    <a:prstClr val="black">
                      <a:alpha val="40000"/>
                    </a:prstClr>
                  </a:outerShdw>
                </a:effectLst>
                <a:latin typeface="Times New Roman"/>
                <a:ea typeface="SimSun"/>
              </a:rPr>
              <a:t>استمالات</a:t>
            </a:r>
            <a:r>
              <a:rPr lang="ar-IQ" sz="6400" dirty="0">
                <a:effectLst>
                  <a:outerShdw blurRad="50800" dist="38100" algn="tr" rotWithShape="0">
                    <a:prstClr val="black">
                      <a:alpha val="40000"/>
                    </a:prstClr>
                  </a:outerShdw>
                </a:effectLst>
                <a:latin typeface="Times New Roman"/>
                <a:ea typeface="SimSun"/>
              </a:rPr>
              <a:t> شخصية ومنطقية ونفسية ، والإقناع هو محاولة للتأثير في الفرد أو مجموعة من الأفراد لغرض تغيير سلوكهم أو اتجاهاتهم نحو موضوع أو قضية ما على بحسب رؤية القائم بالإقناع ، والوظيفة </a:t>
            </a:r>
            <a:r>
              <a:rPr lang="ar-IQ" sz="6400" dirty="0" err="1">
                <a:effectLst>
                  <a:outerShdw blurRad="50800" dist="38100" algn="tr" rotWithShape="0">
                    <a:prstClr val="black">
                      <a:alpha val="40000"/>
                    </a:prstClr>
                  </a:outerShdw>
                </a:effectLst>
                <a:latin typeface="Times New Roman"/>
                <a:ea typeface="SimSun"/>
              </a:rPr>
              <a:t>الاقناعية</a:t>
            </a:r>
            <a:r>
              <a:rPr lang="ar-IQ" sz="6400" dirty="0">
                <a:effectLst>
                  <a:outerShdw blurRad="50800" dist="38100" algn="tr" rotWithShape="0">
                    <a:prstClr val="black">
                      <a:alpha val="40000"/>
                    </a:prstClr>
                  </a:outerShdw>
                </a:effectLst>
                <a:latin typeface="Times New Roman"/>
                <a:ea typeface="SimSun"/>
              </a:rPr>
              <a:t> تعمل على إحداث التحولات أو التغيرات المطلوبة في وجهات نظر المجتمع حول حدث معين أو فكرة معينة تساعد النظام الاجتماعي أو السياسي أو تثبت وجهات نظر وأفكار قائمة وتأكيدها .</a:t>
            </a:r>
            <a:endParaRPr lang="en-US" sz="6400" dirty="0" smtClean="0">
              <a:effectLst>
                <a:outerShdw blurRad="50800" dist="38100" algn="tr" rotWithShape="0">
                  <a:prstClr val="black">
                    <a:alpha val="40000"/>
                  </a:prstClr>
                </a:outerShdw>
              </a:effectLst>
              <a:latin typeface="Times New Roman"/>
              <a:ea typeface="SimSun"/>
              <a:cs typeface="Simplified Arabic"/>
            </a:endParaRPr>
          </a:p>
          <a:p>
            <a:pPr algn="just">
              <a:tabLst>
                <a:tab pos="88900" algn="l"/>
              </a:tabLst>
            </a:pPr>
            <a:r>
              <a:rPr lang="ar-IQ" sz="6400" dirty="0">
                <a:effectLst>
                  <a:outerShdw blurRad="50800" dist="38100" algn="tr" rotWithShape="0">
                    <a:prstClr val="black">
                      <a:alpha val="40000"/>
                    </a:prstClr>
                  </a:outerShdw>
                </a:effectLst>
                <a:latin typeface="Times New Roman"/>
                <a:ea typeface="SimSun"/>
              </a:rPr>
              <a:t>لقد أصبح الإقناع في الوقت الحالي يشير بصورة أساسية إلى استخدام وسائل الإعلام الجماهيرية لتقديم رسائل مخططة عمدا لاستنباط أشكال معينة من جانب جماهير المستمعين أو المشاهدين أو القراء ، وإن المتتبع لوسائل الإعلام يدرك جليا ، بأنها عرفت جيداً هدف الإقناع الذي يتمثل في المزج بين العقل والخيال وهذا من أجل رغبة التأثير خاصة ونحن نعلم أن عصرنا هو عصر المعلومات التي يتلقاها الإنسان من مختلف الوسائل أكانت مكتوبة كالصحف والمجلات والمسموعة كالإذاعة والسمعية البصرية كالتلفاز والانترنيت.  </a:t>
            </a:r>
            <a:endParaRPr lang="en-US" sz="6400" dirty="0" smtClean="0">
              <a:effectLst>
                <a:outerShdw blurRad="50800" dist="38100" algn="tr" rotWithShape="0">
                  <a:prstClr val="black">
                    <a:alpha val="40000"/>
                  </a:prstClr>
                </a:outerShdw>
              </a:effectLst>
              <a:latin typeface="Times New Roman"/>
              <a:ea typeface="SimSun"/>
              <a:cs typeface="Simplified Arabic"/>
            </a:endParaRPr>
          </a:p>
          <a:p>
            <a:pPr algn="just">
              <a:tabLst>
                <a:tab pos="88900" algn="l"/>
              </a:tabLst>
            </a:pPr>
            <a:r>
              <a:rPr lang="ar-IQ" sz="6400" dirty="0">
                <a:effectLst>
                  <a:outerShdw blurRad="50800" dist="38100" algn="tr" rotWithShape="0">
                    <a:prstClr val="black">
                      <a:alpha val="40000"/>
                    </a:prstClr>
                  </a:outerShdw>
                </a:effectLst>
                <a:latin typeface="Times New Roman"/>
                <a:ea typeface="SimSun"/>
              </a:rPr>
              <a:t>والإقناع سياحياً هو جهد إعلامي مخطط ومدروس ومستمر للتأثير في الآخرين وتعديل معتقداتهم وقيمهم وميولهم من خلال الاستخدام المعتمد لوسائل الإعلام وذلك لدفع الجماهير إلى موقف إيجابي وفعال للسياحة وتحسين الصورة الذهنية السياحية لدى الجماهير في كافة القطاعات وتدعيم الاعتقاد لأهميتها الثقافية والاجتماعية والاقتصادية وتأكيد مدى الاستفادة المحققة من ازدهار السياحة ، ومن ناحية أخرى فإن تحقيق الإقناع يعد من أهم الوظائف الإعلامية لدوره في تعميق مفهوم الوعي السياحي، وذلك بتوفير عوامل الجذب المختلفة لجذب انتباه الفرد ودفعه إلى </a:t>
            </a:r>
            <a:r>
              <a:rPr lang="ar-IQ" sz="6400" dirty="0" err="1">
                <a:effectLst>
                  <a:outerShdw blurRad="50800" dist="38100" algn="tr" rotWithShape="0">
                    <a:prstClr val="black">
                      <a:alpha val="40000"/>
                    </a:prstClr>
                  </a:outerShdw>
                </a:effectLst>
                <a:latin typeface="Times New Roman"/>
                <a:ea typeface="SimSun"/>
              </a:rPr>
              <a:t>أكمال</a:t>
            </a:r>
            <a:r>
              <a:rPr lang="ar-IQ" sz="6400" dirty="0">
                <a:effectLst>
                  <a:outerShdw blurRad="50800" dist="38100" algn="tr" rotWithShape="0">
                    <a:prstClr val="black">
                      <a:alpha val="40000"/>
                    </a:prstClr>
                  </a:outerShdw>
                </a:effectLst>
                <a:latin typeface="Times New Roman"/>
                <a:ea typeface="SimSun"/>
              </a:rPr>
              <a:t> التعرض للرسالة كلها وكذلك أثارة الاهتمام بأن تثير الرسالة احتياجات السائح ودوافعه التي تشمل الدوافع الثقافية والتاريخية والتعليمية والدوافع الدينية ودوافع الراحة والاستجمام والترفيه والدوافع العرقية والصحية والدوافع الاقتصادية، وأخيراً تتضمن خلق الرغبة بالسفر لدى السائح ثم حدوث الموافقة ومن ثم اتخاذ القرار بالسفر .</a:t>
            </a:r>
            <a:endParaRPr lang="en-US" sz="6400" dirty="0" smtClean="0">
              <a:effectLst>
                <a:outerShdw blurRad="50800" dist="38100" algn="tr" rotWithShape="0">
                  <a:prstClr val="black">
                    <a:alpha val="40000"/>
                  </a:prstClr>
                </a:outerShdw>
              </a:effectLst>
              <a:latin typeface="Times New Roman"/>
              <a:ea typeface="SimSun"/>
              <a:cs typeface="Simplified Arabic"/>
            </a:endParaRPr>
          </a:p>
          <a:p>
            <a:pPr algn="just">
              <a:tabLst>
                <a:tab pos="88900" algn="l"/>
              </a:tabLst>
            </a:pPr>
            <a:r>
              <a:rPr lang="ar-IQ" sz="6400" dirty="0">
                <a:effectLst>
                  <a:outerShdw blurRad="50800" dist="38100" algn="tr" rotWithShape="0">
                    <a:prstClr val="black">
                      <a:alpha val="40000"/>
                    </a:prstClr>
                  </a:outerShdw>
                </a:effectLst>
                <a:latin typeface="Times New Roman"/>
                <a:ea typeface="SimSun"/>
              </a:rPr>
              <a:t>نستنتج مما تقدم أن وظيفة الإقناع تعمل على :</a:t>
            </a:r>
            <a:endParaRPr lang="en-US" sz="6400" dirty="0" smtClean="0">
              <a:effectLst>
                <a:outerShdw blurRad="50800" dist="38100" algn="tr" rotWithShape="0">
                  <a:prstClr val="black">
                    <a:alpha val="40000"/>
                  </a:prstClr>
                </a:outerShdw>
              </a:effectLst>
              <a:latin typeface="Times New Roman"/>
              <a:ea typeface="SimSun"/>
              <a:cs typeface="Simplified Arabic"/>
            </a:endParaRPr>
          </a:p>
          <a:p>
            <a:pPr lvl="0" algn="just">
              <a:buFont typeface="Wingdings"/>
              <a:buChar char=""/>
              <a:tabLst>
                <a:tab pos="88900" algn="l"/>
                <a:tab pos="179070" algn="l"/>
              </a:tabLst>
            </a:pPr>
            <a:r>
              <a:rPr lang="ar-IQ" sz="6400" dirty="0"/>
              <a:t>خلق اتجاهات وآراء وأنماط سلوكيه ايجابيه لدى السياح نحو المرفق السياحي وخدماته .</a:t>
            </a:r>
            <a:endParaRPr lang="en-US" sz="6400" dirty="0" smtClean="0">
              <a:effectLst/>
            </a:endParaRPr>
          </a:p>
          <a:p>
            <a:pPr lvl="0" algn="just">
              <a:buFont typeface="Wingdings"/>
              <a:buChar char=""/>
              <a:tabLst>
                <a:tab pos="88900" algn="l"/>
                <a:tab pos="179070" algn="l"/>
              </a:tabLst>
            </a:pPr>
            <a:r>
              <a:rPr lang="ar-IQ" sz="6400" dirty="0"/>
              <a:t>بناء علاقات طويلة الأمد بين السائح والمرفق والوسيط .</a:t>
            </a:r>
            <a:endParaRPr lang="en-US" sz="6400" dirty="0" smtClean="0">
              <a:effectLst/>
            </a:endParaRPr>
          </a:p>
          <a:p>
            <a:pPr lvl="0" algn="just">
              <a:buFont typeface="Wingdings"/>
              <a:buChar char=""/>
              <a:tabLst>
                <a:tab pos="88900" algn="l"/>
                <a:tab pos="179070" algn="l"/>
              </a:tabLst>
            </a:pPr>
            <a:r>
              <a:rPr lang="ar-IQ" sz="6400" dirty="0"/>
              <a:t>تقليل مخاوف السائح من المنتج السياحي . </a:t>
            </a:r>
            <a:endParaRPr lang="en-US" sz="6400" dirty="0" smtClean="0">
              <a:effectLst/>
            </a:endParaRPr>
          </a:p>
          <a:p>
            <a:endParaRPr lang="ar-IQ" dirty="0"/>
          </a:p>
        </p:txBody>
      </p:sp>
    </p:spTree>
    <p:extLst>
      <p:ext uri="{BB962C8B-B14F-4D97-AF65-F5344CB8AC3E}">
        <p14:creationId xmlns:p14="http://schemas.microsoft.com/office/powerpoint/2010/main" val="37957331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normAutofit fontScale="40000" lnSpcReduction="20000"/>
          </a:bodyPr>
          <a:lstStyle/>
          <a:p>
            <a:r>
              <a:rPr lang="ar-SA" sz="4500" dirty="0" smtClean="0">
                <a:effectLst>
                  <a:outerShdw blurRad="50800" dist="38100" algn="tr" rotWithShape="0">
                    <a:prstClr val="black">
                      <a:alpha val="40000"/>
                    </a:prstClr>
                  </a:outerShdw>
                </a:effectLst>
                <a:latin typeface="Times New Roman"/>
                <a:ea typeface="SimSun"/>
                <a:cs typeface="PT Bold Heading"/>
              </a:rPr>
              <a:t>المحاضرة السادسة </a:t>
            </a:r>
            <a:endParaRPr lang="en-US" sz="4500" dirty="0" smtClean="0">
              <a:effectLst>
                <a:outerShdw blurRad="50800" dist="38100" algn="tr" rotWithShape="0">
                  <a:prstClr val="black">
                    <a:alpha val="40000"/>
                  </a:prstClr>
                </a:outerShdw>
              </a:effectLst>
              <a:latin typeface="Times New Roman"/>
              <a:ea typeface="SimSun"/>
              <a:cs typeface="Simplified Arabic"/>
            </a:endParaRPr>
          </a:p>
          <a:p>
            <a:pPr algn="just"/>
            <a:r>
              <a:rPr lang="ar-IQ" b="1" dirty="0"/>
              <a:t>- وظيفة التثقيف :</a:t>
            </a:r>
            <a:r>
              <a:rPr lang="ar-IQ" dirty="0"/>
              <a:t> </a:t>
            </a:r>
            <a:endParaRPr lang="ar-IQ" dirty="0" smtClean="0"/>
          </a:p>
          <a:p>
            <a:pPr algn="just"/>
            <a:r>
              <a:rPr lang="ar-IQ" sz="3400" dirty="0" smtClean="0"/>
              <a:t>ويقصد </a:t>
            </a:r>
            <a:r>
              <a:rPr lang="ar-IQ" sz="3400" dirty="0"/>
              <a:t>بالتثقيف زيادة المعرفة والتثقيف للفرد عن طريق وسائل الاتصال الجماهيرية والشخصية  ((المباشرة وغير المباشرة )) ، والتثقيف هو زيادة في المعرفة بغير الاسلوب الأكاديمي المتبع خاصة فيما يتعلق بنواحي الحياة العامة ، وهو إما أن يكون عارضاً وأما مقصوداً:</a:t>
            </a:r>
            <a:endParaRPr lang="en-US" sz="3400" dirty="0" smtClean="0">
              <a:effectLst/>
            </a:endParaRPr>
          </a:p>
          <a:p>
            <a:pPr lvl="0" algn="just">
              <a:buFont typeface="Wingdings"/>
              <a:buChar char=""/>
              <a:tabLst>
                <a:tab pos="179070" algn="l"/>
              </a:tabLst>
            </a:pPr>
            <a:r>
              <a:rPr lang="ar-IQ" sz="3400" b="1" dirty="0"/>
              <a:t>التثقيف العارض :</a:t>
            </a:r>
            <a:r>
              <a:rPr lang="ar-IQ" sz="3400" dirty="0"/>
              <a:t> ويشمل جوانب المعرفة المكتسبة بالتعرض لوسائل الإعلام دون قصد أو تخطيط سابق .</a:t>
            </a:r>
            <a:endParaRPr lang="en-US" sz="3400" dirty="0" smtClean="0">
              <a:effectLst/>
            </a:endParaRPr>
          </a:p>
          <a:p>
            <a:pPr lvl="0" algn="just">
              <a:buFont typeface="Wingdings"/>
              <a:buChar char=""/>
              <a:tabLst>
                <a:tab pos="179070" algn="l"/>
              </a:tabLst>
            </a:pPr>
            <a:r>
              <a:rPr lang="ar-IQ" sz="3400" b="1" dirty="0"/>
              <a:t>التثقيف المقصود :</a:t>
            </a:r>
            <a:r>
              <a:rPr lang="ar-IQ" sz="3400" dirty="0"/>
              <a:t> وهو حصيلة اتجاه الفرد إلى وسائل الإعلام وتفاعله معها وبخطة طويلة كانت أو قصيرة ، ويتوقف على اتجاه الفرد نحو الإفادة من هذه الوسائل .</a:t>
            </a:r>
            <a:endParaRPr lang="en-US" sz="3400" dirty="0" smtClean="0">
              <a:effectLst/>
            </a:endParaRPr>
          </a:p>
          <a:p>
            <a:pPr algn="just"/>
            <a:r>
              <a:rPr lang="ar-IQ" sz="3400" dirty="0"/>
              <a:t>تتعلق هذه الوظيفة بنشر المعرفة على أساس تفتيح الأذهان، وتكوين الشخصية ، وشحذ الكفاءات وتنمية الذوق وتهذيبه، وبما يمكن الإنسان على مدى العمر من المحافظة على مقدرة استيعاب كل ما ينمي طاقاته ويوسع آفاقه .    </a:t>
            </a:r>
            <a:endParaRPr lang="en-US" sz="3400" dirty="0" smtClean="0">
              <a:effectLst/>
            </a:endParaRPr>
          </a:p>
          <a:p>
            <a:pPr algn="just"/>
            <a:r>
              <a:rPr lang="ar-IQ" sz="3400" dirty="0"/>
              <a:t>ويهدف الإعلام التثقيفي إلى تكوين الذائقة عند الجهور وتطوير ملكة التحليل والتفكير المنطقي ، ويسعى إلى إيصال المحتوى الثقافي في صور جذابة إلى المتلقي عبر وسائل الإعلام المختلفة ، وقد يشمل هذا المحتوى معلومات حول الأدب والفن وعرض محتوى الكتب العلمية والقصص والروايات والبرامج الدينية والتاريخية والتعليمية ، للنهوض بالإنتاج الفكري ، </a:t>
            </a:r>
            <a:endParaRPr lang="en-US" sz="3400" dirty="0" smtClean="0">
              <a:effectLst/>
            </a:endParaRPr>
          </a:p>
          <a:p>
            <a:pPr algn="just">
              <a:tabLst>
                <a:tab pos="179070" algn="l"/>
              </a:tabLst>
            </a:pPr>
            <a:r>
              <a:rPr lang="ar-IQ" sz="3400" dirty="0"/>
              <a:t>أما بالنسبة للنشاط السياحي فالإعلام من أهم وسائل التثقيف لما له من قدرة على التأثير في حياة الناس وطرائق معيشتهم ... وعن طريق بث الأفكار والقيم والمعتقدات والمعلومات يمكن أن تتم عملية التوعية بقضايا التنمية السياحية وغيرها من القضايا ووضع الحلول لها من خلال أشكال </a:t>
            </a:r>
            <a:r>
              <a:rPr lang="ar-IQ" sz="3400" dirty="0" err="1"/>
              <a:t>الأتصال</a:t>
            </a:r>
            <a:r>
              <a:rPr lang="ar-IQ" sz="3400" dirty="0"/>
              <a:t> المختلفة ، وتعديل بعض المعتقدات والقيم والميول من خلال الاستخدام المعتمد لوسائل الإعلام لدفع الجماهير إلى موقف ايجابي وفعال للسياحة وتحسين الصورة الذهنية للسياحة لدى الجماهير في كافة القطاعات وتدعيم الاعتقاد بأهميتها الثقافية والاجتماعية والاقتصادية وتأكيد مدى الاستفادة المحققة من ازدهار السياحة عن طريق تعميق مفهوم الوعي ، والتأكيد على أهمية المناطق السياحية والأثرية والمحافظة عليها والقيام بوظيفة التثقيف السياحي وترشيد القيم الإيجابية وغرس القيم المحابية الخاصة بالسياحة.</a:t>
            </a:r>
            <a:endParaRPr lang="en-US" sz="3400" dirty="0" smtClean="0">
              <a:effectLst/>
            </a:endParaRPr>
          </a:p>
          <a:p>
            <a:endParaRPr lang="ar-IQ" dirty="0"/>
          </a:p>
        </p:txBody>
      </p:sp>
    </p:spTree>
    <p:extLst>
      <p:ext uri="{BB962C8B-B14F-4D97-AF65-F5344CB8AC3E}">
        <p14:creationId xmlns:p14="http://schemas.microsoft.com/office/powerpoint/2010/main" val="7039636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67544" y="0"/>
            <a:ext cx="8136904" cy="836712"/>
          </a:xfrm>
        </p:spPr>
        <p:txBody>
          <a:bodyPr/>
          <a:lstStyle/>
          <a:p>
            <a:endParaRPr lang="ar-IQ"/>
          </a:p>
        </p:txBody>
      </p:sp>
      <p:sp>
        <p:nvSpPr>
          <p:cNvPr id="3" name="عنصر نائب للمحتوى 2"/>
          <p:cNvSpPr>
            <a:spLocks noGrp="1"/>
          </p:cNvSpPr>
          <p:nvPr>
            <p:ph idx="1"/>
          </p:nvPr>
        </p:nvSpPr>
        <p:spPr>
          <a:xfrm>
            <a:off x="323528" y="1124744"/>
            <a:ext cx="8280920" cy="5030019"/>
          </a:xfrm>
        </p:spPr>
        <p:txBody>
          <a:bodyPr>
            <a:normAutofit fontScale="25000" lnSpcReduction="20000"/>
          </a:bodyPr>
          <a:lstStyle/>
          <a:p>
            <a:pPr algn="just">
              <a:tabLst>
                <a:tab pos="88900" algn="l"/>
                <a:tab pos="179070" algn="l"/>
              </a:tabLst>
            </a:pPr>
            <a:r>
              <a:rPr lang="ar-IQ" sz="6400" b="1" dirty="0"/>
              <a:t>6- وظيفة الترفيه :</a:t>
            </a:r>
            <a:r>
              <a:rPr lang="ar-IQ" sz="6400" dirty="0"/>
              <a:t> </a:t>
            </a:r>
            <a:endParaRPr lang="ar-IQ" sz="6400" dirty="0" smtClean="0"/>
          </a:p>
          <a:p>
            <a:pPr algn="just">
              <a:tabLst>
                <a:tab pos="88900" algn="l"/>
                <a:tab pos="179070" algn="l"/>
              </a:tabLst>
            </a:pPr>
            <a:r>
              <a:rPr lang="ar-IQ" sz="6400" dirty="0" smtClean="0"/>
              <a:t>يعرف </a:t>
            </a:r>
            <a:r>
              <a:rPr lang="ar-IQ" sz="6400" dirty="0"/>
              <a:t>تشارلز </a:t>
            </a:r>
            <a:r>
              <a:rPr lang="ar-IQ" sz="6400" dirty="0" err="1"/>
              <a:t>رايت</a:t>
            </a:r>
            <a:r>
              <a:rPr lang="ar-IQ" sz="6400" dirty="0"/>
              <a:t> الإعلام الترفيهي أنه ما يشير إلى  الاعلام  الذي يستهدف أولاً وقبل كل شيء تسلية الناس بصرف النظر عن أية نتائج أخرى قد تترتب على ذلك، وتقوم وسائل الإعلام بمهمة ملء الفراغ عند الجمهور ، بما هو مسل ومرفه وهذا يتحقق بواسطة الأبواب المسلية في الصحف ، أو البرامج المنوعة في الإذاعة والتلفزيون , وفي كافة الحالات تأخذ وسائل الأعلام مبدأً واضحاً وهو أن برامج الترفيه والتسلية ضرورية لراحة الجمهور وجذبه إليها ، ووسائل الإعلام بما تحققه من استرخاء وراحة نفسية وإشباع لاحتياجات الجمهور تعمل على مساعدة أفراد المجتمع على تحمل الواقع اليومي الذي يعيشونه بما فيه من مشكلات وبذلك تسهم في حفظ المجتمعات من التفتت والاندثار، وتعد الوظيفة الترفيهية من أقدم الوظائف التي عرفها الإنسان للإعلام إذ أن المرء لا يمكنه أن يعيش حياة عمل جادة لا يجد فيها ما يخفف عنه متاعبه , وقد أخذت وسائل الإعلام تتنافس في تقديم ألوان مختلفة من الفنون الإعلامية التي تستهدف تسلية الجمهور وإمتاعهم إضافة إلى القصص والروايات المسلية والتحقيقات واللقاءات الصحفية مع كبار الفنانين والشخصيات الاجتماعية البارزة ، والحقيقة أن وظيفة التسلية تتداخل مع الوظائف الإعلامية الأخرى,  ويشير الباحث أدوين أمري إلى أن العلاقة بين التسلية والخبر والرأي لا يفصل بينها إلا خيط واهٍ إذ إن المواد المطبوعة والمذاعة التي يعتقد المستقبل أنها مقدمة خصيصاً للتسلية قد تحمل في حقيقتها رسالة اجتماعية أو سياحية، كما أن مقدمي الأخبار يستخدمون في الغالب أساليب التسلية مثل التشويق والإثارة والصراع والدراما لإعطاء المعلومات شكلاً درامياً ، وذلك بتقديم المواد الخاصة المتنوعة التي تدفع الملل وتساعد على استعادة النشاط والحيوية وتعمل على العمل وعلى التقليل من التوتر الاجتماعي ، وربما تحتوي على جميع وظائف الإعلام وفنونه، ويمكن أن تقود إلى التعلم بأنواعه المتعددة والمختلفة ، فالترفيه هدف أساسي من أهداف وسائل الإعلام يمكن الفرد من مواجهة أعباء الحياة فمن خلال القنوات المختلفة يمكن للإنسان أن يرى الشخصيات ويشاهد التجارب والخبرات فترسخ في الأذهان وهو ما يعده العلماء أساساً لعملية التنمية والتحول الاجتماعي.</a:t>
            </a:r>
            <a:endParaRPr lang="en-US" sz="6400" dirty="0" smtClean="0">
              <a:effectLst/>
            </a:endParaRPr>
          </a:p>
          <a:p>
            <a:pPr algn="just">
              <a:tabLst>
                <a:tab pos="179070" algn="l"/>
              </a:tabLst>
            </a:pPr>
            <a:r>
              <a:rPr lang="ar-IQ" sz="6400" dirty="0"/>
              <a:t>وأن وظيفة الترفيه تمثل الجانب الأكبر من وظائف الأعلام السياحي لأنها تتداخل مع وظائف الإعلام السياحي الأخرى وربما تحتوي على جميع الوظائف إذ من الممكن بث الرسائل الاجتماعية والسياسية والاقتصادية وتقديم المعلومات السياحية عن طريق البرامج السياحية التلفزيونية والإذاعية والوسائل المقروءة بطريقة مسلية ومشوقة ومثيرة هذا مع التذكير أن الهدف الأساسي للنشاط السياحي هو الترفيه والذي من المفترض أن يبدأ بوسائل الإعلام السياحي ببثها للبرامج السياحية والإعلان والتي يجب أن تكون مسلية بحد ذاتها وأن كانت تمارس وظائف أخرى غير الترفيه كأساس وتنتهي بالاشتراك بالبرنامج السياحي والاستمتاع به لحين انتهائه .</a:t>
            </a:r>
            <a:endParaRPr lang="en-US" sz="6400" dirty="0" smtClean="0">
              <a:effectLst/>
            </a:endParaRPr>
          </a:p>
          <a:p>
            <a:endParaRPr lang="ar-IQ" dirty="0"/>
          </a:p>
        </p:txBody>
      </p:sp>
    </p:spTree>
    <p:extLst>
      <p:ext uri="{BB962C8B-B14F-4D97-AF65-F5344CB8AC3E}">
        <p14:creationId xmlns:p14="http://schemas.microsoft.com/office/powerpoint/2010/main" val="39162410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a:xfrm>
            <a:off x="457200" y="1412776"/>
            <a:ext cx="8219256" cy="4713387"/>
          </a:xfrm>
        </p:spPr>
        <p:txBody>
          <a:bodyPr>
            <a:normAutofit/>
          </a:bodyPr>
          <a:lstStyle/>
          <a:p>
            <a:r>
              <a:rPr lang="ar-SA" sz="2300" dirty="0" smtClean="0">
                <a:effectLst>
                  <a:outerShdw blurRad="50800" dist="38100" algn="tr" rotWithShape="0">
                    <a:prstClr val="black">
                      <a:alpha val="40000"/>
                    </a:prstClr>
                  </a:outerShdw>
                </a:effectLst>
                <a:latin typeface="Times New Roman"/>
                <a:ea typeface="SimSun"/>
                <a:cs typeface="PT Bold Heading"/>
              </a:rPr>
              <a:t>المحاضرة السابعة </a:t>
            </a:r>
            <a:endParaRPr lang="en-US" sz="2300" dirty="0" smtClean="0">
              <a:effectLst>
                <a:outerShdw blurRad="50800" dist="38100" algn="tr" rotWithShape="0">
                  <a:prstClr val="black">
                    <a:alpha val="40000"/>
                  </a:prstClr>
                </a:outerShdw>
              </a:effectLst>
              <a:latin typeface="Times New Roman"/>
              <a:ea typeface="SimSun"/>
              <a:cs typeface="Simplified Arabic"/>
            </a:endParaRPr>
          </a:p>
          <a:p>
            <a:r>
              <a:rPr lang="ar-SA" sz="2300" dirty="0" smtClean="0">
                <a:effectLst>
                  <a:outerShdw blurRad="50800" dist="38100" dir="2700000" algn="tl" rotWithShape="0">
                    <a:srgbClr val="000000">
                      <a:alpha val="40000"/>
                    </a:srgbClr>
                  </a:outerShdw>
                </a:effectLst>
                <a:latin typeface="Times New Roman"/>
                <a:ea typeface="SimSun"/>
                <a:cs typeface="PT Bold Heading"/>
              </a:rPr>
              <a:t>وسائل الاعلام </a:t>
            </a:r>
            <a:endParaRPr lang="en-US" sz="2300" dirty="0" smtClean="0">
              <a:effectLst>
                <a:outerShdw blurRad="50800" dist="38100" algn="tr" rotWithShape="0">
                  <a:prstClr val="black">
                    <a:alpha val="40000"/>
                  </a:prstClr>
                </a:outerShdw>
              </a:effectLst>
              <a:latin typeface="Times New Roman"/>
              <a:ea typeface="SimSun"/>
              <a:cs typeface="Simplified Arabic"/>
            </a:endParaRPr>
          </a:p>
          <a:p>
            <a:pPr algn="justLow"/>
            <a:r>
              <a:rPr lang="ar-SA" b="1" dirty="0" smtClean="0">
                <a:effectLst>
                  <a:outerShdw blurRad="50800" dist="38100" dir="2700000" algn="tl" rotWithShape="0">
                    <a:srgbClr val="000000">
                      <a:alpha val="40000"/>
                    </a:srgbClr>
                  </a:outerShdw>
                </a:effectLst>
                <a:latin typeface="Times New Roman"/>
                <a:ea typeface="SimSun"/>
                <a:cs typeface="Simplified Arabic"/>
              </a:rPr>
              <a:t>	</a:t>
            </a:r>
            <a:r>
              <a:rPr lang="ar-SA" sz="1800" dirty="0" smtClean="0">
                <a:effectLst>
                  <a:outerShdw blurRad="50800" dist="38100" dir="2700000" algn="tl" rotWithShape="0">
                    <a:srgbClr val="000000">
                      <a:alpha val="40000"/>
                    </a:srgbClr>
                  </a:outerShdw>
                </a:effectLst>
                <a:latin typeface="Times New Roman"/>
                <a:ea typeface="SimSun"/>
                <a:cs typeface="Simplified Arabic"/>
              </a:rPr>
              <a:t>لقد مرت وسائل الإعلام بمراحل كثيرة عبر التاريخ حتى وصلت الى الصورة التي هي عليها الآن في وقتنا الحاضر وهذا يرجع الى تغير هذه الوسائل من عصر الى آخر ، فقد كانت وسائل الإعلام في الأزمنة القديمة طبولاً تسمع في أدغال أفريقيا ودخان يصعد في بلاد الهند ونيراناً تسطع في صحراء العرب وحمائم تطلق في عهود الخلفاء والسلاطين من أجل توصيل الأنباء الهامة من بلد الى بلد آخر, ولقد كانت الوسيلة الإعلامية سحراً في عهد موسى  (ع) وكانت طباً في عهد عيسى (ع) وكانت قرآناً  في عهد خاتم النبيين محمد (ص).</a:t>
            </a:r>
            <a:endParaRPr lang="en-US" sz="1800" dirty="0" smtClean="0">
              <a:effectLst>
                <a:outerShdw blurRad="50800" dist="38100" algn="tr" rotWithShape="0">
                  <a:prstClr val="black">
                    <a:alpha val="40000"/>
                  </a:prstClr>
                </a:outerShdw>
              </a:effectLst>
              <a:latin typeface="Times New Roman"/>
              <a:ea typeface="SimSun"/>
              <a:cs typeface="Simplified Arabic"/>
            </a:endParaRPr>
          </a:p>
          <a:p>
            <a:pPr algn="justLow"/>
            <a:r>
              <a:rPr lang="ar-SA" sz="1800" dirty="0" smtClean="0">
                <a:effectLst>
                  <a:outerShdw blurRad="50800" dist="38100" dir="2700000" algn="tl" rotWithShape="0">
                    <a:srgbClr val="000000">
                      <a:alpha val="40000"/>
                    </a:srgbClr>
                  </a:outerShdw>
                </a:effectLst>
                <a:latin typeface="Times New Roman"/>
                <a:ea typeface="SimSun"/>
                <a:cs typeface="Simplified Arabic"/>
              </a:rPr>
              <a:t>وتلعب وسائل الإعلام المختلفة دوراً فاعلاً في حياة الناس وتكاد تدخل في أدق تفاصيل هذه الحياة ، بل وتقوم بدور كبير في قولبة هذه الحياة بما يمس التصرفات والعادات والسلوكيات وصولاً الى طريقة التفكير واتخاذ المواقف, </a:t>
            </a:r>
            <a:endParaRPr lang="ar-IQ" sz="1800" dirty="0" smtClean="0">
              <a:effectLst>
                <a:outerShdw blurRad="50800" dist="38100" dir="2700000" algn="tl" rotWithShape="0">
                  <a:srgbClr val="000000">
                    <a:alpha val="40000"/>
                  </a:srgbClr>
                </a:outerShdw>
              </a:effectLst>
              <a:latin typeface="Times New Roman"/>
              <a:ea typeface="SimSun"/>
              <a:cs typeface="Simplified Arabic"/>
            </a:endParaRPr>
          </a:p>
          <a:p>
            <a:pPr algn="justLow"/>
            <a:r>
              <a:rPr lang="ar-SA" sz="1800" dirty="0" smtClean="0">
                <a:effectLst>
                  <a:outerShdw blurRad="50800" dist="38100" dir="2700000" algn="tl" rotWithShape="0">
                    <a:srgbClr val="000000">
                      <a:alpha val="40000"/>
                    </a:srgbClr>
                  </a:outerShdw>
                </a:effectLst>
                <a:latin typeface="Times New Roman"/>
                <a:ea typeface="SimSun"/>
                <a:cs typeface="Simplified Arabic"/>
              </a:rPr>
              <a:t>وأدى </a:t>
            </a:r>
            <a:r>
              <a:rPr lang="ar-SA" sz="1800" dirty="0" smtClean="0">
                <a:effectLst>
                  <a:outerShdw blurRad="50800" dist="38100" dir="2700000" algn="tl" rotWithShape="0">
                    <a:srgbClr val="000000">
                      <a:alpha val="40000"/>
                    </a:srgbClr>
                  </a:outerShdw>
                </a:effectLst>
                <a:latin typeface="Times New Roman"/>
                <a:ea typeface="SimSun"/>
                <a:cs typeface="Simplified Arabic"/>
              </a:rPr>
              <a:t>النمو والتطور الهائلان في وسائل الإعلام  في السنوات الأخيرة الى أن أصبح الإعلام جزءاً أساسياً في حياتنا اليومية, وقد أحتلت وسائل الإعلام هذه المكانة بفضل قدرتها المتعددة على التأثير في الرأي العام وتشكيل العقول وصياغة المفاهيم والتصورات العامة التي يراد تثبيتها في مجتمع معين.</a:t>
            </a:r>
            <a:endParaRPr lang="en-US" sz="1800" dirty="0" smtClean="0">
              <a:effectLst>
                <a:outerShdw blurRad="50800" dist="38100" algn="tr" rotWithShape="0">
                  <a:prstClr val="black">
                    <a:alpha val="40000"/>
                  </a:prstClr>
                </a:outerShdw>
              </a:effectLst>
              <a:latin typeface="Times New Roman"/>
              <a:ea typeface="SimSun"/>
              <a:cs typeface="Simplified Arabic"/>
            </a:endParaRPr>
          </a:p>
          <a:p>
            <a:endParaRPr lang="ar-IQ" dirty="0"/>
          </a:p>
        </p:txBody>
      </p:sp>
    </p:spTree>
    <p:extLst>
      <p:ext uri="{BB962C8B-B14F-4D97-AF65-F5344CB8AC3E}">
        <p14:creationId xmlns:p14="http://schemas.microsoft.com/office/powerpoint/2010/main" val="1544000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lstStyle/>
          <a:p>
            <a:pPr algn="justLow"/>
            <a:endParaRPr lang="ar-IQ" sz="1600" dirty="0" smtClean="0">
              <a:effectLst>
                <a:outerShdw blurRad="50800" dist="38100" dir="2700000" algn="tl" rotWithShape="0">
                  <a:srgbClr val="000000">
                    <a:alpha val="40000"/>
                  </a:srgbClr>
                </a:outerShdw>
              </a:effectLst>
              <a:latin typeface="Times New Roman"/>
              <a:ea typeface="SimSun"/>
              <a:cs typeface="Simplified Arabic"/>
            </a:endParaRPr>
          </a:p>
          <a:p>
            <a:pPr lvl="0" algn="justLow"/>
            <a:endParaRPr lang="ar-IQ" sz="1600" dirty="0">
              <a:effectLst>
                <a:outerShdw blurRad="50800" dist="38100" dir="2700000" algn="tl" rotWithShape="0">
                  <a:srgbClr val="000000">
                    <a:alpha val="40000"/>
                  </a:srgbClr>
                </a:outerShdw>
              </a:effectLst>
              <a:latin typeface="Times New Roman"/>
              <a:ea typeface="SimSun"/>
              <a:cs typeface="Simplified Arabic"/>
            </a:endParaRPr>
          </a:p>
          <a:p>
            <a:pPr lvl="0" algn="justLow"/>
            <a:r>
              <a:rPr lang="ar-SA" sz="1600" dirty="0" smtClean="0">
                <a:effectLst>
                  <a:outerShdw blurRad="50800" dist="38100" dir="2700000" algn="tl" rotWithShape="0">
                    <a:srgbClr val="000000">
                      <a:alpha val="40000"/>
                    </a:srgbClr>
                  </a:outerShdw>
                </a:effectLst>
                <a:latin typeface="Times New Roman"/>
                <a:ea typeface="SimSun"/>
                <a:cs typeface="Simplified Arabic"/>
              </a:rPr>
              <a:t>و</a:t>
            </a:r>
            <a:r>
              <a:rPr lang="ar-SA" sz="1600" dirty="0" smtClean="0">
                <a:solidFill>
                  <a:prstClr val="black"/>
                </a:solidFill>
                <a:effectLst>
                  <a:outerShdw blurRad="50800" dist="38100" dir="2700000" algn="tl" rotWithShape="0">
                    <a:srgbClr val="000000">
                      <a:alpha val="40000"/>
                    </a:srgbClr>
                  </a:outerShdw>
                </a:effectLst>
                <a:latin typeface="Times New Roman"/>
                <a:ea typeface="SimSun"/>
                <a:cs typeface="Simplified Arabic"/>
              </a:rPr>
              <a:t>لم </a:t>
            </a:r>
            <a:r>
              <a:rPr lang="ar-SA" sz="1600" dirty="0">
                <a:solidFill>
                  <a:prstClr val="black"/>
                </a:solidFill>
                <a:effectLst>
                  <a:outerShdw blurRad="50800" dist="38100" dir="2700000" algn="tl" rotWithShape="0">
                    <a:srgbClr val="000000">
                      <a:alpha val="40000"/>
                    </a:srgbClr>
                  </a:outerShdw>
                </a:effectLst>
                <a:latin typeface="Times New Roman"/>
                <a:ea typeface="SimSun"/>
                <a:cs typeface="Simplified Arabic"/>
              </a:rPr>
              <a:t>يعد هناك شك في قوة التأثير التي يمارسها وسائل الإعلام وقدرتها على تنمية ملكات الإنسان وثقافاته ومفاهيمه وتعديل نظرته للحياة باعتبارها من أهم المتغيرات التي تلعب دوراً رئيسياً في الحياة المعاصرة وباعتبارها رافداً رئيسياً لفكر الجماهير ومدرسة جامعة لتعليم المهارات والحرف وأصول العبادات والسلوك والفضائل والأخلاق ومتنفساً للترويج على الجماهير والترفيه عنهم, وكما أن المتلقي داخل المجتمع يعتمد على وسائل الإعلام مصدراً أساسياً للمعلومات التي تسهم في تكوين معارفه ومدركاته وتوجهاته إزاء ما يقع في المجتمع</a:t>
            </a:r>
            <a:r>
              <a:rPr lang="ar-SA" sz="1600" baseline="30000" dirty="0">
                <a:solidFill>
                  <a:prstClr val="black"/>
                </a:solidFill>
                <a:effectLst>
                  <a:outerShdw blurRad="50800" dist="38100" dir="2700000" algn="tl" rotWithShape="0">
                    <a:srgbClr val="000000">
                      <a:alpha val="40000"/>
                    </a:srgbClr>
                  </a:outerShdw>
                </a:effectLst>
                <a:latin typeface="Times New Roman"/>
                <a:ea typeface="SimSun"/>
                <a:cs typeface="Simplified Arabic"/>
              </a:rPr>
              <a:t> </a:t>
            </a:r>
            <a:r>
              <a:rPr lang="ar-SA" sz="1600" dirty="0">
                <a:solidFill>
                  <a:prstClr val="black"/>
                </a:solidFill>
                <a:effectLst>
                  <a:outerShdw blurRad="50800" dist="38100" dir="2700000" algn="tl" rotWithShape="0">
                    <a:srgbClr val="000000">
                      <a:alpha val="40000"/>
                    </a:srgbClr>
                  </a:outerShdw>
                </a:effectLst>
                <a:latin typeface="Times New Roman"/>
                <a:ea typeface="SimSun"/>
                <a:cs typeface="Simplified Arabic"/>
              </a:rPr>
              <a:t>.</a:t>
            </a:r>
            <a:endParaRPr lang="en-US" sz="1600" dirty="0">
              <a:solidFill>
                <a:prstClr val="black"/>
              </a:solidFill>
              <a:effectLst>
                <a:outerShdw blurRad="50800" dist="38100" algn="tr" rotWithShape="0">
                  <a:prstClr val="black">
                    <a:alpha val="40000"/>
                  </a:prstClr>
                </a:outerShdw>
              </a:effectLst>
              <a:latin typeface="Times New Roman"/>
              <a:ea typeface="SimSun"/>
              <a:cs typeface="Simplified Arabic"/>
            </a:endParaRPr>
          </a:p>
          <a:p>
            <a:pPr algn="justLow"/>
            <a:r>
              <a:rPr lang="ar-IQ" sz="1600" dirty="0" smtClean="0">
                <a:effectLst>
                  <a:outerShdw blurRad="50800" dist="38100" dir="2700000" algn="tl" rotWithShape="0">
                    <a:srgbClr val="000000">
                      <a:alpha val="40000"/>
                    </a:srgbClr>
                  </a:outerShdw>
                </a:effectLst>
                <a:latin typeface="Times New Roman"/>
                <a:ea typeface="SimSun"/>
                <a:cs typeface="Simplified Arabic"/>
              </a:rPr>
              <a:t>و</a:t>
            </a:r>
            <a:r>
              <a:rPr lang="ar-SA" sz="1600" dirty="0" smtClean="0">
                <a:effectLst>
                  <a:outerShdw blurRad="50800" dist="38100" dir="2700000" algn="tl" rotWithShape="0">
                    <a:srgbClr val="000000">
                      <a:alpha val="40000"/>
                    </a:srgbClr>
                  </a:outerShdw>
                </a:effectLst>
                <a:latin typeface="Times New Roman"/>
                <a:ea typeface="SimSun"/>
                <a:cs typeface="Simplified Arabic"/>
              </a:rPr>
              <a:t>أن لكل وسيلة إعلامية خصائص تنفرد بها وتميزها عن الوسائل الأخرى ، ولدى إرسال المادة الإعلامية الى الجمهور فلابد للمرسل من أن يأخذ بعين الاعتبار خواص كل وسيلة إعلامية بالنسبة لجمهوره ،</a:t>
            </a:r>
            <a:endParaRPr lang="ar-IQ" sz="1600" dirty="0" smtClean="0">
              <a:effectLst>
                <a:outerShdw blurRad="50800" dist="38100" dir="2700000" algn="tl" rotWithShape="0">
                  <a:srgbClr val="000000">
                    <a:alpha val="40000"/>
                  </a:srgbClr>
                </a:outerShdw>
              </a:effectLst>
              <a:latin typeface="Times New Roman"/>
              <a:ea typeface="SimSun"/>
              <a:cs typeface="Simplified Arabic"/>
            </a:endParaRPr>
          </a:p>
          <a:p>
            <a:pPr algn="justLow"/>
            <a:r>
              <a:rPr lang="ar-SA" sz="1600" dirty="0" smtClean="0">
                <a:effectLst>
                  <a:outerShdw blurRad="50800" dist="38100" dir="2700000" algn="tl" rotWithShape="0">
                    <a:srgbClr val="000000">
                      <a:alpha val="40000"/>
                    </a:srgbClr>
                  </a:outerShdw>
                </a:effectLst>
                <a:latin typeface="Times New Roman"/>
                <a:ea typeface="SimSun"/>
                <a:cs typeface="Simplified Arabic"/>
              </a:rPr>
              <a:t> وهذا العمل يزيد من فعالية الرسالة وقوة تأثيرها بالنسبة الى الجمهور المستهدف ، وخاصة وأن بعض الفئات من المتلقين تفضل التعرض لوسيلة دون أخرى ولأسباب مختلفة فالأمي الذي لا يقرأ لن يبتاع الصحفية وكما أن الذي لا يمتلك التلفاز لن يشاهد البرامج المعروضة على شاشة التلفاز</a:t>
            </a:r>
            <a:r>
              <a:rPr lang="ar-SA" sz="1600" baseline="30000" dirty="0" smtClean="0">
                <a:effectLst>
                  <a:outerShdw blurRad="50800" dist="38100" dir="2700000" algn="tl" rotWithShape="0">
                    <a:srgbClr val="000000">
                      <a:alpha val="40000"/>
                    </a:srgbClr>
                  </a:outerShdw>
                </a:effectLst>
                <a:latin typeface="Times New Roman"/>
                <a:ea typeface="SimSun"/>
                <a:cs typeface="Simplified Arabic"/>
              </a:rPr>
              <a:t> .</a:t>
            </a:r>
            <a:endParaRPr lang="en-US" sz="1600" dirty="0" smtClean="0">
              <a:effectLst>
                <a:outerShdw blurRad="50800" dist="38100" algn="tr" rotWithShape="0">
                  <a:prstClr val="black">
                    <a:alpha val="40000"/>
                  </a:prstClr>
                </a:outerShdw>
              </a:effectLst>
              <a:latin typeface="Times New Roman"/>
              <a:ea typeface="SimSun"/>
              <a:cs typeface="Simplified Arabic"/>
            </a:endParaRPr>
          </a:p>
          <a:p>
            <a:endParaRPr lang="ar-IQ" dirty="0"/>
          </a:p>
        </p:txBody>
      </p:sp>
    </p:spTree>
    <p:extLst>
      <p:ext uri="{BB962C8B-B14F-4D97-AF65-F5344CB8AC3E}">
        <p14:creationId xmlns:p14="http://schemas.microsoft.com/office/powerpoint/2010/main" val="24880660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a:xfrm>
            <a:off x="467544" y="1484784"/>
            <a:ext cx="8229600" cy="4525963"/>
          </a:xfrm>
        </p:spPr>
        <p:txBody>
          <a:bodyPr>
            <a:normAutofit fontScale="55000" lnSpcReduction="20000"/>
          </a:bodyPr>
          <a:lstStyle/>
          <a:p>
            <a:r>
              <a:rPr lang="ar-SA" dirty="0" smtClean="0">
                <a:effectLst>
                  <a:outerShdw blurRad="50800" dist="38100" algn="tr" rotWithShape="0">
                    <a:prstClr val="black">
                      <a:alpha val="40000"/>
                    </a:prstClr>
                  </a:outerShdw>
                </a:effectLst>
                <a:latin typeface="Times New Roman"/>
                <a:ea typeface="SimSun"/>
                <a:cs typeface="PT Bold Heading"/>
              </a:rPr>
              <a:t>المحاضرة الثامنة </a:t>
            </a:r>
            <a:endParaRPr lang="en-US" sz="3600" dirty="0" smtClean="0">
              <a:effectLst>
                <a:outerShdw blurRad="50800" dist="38100" algn="tr" rotWithShape="0">
                  <a:prstClr val="black">
                    <a:alpha val="40000"/>
                  </a:prstClr>
                </a:outerShdw>
              </a:effectLst>
              <a:latin typeface="Times New Roman"/>
              <a:ea typeface="SimSun"/>
              <a:cs typeface="Simplified Arabic"/>
            </a:endParaRPr>
          </a:p>
          <a:p>
            <a:pPr algn="justLow"/>
            <a:r>
              <a:rPr lang="ar-SA" dirty="0" smtClean="0">
                <a:effectLst>
                  <a:outerShdw blurRad="50800" dist="38100" dir="2700000" algn="tl" rotWithShape="0">
                    <a:srgbClr val="000000">
                      <a:alpha val="40000"/>
                    </a:srgbClr>
                  </a:outerShdw>
                </a:effectLst>
                <a:latin typeface="Times New Roman"/>
                <a:ea typeface="SimSun"/>
                <a:cs typeface="PT Bold Heading"/>
              </a:rPr>
              <a:t>تصنيفات وسائل الإعلام : </a:t>
            </a:r>
            <a:endParaRPr lang="en-US" sz="3600" dirty="0" smtClean="0">
              <a:effectLst>
                <a:outerShdw blurRad="50800" dist="38100" algn="tr" rotWithShape="0">
                  <a:prstClr val="black">
                    <a:alpha val="40000"/>
                  </a:prstClr>
                </a:outerShdw>
              </a:effectLst>
              <a:latin typeface="Times New Roman"/>
              <a:ea typeface="SimSun"/>
              <a:cs typeface="Simplified Arabic"/>
            </a:endParaRPr>
          </a:p>
          <a:p>
            <a:pPr algn="justLow"/>
            <a:r>
              <a:rPr lang="ar-SA" dirty="0" smtClean="0">
                <a:effectLst>
                  <a:outerShdw blurRad="50800" dist="38100" dir="2700000" algn="tl" rotWithShape="0">
                    <a:srgbClr val="000000">
                      <a:alpha val="40000"/>
                    </a:srgbClr>
                  </a:outerShdw>
                </a:effectLst>
                <a:latin typeface="Times New Roman"/>
                <a:ea typeface="SimSun"/>
                <a:cs typeface="Simplified Arabic"/>
              </a:rPr>
              <a:t> أن التصنيف الأكثر شهرة والمتفق عليه عند أغلب علماء الإعلام هو:</a:t>
            </a:r>
            <a:endParaRPr lang="en-US" sz="3600" dirty="0" smtClean="0">
              <a:effectLst>
                <a:outerShdw blurRad="50800" dist="38100" algn="tr" rotWithShape="0">
                  <a:prstClr val="black">
                    <a:alpha val="40000"/>
                  </a:prstClr>
                </a:outerShdw>
              </a:effectLst>
              <a:latin typeface="Times New Roman"/>
              <a:ea typeface="SimSun"/>
              <a:cs typeface="Simplified Arabic"/>
            </a:endParaRPr>
          </a:p>
          <a:p>
            <a:pPr algn="justLow"/>
            <a:r>
              <a:rPr lang="ar-SA" dirty="0" smtClean="0">
                <a:effectLst>
                  <a:outerShdw blurRad="50800" dist="38100" dir="2700000" algn="tl" rotWithShape="0">
                    <a:srgbClr val="000000">
                      <a:alpha val="40000"/>
                    </a:srgbClr>
                  </a:outerShdw>
                </a:effectLst>
                <a:latin typeface="Times New Roman"/>
                <a:ea typeface="SimSun"/>
                <a:cs typeface="Simplified Arabic"/>
              </a:rPr>
              <a:t>1- الوسائل المقروءة . </a:t>
            </a:r>
            <a:endParaRPr lang="en-US" sz="3600" dirty="0" smtClean="0">
              <a:effectLst>
                <a:outerShdw blurRad="50800" dist="38100" algn="tr" rotWithShape="0">
                  <a:prstClr val="black">
                    <a:alpha val="40000"/>
                  </a:prstClr>
                </a:outerShdw>
              </a:effectLst>
              <a:latin typeface="Times New Roman"/>
              <a:ea typeface="SimSun"/>
              <a:cs typeface="Simplified Arabic"/>
            </a:endParaRPr>
          </a:p>
          <a:p>
            <a:pPr algn="justLow"/>
            <a:r>
              <a:rPr lang="ar-SA" dirty="0" smtClean="0">
                <a:effectLst>
                  <a:outerShdw blurRad="50800" dist="38100" dir="2700000" algn="tl" rotWithShape="0">
                    <a:srgbClr val="000000">
                      <a:alpha val="40000"/>
                    </a:srgbClr>
                  </a:outerShdw>
                </a:effectLst>
                <a:latin typeface="Times New Roman"/>
                <a:ea typeface="SimSun"/>
                <a:cs typeface="Simplified Arabic"/>
              </a:rPr>
              <a:t>2- الوسائل المسموعة . </a:t>
            </a:r>
            <a:endParaRPr lang="en-US" sz="3600" dirty="0" smtClean="0">
              <a:effectLst>
                <a:outerShdw blurRad="50800" dist="38100" algn="tr" rotWithShape="0">
                  <a:prstClr val="black">
                    <a:alpha val="40000"/>
                  </a:prstClr>
                </a:outerShdw>
              </a:effectLst>
              <a:latin typeface="Times New Roman"/>
              <a:ea typeface="SimSun"/>
              <a:cs typeface="Simplified Arabic"/>
            </a:endParaRPr>
          </a:p>
          <a:p>
            <a:pPr algn="justLow"/>
            <a:r>
              <a:rPr lang="ar-SA" dirty="0" smtClean="0">
                <a:effectLst>
                  <a:outerShdw blurRad="50800" dist="38100" dir="2700000" algn="tl" rotWithShape="0">
                    <a:srgbClr val="000000">
                      <a:alpha val="40000"/>
                    </a:srgbClr>
                  </a:outerShdw>
                </a:effectLst>
                <a:latin typeface="Times New Roman"/>
                <a:ea typeface="SimSun"/>
                <a:cs typeface="Simplified Arabic"/>
              </a:rPr>
              <a:t>3- الوسائل المرئية . </a:t>
            </a:r>
            <a:endParaRPr lang="en-US" sz="3600" dirty="0" smtClean="0">
              <a:effectLst>
                <a:outerShdw blurRad="50800" dist="38100" algn="tr" rotWithShape="0">
                  <a:prstClr val="black">
                    <a:alpha val="40000"/>
                  </a:prstClr>
                </a:outerShdw>
              </a:effectLst>
              <a:latin typeface="Times New Roman"/>
              <a:ea typeface="SimSun"/>
              <a:cs typeface="Simplified Arabic"/>
            </a:endParaRPr>
          </a:p>
          <a:p>
            <a:pPr algn="justLow"/>
            <a:r>
              <a:rPr lang="ar-SA" dirty="0" smtClean="0">
                <a:effectLst>
                  <a:outerShdw blurRad="50800" dist="38100" dir="2700000" algn="tl" rotWithShape="0">
                    <a:srgbClr val="000000">
                      <a:alpha val="40000"/>
                    </a:srgbClr>
                  </a:outerShdw>
                </a:effectLst>
                <a:latin typeface="Times New Roman"/>
                <a:ea typeface="SimSun"/>
                <a:cs typeface="Simplified Arabic"/>
              </a:rPr>
              <a:t>4- الوسائل الالكترونية . </a:t>
            </a:r>
            <a:endParaRPr lang="en-US" sz="3600" dirty="0" smtClean="0">
              <a:effectLst>
                <a:outerShdw blurRad="50800" dist="38100" algn="tr" rotWithShape="0">
                  <a:prstClr val="black">
                    <a:alpha val="40000"/>
                  </a:prstClr>
                </a:outerShdw>
              </a:effectLst>
              <a:latin typeface="Times New Roman"/>
              <a:ea typeface="SimSun"/>
              <a:cs typeface="Simplified Arabic"/>
            </a:endParaRPr>
          </a:p>
          <a:p>
            <a:pPr algn="justLow"/>
            <a:r>
              <a:rPr lang="ar-SA" dirty="0" smtClean="0">
                <a:effectLst>
                  <a:outerShdw blurRad="50800" dist="38100" dir="2700000" algn="tl" rotWithShape="0">
                    <a:srgbClr val="000000">
                      <a:alpha val="40000"/>
                    </a:srgbClr>
                  </a:outerShdw>
                </a:effectLst>
                <a:latin typeface="Times New Roman"/>
                <a:ea typeface="SimSun"/>
                <a:cs typeface="PT Bold Heading"/>
              </a:rPr>
              <a:t>أولاً : وسائل الإعلام المقروءة ( الصحافة ) :</a:t>
            </a:r>
            <a:endParaRPr lang="en-US" sz="3600" dirty="0" smtClean="0">
              <a:effectLst>
                <a:outerShdw blurRad="50800" dist="38100" algn="tr" rotWithShape="0">
                  <a:prstClr val="black">
                    <a:alpha val="40000"/>
                  </a:prstClr>
                </a:outerShdw>
              </a:effectLst>
              <a:latin typeface="Times New Roman"/>
              <a:ea typeface="SimSun"/>
              <a:cs typeface="Simplified Arabic"/>
            </a:endParaRPr>
          </a:p>
          <a:p>
            <a:pPr algn="justLow"/>
            <a:r>
              <a:rPr lang="ar-SA" b="1" dirty="0" smtClean="0">
                <a:effectLst>
                  <a:outerShdw blurRad="50800" dist="38100" dir="2700000" algn="tl" rotWithShape="0">
                    <a:srgbClr val="000000">
                      <a:alpha val="40000"/>
                    </a:srgbClr>
                  </a:outerShdw>
                </a:effectLst>
                <a:latin typeface="Times New Roman"/>
                <a:ea typeface="SimSun"/>
                <a:cs typeface="Simplified Arabic"/>
              </a:rPr>
              <a:t>تاريخ الصحافة واهميتها ومكوناتها : </a:t>
            </a:r>
            <a:endParaRPr lang="en-US" sz="3600" dirty="0" smtClean="0">
              <a:effectLst>
                <a:outerShdw blurRad="50800" dist="38100" algn="tr" rotWithShape="0">
                  <a:prstClr val="black">
                    <a:alpha val="40000"/>
                  </a:prstClr>
                </a:outerShdw>
              </a:effectLst>
              <a:latin typeface="Times New Roman"/>
              <a:ea typeface="SimSun"/>
              <a:cs typeface="Simplified Arabic"/>
            </a:endParaRPr>
          </a:p>
          <a:p>
            <a:pPr algn="justLow"/>
            <a:r>
              <a:rPr lang="ar-SA" sz="2900" dirty="0" smtClean="0">
                <a:effectLst>
                  <a:outerShdw blurRad="50800" dist="38100" dir="2700000" algn="tl" rotWithShape="0">
                    <a:srgbClr val="000000">
                      <a:alpha val="40000"/>
                    </a:srgbClr>
                  </a:outerShdw>
                </a:effectLst>
                <a:latin typeface="Times New Roman"/>
                <a:ea typeface="SimSun"/>
                <a:cs typeface="Simplified Arabic"/>
              </a:rPr>
              <a:t>منذ نشأة التاريخ أي منذ نشأة البشر كان عندهم حب الاستطلاع ومعرفة أحول البشر والوقوف على كل ما هو جديد في الحياة، وليست النقوش الحجرية الدالة على الأخبار والإعلام وإذاعتها بين الناس إلا ضرباً من ضروب الصحافة في العصور القديمة ، والدليل على تناقل الإخباريين القدامى هو قصص الأنبياء والشعوب القديمة التي تضمنتها التوراة والإنجيل والقرآن, والصحافة هي أول وسيلة إعلامية وأقدمها استخدمها الإنسان من أجل توصيله بالعالم الخارجي وامداده بالأخبار والمعلومات .</a:t>
            </a:r>
            <a:endParaRPr lang="en-US" sz="2900" dirty="0" smtClean="0">
              <a:effectLst>
                <a:outerShdw blurRad="50800" dist="38100" algn="tr" rotWithShape="0">
                  <a:prstClr val="black">
                    <a:alpha val="40000"/>
                  </a:prstClr>
                </a:outerShdw>
              </a:effectLst>
              <a:latin typeface="Times New Roman"/>
              <a:ea typeface="SimSun"/>
              <a:cs typeface="Simplified Arabic"/>
            </a:endParaRPr>
          </a:p>
          <a:p>
            <a:pPr algn="justLow"/>
            <a:r>
              <a:rPr lang="ar-SA" sz="2900" dirty="0" smtClean="0">
                <a:effectLst>
                  <a:outerShdw blurRad="50800" dist="38100" dir="2700000" algn="tl" rotWithShape="0">
                    <a:srgbClr val="000000">
                      <a:alpha val="40000"/>
                    </a:srgbClr>
                  </a:outerShdw>
                </a:effectLst>
                <a:latin typeface="Times New Roman"/>
                <a:ea typeface="SimSun"/>
                <a:cs typeface="Simplified Arabic"/>
              </a:rPr>
              <a:t>ويعود تاريخ الصحافة الى اختراع الطباعة التي أجمعت المصادر التاريخية على أن </a:t>
            </a:r>
            <a:r>
              <a:rPr lang="ar-SA" sz="2900" dirty="0" err="1" smtClean="0">
                <a:effectLst>
                  <a:outerShdw blurRad="50800" dist="38100" dir="2700000" algn="tl" rotWithShape="0">
                    <a:srgbClr val="000000">
                      <a:alpha val="40000"/>
                    </a:srgbClr>
                  </a:outerShdw>
                </a:effectLst>
                <a:latin typeface="Times New Roman"/>
                <a:ea typeface="SimSun"/>
                <a:cs typeface="Simplified Arabic"/>
              </a:rPr>
              <a:t>جوتنبرغ</a:t>
            </a:r>
            <a:r>
              <a:rPr lang="ar-SA" sz="2900" dirty="0" smtClean="0">
                <a:effectLst>
                  <a:outerShdw blurRad="50800" dist="38100" dir="2700000" algn="tl" rotWithShape="0">
                    <a:srgbClr val="000000">
                      <a:alpha val="40000"/>
                    </a:srgbClr>
                  </a:outerShdw>
                </a:effectLst>
                <a:latin typeface="Times New Roman"/>
                <a:ea typeface="SimSun"/>
                <a:cs typeface="Simplified Arabic"/>
              </a:rPr>
              <a:t> هو مخترع الطباعة بالحروف المتفرقة التي تعد أساس الطباعة الحديثة الآن, وأول كتاب طبع هو التوراة ذات الاثنين وأربعين سطراً الذي بدأ </a:t>
            </a:r>
            <a:r>
              <a:rPr lang="ar-SA" sz="2900" dirty="0" err="1" smtClean="0">
                <a:effectLst>
                  <a:outerShdw blurRad="50800" dist="38100" dir="2700000" algn="tl" rotWithShape="0">
                    <a:srgbClr val="000000">
                      <a:alpha val="40000"/>
                    </a:srgbClr>
                  </a:outerShdw>
                </a:effectLst>
                <a:latin typeface="Times New Roman"/>
                <a:ea typeface="SimSun"/>
                <a:cs typeface="Simplified Arabic"/>
              </a:rPr>
              <a:t>جونتبرغ</a:t>
            </a:r>
            <a:r>
              <a:rPr lang="ar-SA" sz="2900" dirty="0" smtClean="0">
                <a:effectLst>
                  <a:outerShdw blurRad="50800" dist="38100" dir="2700000" algn="tl" rotWithShape="0">
                    <a:srgbClr val="000000">
                      <a:alpha val="40000"/>
                    </a:srgbClr>
                  </a:outerShdw>
                </a:effectLst>
                <a:latin typeface="Times New Roman"/>
                <a:ea typeface="SimSun"/>
                <a:cs typeface="Simplified Arabic"/>
              </a:rPr>
              <a:t> به سنة 1450م.</a:t>
            </a:r>
            <a:endParaRPr lang="en-US" sz="2900" dirty="0" smtClean="0">
              <a:effectLst>
                <a:outerShdw blurRad="50800" dist="38100" algn="tr" rotWithShape="0">
                  <a:prstClr val="black">
                    <a:alpha val="40000"/>
                  </a:prstClr>
                </a:outerShdw>
              </a:effectLst>
              <a:latin typeface="Times New Roman"/>
              <a:ea typeface="SimSun"/>
              <a:cs typeface="Simplified Arabic"/>
            </a:endParaRPr>
          </a:p>
          <a:p>
            <a:endParaRPr lang="ar-IQ" dirty="0"/>
          </a:p>
        </p:txBody>
      </p:sp>
    </p:spTree>
    <p:extLst>
      <p:ext uri="{BB962C8B-B14F-4D97-AF65-F5344CB8AC3E}">
        <p14:creationId xmlns:p14="http://schemas.microsoft.com/office/powerpoint/2010/main" val="283283482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normAutofit/>
          </a:bodyPr>
          <a:lstStyle/>
          <a:p>
            <a:pPr algn="justLow"/>
            <a:r>
              <a:rPr lang="ar-SA" sz="1600" dirty="0" smtClean="0">
                <a:effectLst>
                  <a:outerShdw blurRad="50800" dist="38100" dir="2700000" algn="tl" rotWithShape="0">
                    <a:srgbClr val="000000">
                      <a:alpha val="40000"/>
                    </a:srgbClr>
                  </a:outerShdw>
                </a:effectLst>
                <a:latin typeface="Times New Roman"/>
                <a:ea typeface="SimSun"/>
                <a:cs typeface="Simplified Arabic"/>
              </a:rPr>
              <a:t>والصحافة في اللغة مشتقة من الصحف ، والصحيفة كما أشار الى ذلك أبن منظور في لسان العرب هي ما يكتب فيها, والصحافة منذ نشأتها حملت على كاهلها عب نشر الوعي وتنوير الأذهان، فإذا كان هناك في الدنيا مرآة صافية أصلية متقنة يمكن أن تعكس حالة مجتمع معين في لحظة من الزمن فتلك هي الصحافة التي من خلالها يمكن للمرء أن يتعرف على جوانب المجتمع المختلفة, وهي في نفس الوقت أداة مهمة في بناء المجتمع عند كل أمة ومقياس لحضارة الأمم على اختلافها ومرآة صادقة لنشاطها في شتى الميادين, إن الصحافة لسان الأمة الناطق بأفكارها وآرائها ورغباتها وحاجاتها وآلامها وآمالها ومن هنا جاءت قوتها وقد سميت السلطة الرابعة أي أنها رابعة السلطات الثلاث التشريعية والقضائية والتنفيذية,</a:t>
            </a:r>
            <a:endParaRPr lang="en-US" sz="1600" dirty="0" smtClean="0">
              <a:effectLst>
                <a:outerShdw blurRad="50800" dist="38100" algn="tr" rotWithShape="0">
                  <a:prstClr val="black">
                    <a:alpha val="40000"/>
                  </a:prstClr>
                </a:outerShdw>
              </a:effectLst>
              <a:latin typeface="Times New Roman"/>
              <a:ea typeface="SimSun"/>
              <a:cs typeface="Simplified Arabic"/>
            </a:endParaRPr>
          </a:p>
          <a:p>
            <a:pPr algn="justLow"/>
            <a:r>
              <a:rPr lang="ar-SA" sz="1600" dirty="0" smtClean="0">
                <a:effectLst>
                  <a:outerShdw blurRad="50800" dist="38100" dir="2700000" algn="tl" rotWithShape="0">
                    <a:srgbClr val="000000">
                      <a:alpha val="40000"/>
                    </a:srgbClr>
                  </a:outerShdw>
                </a:effectLst>
                <a:latin typeface="Times New Roman"/>
                <a:ea typeface="SimSun"/>
                <a:cs typeface="Simplified Arabic"/>
              </a:rPr>
              <a:t>وللصحافة دور مهم تلعبه في حياة الأمم والشعوب وتأثيراً وتأثراً فهي كما تؤثر في الأفراد أيضاً تتأثر بالإفراد وحركات الأمم والشعوب . </a:t>
            </a:r>
            <a:endParaRPr lang="en-US" sz="1600" dirty="0" smtClean="0">
              <a:effectLst>
                <a:outerShdw blurRad="50800" dist="38100" algn="tr" rotWithShape="0">
                  <a:prstClr val="black">
                    <a:alpha val="40000"/>
                  </a:prstClr>
                </a:outerShdw>
              </a:effectLst>
              <a:latin typeface="Times New Roman"/>
              <a:ea typeface="SimSun"/>
              <a:cs typeface="Simplified Arabic"/>
            </a:endParaRPr>
          </a:p>
          <a:p>
            <a:r>
              <a:rPr lang="ar-SA" sz="1600" dirty="0" smtClean="0">
                <a:effectLst>
                  <a:outerShdw blurRad="50800" dist="38100" dir="2700000" algn="tl" rotWithShape="0">
                    <a:srgbClr val="000000">
                      <a:alpha val="40000"/>
                    </a:srgbClr>
                  </a:outerShdw>
                </a:effectLst>
                <a:latin typeface="Times New Roman"/>
                <a:ea typeface="SimSun"/>
                <a:cs typeface="Simplified Arabic"/>
              </a:rPr>
              <a:t>إن الدور الوظيفي المتطور الذي اصبحت تؤديه الصحافة ببراعة وبفاعلية كبيرة لا يمكن أن يستهان بها</a:t>
            </a:r>
            <a:r>
              <a:rPr lang="ar-SA" sz="1600" baseline="30000" dirty="0" smtClean="0">
                <a:effectLst>
                  <a:outerShdw blurRad="50800" dist="38100" dir="2700000" algn="tl" rotWithShape="0">
                    <a:srgbClr val="000000">
                      <a:alpha val="40000"/>
                    </a:srgbClr>
                  </a:outerShdw>
                </a:effectLst>
                <a:latin typeface="Times New Roman"/>
                <a:ea typeface="SimSun"/>
                <a:cs typeface="Simplified Arabic"/>
              </a:rPr>
              <a:t> </a:t>
            </a:r>
            <a:r>
              <a:rPr lang="ar-SA" sz="1600" dirty="0" smtClean="0">
                <a:effectLst>
                  <a:outerShdw blurRad="50800" dist="38100" dir="2700000" algn="tl" rotWithShape="0">
                    <a:srgbClr val="000000">
                      <a:alpha val="40000"/>
                    </a:srgbClr>
                  </a:outerShdw>
                </a:effectLst>
                <a:latin typeface="Times New Roman"/>
                <a:ea typeface="SimSun"/>
                <a:cs typeface="Simplified Arabic"/>
              </a:rPr>
              <a:t>, إذ لم يعد دور الصحافة متوقفاً على ما عرفناه سابقاً من وظائف كالتعليم والتثقيف والتوجيه والترفيه وإنما أصبحت الصحافة بما ترسله من مضامين مقصودة تتدخل في تحريك وتحديد اتجاهات الجمهور نحو قضية معينة وأصبحت أكثر تأثيراً على مجريات الأمور واستقرار الشعوب مثل تكوين عقائد وأفكار جديدة الأمر الذي يؤدي في النهاية الى خلق رأي عام جماهيري بصورة ما صوب الفكرة أو القضية المفقودة , لذلك فإن الصحافة تودع في عقول الأفراد بإلحاح ما تريد إيداعه من قيم وأفكار وحقائق ومعلومات</a:t>
            </a:r>
            <a:r>
              <a:rPr lang="ar-SA" sz="1600" baseline="30000" dirty="0" smtClean="0">
                <a:effectLst>
                  <a:outerShdw blurRad="50800" dist="38100" dir="2700000" algn="tl" rotWithShape="0">
                    <a:srgbClr val="000000">
                      <a:alpha val="40000"/>
                    </a:srgbClr>
                  </a:outerShdw>
                </a:effectLst>
                <a:latin typeface="Times New Roman"/>
                <a:ea typeface="SimSun"/>
                <a:cs typeface="Simplified Arabic"/>
              </a:rPr>
              <a:t> </a:t>
            </a:r>
            <a:r>
              <a:rPr lang="ar-SA" sz="1600" dirty="0" smtClean="0">
                <a:effectLst>
                  <a:outerShdw blurRad="50800" dist="38100" dir="2700000" algn="tl" rotWithShape="0">
                    <a:srgbClr val="000000">
                      <a:alpha val="40000"/>
                    </a:srgbClr>
                  </a:outerShdw>
                </a:effectLst>
                <a:latin typeface="Times New Roman"/>
                <a:ea typeface="SimSun"/>
                <a:cs typeface="Simplified Arabic"/>
              </a:rPr>
              <a:t>.</a:t>
            </a:r>
            <a:endParaRPr lang="en-US" sz="1600" dirty="0" smtClean="0">
              <a:effectLst>
                <a:outerShdw blurRad="50800" dist="38100" algn="tr" rotWithShape="0">
                  <a:prstClr val="black">
                    <a:alpha val="40000"/>
                  </a:prstClr>
                </a:outerShdw>
              </a:effectLst>
              <a:latin typeface="Times New Roman"/>
              <a:ea typeface="SimSun"/>
              <a:cs typeface="Simplified Arabic"/>
            </a:endParaRPr>
          </a:p>
          <a:p>
            <a:endParaRPr lang="ar-IQ" dirty="0"/>
          </a:p>
        </p:txBody>
      </p:sp>
    </p:spTree>
    <p:extLst>
      <p:ext uri="{BB962C8B-B14F-4D97-AF65-F5344CB8AC3E}">
        <p14:creationId xmlns:p14="http://schemas.microsoft.com/office/powerpoint/2010/main" val="246521189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normAutofit fontScale="85000" lnSpcReduction="20000"/>
          </a:bodyPr>
          <a:lstStyle/>
          <a:p>
            <a:r>
              <a:rPr lang="ar-SA" sz="2300" dirty="0" smtClean="0">
                <a:effectLst>
                  <a:outerShdw blurRad="50800" dist="38100" algn="tr" rotWithShape="0">
                    <a:prstClr val="black">
                      <a:alpha val="40000"/>
                    </a:prstClr>
                  </a:outerShdw>
                </a:effectLst>
                <a:latin typeface="Times New Roman"/>
                <a:ea typeface="SimSun"/>
                <a:cs typeface="PT Bold Heading"/>
              </a:rPr>
              <a:t>المحاضرة التاسعة </a:t>
            </a:r>
            <a:endParaRPr lang="en-US" sz="2300" dirty="0" smtClean="0">
              <a:effectLst>
                <a:outerShdw blurRad="50800" dist="38100" algn="tr" rotWithShape="0">
                  <a:prstClr val="black">
                    <a:alpha val="40000"/>
                  </a:prstClr>
                </a:outerShdw>
              </a:effectLst>
              <a:latin typeface="Times New Roman"/>
              <a:ea typeface="SimSun"/>
              <a:cs typeface="Simplified Arabic"/>
            </a:endParaRPr>
          </a:p>
          <a:p>
            <a:pPr algn="justLow"/>
            <a:r>
              <a:rPr lang="ar-SA" dirty="0" smtClean="0">
                <a:effectLst>
                  <a:outerShdw blurRad="50800" dist="38100" dir="2700000" algn="tl" rotWithShape="0">
                    <a:srgbClr val="000000">
                      <a:alpha val="40000"/>
                    </a:srgbClr>
                  </a:outerShdw>
                </a:effectLst>
                <a:latin typeface="Times New Roman"/>
                <a:ea typeface="SimSun"/>
                <a:cs typeface="Simplified Arabic"/>
              </a:rPr>
              <a:t>وقد قسمت منظمة اليونسكو الصحافة الى فئتين أو قسمين هما : </a:t>
            </a:r>
            <a:endParaRPr lang="en-US" sz="3600" dirty="0" smtClean="0">
              <a:effectLst>
                <a:outerShdw blurRad="50800" dist="38100" algn="tr" rotWithShape="0">
                  <a:prstClr val="black">
                    <a:alpha val="40000"/>
                  </a:prstClr>
                </a:outerShdw>
              </a:effectLst>
              <a:latin typeface="Times New Roman"/>
              <a:ea typeface="SimSun"/>
              <a:cs typeface="Simplified Arabic"/>
            </a:endParaRPr>
          </a:p>
          <a:p>
            <a:pPr algn="justLow"/>
            <a:r>
              <a:rPr lang="ar-SA" dirty="0" smtClean="0">
                <a:effectLst>
                  <a:outerShdw blurRad="50800" dist="38100" dir="2700000" algn="tl" rotWithShape="0">
                    <a:srgbClr val="000000">
                      <a:alpha val="40000"/>
                    </a:srgbClr>
                  </a:outerShdw>
                </a:effectLst>
                <a:latin typeface="Times New Roman"/>
                <a:ea typeface="SimSun"/>
                <a:cs typeface="Simplified Arabic"/>
              </a:rPr>
              <a:t>1 – الصحف .2 – المجلات</a:t>
            </a:r>
            <a:r>
              <a:rPr lang="ar-SA" dirty="0" smtClean="0">
                <a:effectLst>
                  <a:outerShdw blurRad="50800" dist="38100" dir="2700000" algn="tl" rotWithShape="0">
                    <a:srgbClr val="000000">
                      <a:alpha val="40000"/>
                    </a:srgbClr>
                  </a:outerShdw>
                </a:effectLst>
                <a:latin typeface="Times New Roman"/>
                <a:ea typeface="SimSun"/>
                <a:cs typeface="Times New Roman"/>
              </a:rPr>
              <a:t>-</a:t>
            </a:r>
            <a:endParaRPr lang="en-US" sz="3600" dirty="0" smtClean="0">
              <a:effectLst>
                <a:outerShdw blurRad="50800" dist="38100" algn="tr" rotWithShape="0">
                  <a:prstClr val="black">
                    <a:alpha val="40000"/>
                  </a:prstClr>
                </a:outerShdw>
              </a:effectLst>
              <a:latin typeface="Times New Roman"/>
              <a:ea typeface="SimSun"/>
              <a:cs typeface="Simplified Arabic"/>
            </a:endParaRPr>
          </a:p>
          <a:p>
            <a:pPr algn="justLow"/>
            <a:r>
              <a:rPr lang="ar-SA" sz="2100" dirty="0" smtClean="0">
                <a:effectLst>
                  <a:outerShdw blurRad="50800" dist="38100" dir="2700000" algn="tl" rotWithShape="0">
                    <a:srgbClr val="000000">
                      <a:alpha val="40000"/>
                    </a:srgbClr>
                  </a:outerShdw>
                </a:effectLst>
                <a:latin typeface="Times New Roman"/>
                <a:ea typeface="SimSun"/>
                <a:cs typeface="Times New Roman"/>
              </a:rPr>
              <a:t>- </a:t>
            </a:r>
            <a:r>
              <a:rPr lang="ar-SA" sz="2100" dirty="0" smtClean="0">
                <a:effectLst>
                  <a:outerShdw blurRad="50800" dist="38100" dir="2700000" algn="tl" rotWithShape="0">
                    <a:srgbClr val="000000">
                      <a:alpha val="40000"/>
                    </a:srgbClr>
                  </a:outerShdw>
                </a:effectLst>
                <a:latin typeface="Times New Roman"/>
                <a:ea typeface="SimSun"/>
                <a:cs typeface="PT Bold Heading"/>
              </a:rPr>
              <a:t> الصحف</a:t>
            </a:r>
            <a:endParaRPr lang="en-US" sz="2100" dirty="0" smtClean="0">
              <a:effectLst>
                <a:outerShdw blurRad="50800" dist="38100" algn="tr" rotWithShape="0">
                  <a:prstClr val="black">
                    <a:alpha val="40000"/>
                  </a:prstClr>
                </a:outerShdw>
              </a:effectLst>
              <a:latin typeface="Times New Roman"/>
              <a:ea typeface="SimSun"/>
              <a:cs typeface="Simplified Arabic"/>
            </a:endParaRPr>
          </a:p>
          <a:p>
            <a:pPr algn="justLow"/>
            <a:r>
              <a:rPr lang="ar-SA" b="1" dirty="0" smtClean="0">
                <a:effectLst>
                  <a:outerShdw blurRad="50800" dist="38100" dir="2700000" algn="tl" rotWithShape="0">
                    <a:srgbClr val="000000">
                      <a:alpha val="40000"/>
                    </a:srgbClr>
                  </a:outerShdw>
                </a:effectLst>
                <a:latin typeface="Times New Roman"/>
                <a:ea typeface="SimSun"/>
                <a:cs typeface="Simplified Arabic"/>
              </a:rPr>
              <a:t>- تاريخ الصحف :  </a:t>
            </a:r>
            <a:endParaRPr lang="en-US" sz="3600" dirty="0" smtClean="0">
              <a:effectLst>
                <a:outerShdw blurRad="50800" dist="38100" algn="tr" rotWithShape="0">
                  <a:prstClr val="black">
                    <a:alpha val="40000"/>
                  </a:prstClr>
                </a:outerShdw>
              </a:effectLst>
              <a:latin typeface="Times New Roman"/>
              <a:ea typeface="SimSun"/>
              <a:cs typeface="Simplified Arabic"/>
            </a:endParaRPr>
          </a:p>
          <a:p>
            <a:pPr algn="justLow"/>
            <a:r>
              <a:rPr lang="ar-SA" sz="2100" dirty="0" smtClean="0">
                <a:effectLst>
                  <a:outerShdw blurRad="50800" dist="38100" dir="2700000" algn="tl" rotWithShape="0">
                    <a:srgbClr val="000000">
                      <a:alpha val="40000"/>
                    </a:srgbClr>
                  </a:outerShdw>
                </a:effectLst>
                <a:latin typeface="Times New Roman"/>
                <a:ea typeface="SimSun"/>
                <a:cs typeface="Simplified Arabic"/>
              </a:rPr>
              <a:t>لقد أوضحت دائرة المعارف البريطانية مفهوم الصحيفة بأنها نشرة دورية تصدر بشكل منتظم وتقوم بصفة أولية بنقل الأخبار ومعظم الصحف تصدر يومياً أو أسبوعياً, وقد ذكرت كلمة الصحف في القرآن الكريم عدة </a:t>
            </a:r>
            <a:r>
              <a:rPr lang="ar-SA" sz="2100" dirty="0" err="1" smtClean="0">
                <a:effectLst>
                  <a:outerShdw blurRad="50800" dist="38100" dir="2700000" algn="tl" rotWithShape="0">
                    <a:srgbClr val="000000">
                      <a:alpha val="40000"/>
                    </a:srgbClr>
                  </a:outerShdw>
                </a:effectLst>
                <a:latin typeface="Times New Roman"/>
                <a:ea typeface="SimSun"/>
                <a:cs typeface="Simplified Arabic"/>
              </a:rPr>
              <a:t>مراتكقوله</a:t>
            </a:r>
            <a:r>
              <a:rPr lang="ar-SA" sz="2100" dirty="0" smtClean="0">
                <a:effectLst>
                  <a:outerShdw blurRad="50800" dist="38100" dir="2700000" algn="tl" rotWithShape="0">
                    <a:srgbClr val="000000">
                      <a:alpha val="40000"/>
                    </a:srgbClr>
                  </a:outerShdw>
                </a:effectLst>
                <a:latin typeface="Times New Roman"/>
                <a:ea typeface="SimSun"/>
                <a:cs typeface="Simplified Arabic"/>
              </a:rPr>
              <a:t> تعالى ((أَوَلَمْ تَأْتِهِم بَيِّنَةُ مَا فِي الصُّحُفِ الْأُولَى)) طه آية 133 , وكقوله تعالى ((فِي صُحُفٍ مُّكَرَّمَةٍ)) عبس آية 13، وكقوله تعالى ((إِنَّ هَذَا لَفِي الصُّحُفِ الْأُولَى *صُحُفِ إِبْرَاهِيمَ وَمُوسَى)) الأعلى آية 18 – 19.</a:t>
            </a:r>
            <a:endParaRPr lang="en-US" sz="2100" dirty="0" smtClean="0">
              <a:effectLst>
                <a:outerShdw blurRad="50800" dist="38100" algn="tr" rotWithShape="0">
                  <a:prstClr val="black">
                    <a:alpha val="40000"/>
                  </a:prstClr>
                </a:outerShdw>
              </a:effectLst>
              <a:latin typeface="Times New Roman"/>
              <a:ea typeface="SimSun"/>
              <a:cs typeface="Simplified Arabic"/>
            </a:endParaRPr>
          </a:p>
          <a:p>
            <a:pPr algn="justLow"/>
            <a:r>
              <a:rPr lang="ar-SA" sz="2100" dirty="0" smtClean="0">
                <a:effectLst>
                  <a:outerShdw blurRad="50800" dist="38100" dir="2700000" algn="tl" rotWithShape="0">
                    <a:srgbClr val="000000">
                      <a:alpha val="40000"/>
                    </a:srgbClr>
                  </a:outerShdw>
                </a:effectLst>
                <a:latin typeface="Times New Roman"/>
                <a:ea typeface="SimSun"/>
                <a:cs typeface="Simplified Arabic"/>
              </a:rPr>
              <a:t>وقد اختلفت المعاني الواردة في كتب التفسير حول كلمة الصحف التي ذكرت في </a:t>
            </a:r>
            <a:r>
              <a:rPr lang="ar-SA" sz="2100" dirty="0" err="1" smtClean="0">
                <a:effectLst>
                  <a:outerShdw blurRad="50800" dist="38100" dir="2700000" algn="tl" rotWithShape="0">
                    <a:srgbClr val="000000">
                      <a:alpha val="40000"/>
                    </a:srgbClr>
                  </a:outerShdw>
                </a:effectLst>
                <a:latin typeface="Times New Roman"/>
                <a:ea typeface="SimSun"/>
                <a:cs typeface="Simplified Arabic"/>
              </a:rPr>
              <a:t>آلايات</a:t>
            </a:r>
            <a:r>
              <a:rPr lang="ar-SA" sz="2100" dirty="0" smtClean="0">
                <a:effectLst>
                  <a:outerShdw blurRad="50800" dist="38100" dir="2700000" algn="tl" rotWithShape="0">
                    <a:srgbClr val="000000">
                      <a:alpha val="40000"/>
                    </a:srgbClr>
                  </a:outerShdw>
                </a:effectLst>
                <a:latin typeface="Times New Roman"/>
                <a:ea typeface="SimSun"/>
                <a:cs typeface="Simplified Arabic"/>
              </a:rPr>
              <a:t> القرآنية فقد فسرت بصحف الأعمال وكذلك فسرت بالكتب السماوية , وكما فسرت بالقراطيس التي يكتب  فيها، وكلها معاني لا تقترب من تعريف الصحيفة من ناحية الشكل أما من ناحية المضمون فهي تقترب في أن الصحيفة لابد لها أن تكون عالية القدر والمكانة فيها العلم والحكمة وفيها ما يسطره التاريخ من أحداث ووقائع بصدق وواقعية بدون تأويل</a:t>
            </a:r>
            <a:r>
              <a:rPr lang="ar-SA" sz="2100" baseline="30000" dirty="0" smtClean="0">
                <a:effectLst>
                  <a:outerShdw blurRad="50800" dist="38100" dir="2700000" algn="tl" rotWithShape="0">
                    <a:srgbClr val="000000">
                      <a:alpha val="40000"/>
                    </a:srgbClr>
                  </a:outerShdw>
                </a:effectLst>
                <a:latin typeface="Times New Roman"/>
                <a:ea typeface="SimSun"/>
                <a:cs typeface="Simplified Arabic"/>
              </a:rPr>
              <a:t> </a:t>
            </a:r>
            <a:r>
              <a:rPr lang="ar-SA" sz="2100" dirty="0" smtClean="0">
                <a:effectLst>
                  <a:outerShdw blurRad="50800" dist="38100" dir="2700000" algn="tl" rotWithShape="0">
                    <a:srgbClr val="000000">
                      <a:alpha val="40000"/>
                    </a:srgbClr>
                  </a:outerShdw>
                </a:effectLst>
                <a:latin typeface="Times New Roman"/>
                <a:ea typeface="SimSun"/>
                <a:cs typeface="Simplified Arabic"/>
              </a:rPr>
              <a:t>, وذكرت كلمة الصحيفة في الحديث النبوي الشريف كقول رسول الله ((ص)) (( طوبى لمن وجد في صحيفته استغفارا كبيراً ))</a:t>
            </a:r>
            <a:r>
              <a:rPr lang="ar-SA" sz="2100" baseline="30000" dirty="0" smtClean="0">
                <a:effectLst>
                  <a:outerShdw blurRad="50800" dist="38100" dir="2700000" algn="tl" rotWithShape="0">
                    <a:srgbClr val="000000">
                      <a:alpha val="40000"/>
                    </a:srgbClr>
                  </a:outerShdw>
                </a:effectLst>
                <a:latin typeface="Times New Roman"/>
                <a:ea typeface="SimSun"/>
                <a:cs typeface="Simplified Arabic"/>
              </a:rPr>
              <a:t> </a:t>
            </a:r>
            <a:r>
              <a:rPr lang="ar-SA" sz="2100" dirty="0" smtClean="0">
                <a:effectLst>
                  <a:outerShdw blurRad="50800" dist="38100" dir="2700000" algn="tl" rotWithShape="0">
                    <a:srgbClr val="000000">
                      <a:alpha val="40000"/>
                    </a:srgbClr>
                  </a:outerShdw>
                </a:effectLst>
                <a:latin typeface="Times New Roman"/>
                <a:ea typeface="SimSun"/>
                <a:cs typeface="Simplified Arabic"/>
              </a:rPr>
              <a:t>. </a:t>
            </a:r>
            <a:endParaRPr lang="en-US" sz="2100" dirty="0" smtClean="0">
              <a:effectLst>
                <a:outerShdw blurRad="50800" dist="38100" algn="tr" rotWithShape="0">
                  <a:prstClr val="black">
                    <a:alpha val="40000"/>
                  </a:prstClr>
                </a:outerShdw>
              </a:effectLst>
              <a:latin typeface="Times New Roman"/>
              <a:ea typeface="SimSun"/>
              <a:cs typeface="Simplified Arabic"/>
            </a:endParaRPr>
          </a:p>
          <a:p>
            <a:endParaRPr lang="ar-IQ" dirty="0"/>
          </a:p>
        </p:txBody>
      </p:sp>
    </p:spTree>
    <p:extLst>
      <p:ext uri="{BB962C8B-B14F-4D97-AF65-F5344CB8AC3E}">
        <p14:creationId xmlns:p14="http://schemas.microsoft.com/office/powerpoint/2010/main" val="21194404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19256" cy="778098"/>
          </a:xfrm>
        </p:spPr>
        <p:txBody>
          <a:bodyPr/>
          <a:lstStyle/>
          <a:p>
            <a:endParaRPr lang="ar-IQ"/>
          </a:p>
        </p:txBody>
      </p:sp>
      <p:sp>
        <p:nvSpPr>
          <p:cNvPr id="3" name="عنصر نائب للمحتوى 2"/>
          <p:cNvSpPr>
            <a:spLocks noGrp="1"/>
          </p:cNvSpPr>
          <p:nvPr>
            <p:ph idx="1"/>
          </p:nvPr>
        </p:nvSpPr>
        <p:spPr>
          <a:xfrm>
            <a:off x="467544" y="1268760"/>
            <a:ext cx="8064896" cy="5472608"/>
          </a:xfrm>
        </p:spPr>
        <p:txBody>
          <a:bodyPr>
            <a:normAutofit fontScale="25000" lnSpcReduction="20000"/>
          </a:bodyPr>
          <a:lstStyle/>
          <a:p>
            <a:pPr algn="justLow"/>
            <a:r>
              <a:rPr lang="ar-SA" b="1" dirty="0" smtClean="0">
                <a:effectLst>
                  <a:outerShdw blurRad="50800" dist="38100" dir="2700000" algn="tl" rotWithShape="0">
                    <a:srgbClr val="000000">
                      <a:alpha val="40000"/>
                    </a:srgbClr>
                  </a:outerShdw>
                </a:effectLst>
                <a:latin typeface="Times New Roman"/>
                <a:ea typeface="SimSun"/>
                <a:cs typeface="Simplified Arabic"/>
              </a:rPr>
              <a:t> </a:t>
            </a:r>
            <a:endParaRPr lang="ar-IQ" b="1" dirty="0" smtClean="0">
              <a:effectLst>
                <a:outerShdw blurRad="50800" dist="38100" dir="2700000" algn="tl" rotWithShape="0">
                  <a:srgbClr val="000000">
                    <a:alpha val="40000"/>
                  </a:srgbClr>
                </a:outerShdw>
              </a:effectLst>
              <a:latin typeface="Times New Roman"/>
              <a:ea typeface="SimSun"/>
              <a:cs typeface="Simplified Arabic"/>
            </a:endParaRPr>
          </a:p>
          <a:p>
            <a:pPr algn="justLow"/>
            <a:endParaRPr lang="ar-IQ" b="1" dirty="0">
              <a:effectLst>
                <a:outerShdw blurRad="50800" dist="38100" dir="2700000" algn="tl" rotWithShape="0">
                  <a:srgbClr val="000000">
                    <a:alpha val="40000"/>
                  </a:srgbClr>
                </a:outerShdw>
              </a:effectLst>
              <a:latin typeface="Times New Roman"/>
              <a:ea typeface="SimSun"/>
              <a:cs typeface="Simplified Arabic"/>
            </a:endParaRPr>
          </a:p>
          <a:p>
            <a:pPr algn="justLow"/>
            <a:r>
              <a:rPr lang="ar-SA" sz="7200" b="1" dirty="0" smtClean="0">
                <a:effectLst>
                  <a:outerShdw blurRad="50800" dist="38100" dir="2700000" algn="tl" rotWithShape="0">
                    <a:srgbClr val="000000">
                      <a:alpha val="40000"/>
                    </a:srgbClr>
                  </a:outerShdw>
                </a:effectLst>
                <a:latin typeface="Times New Roman"/>
                <a:ea typeface="SimSun"/>
                <a:cs typeface="Simplified Arabic"/>
              </a:rPr>
              <a:t>- أهمية الصحف وميزاتها</a:t>
            </a:r>
            <a:r>
              <a:rPr lang="ar-SA" sz="7200" dirty="0" smtClean="0">
                <a:effectLst>
                  <a:outerShdw blurRad="50800" dist="38100" dir="2700000" algn="tl" rotWithShape="0">
                    <a:srgbClr val="000000">
                      <a:alpha val="40000"/>
                    </a:srgbClr>
                  </a:outerShdw>
                </a:effectLst>
                <a:latin typeface="Times New Roman"/>
                <a:ea typeface="SimSun"/>
                <a:cs typeface="PT Bold Heading"/>
              </a:rPr>
              <a:t>  :</a:t>
            </a:r>
            <a:endParaRPr lang="en-US" sz="7200" dirty="0" smtClean="0">
              <a:effectLst>
                <a:outerShdw blurRad="50800" dist="38100" algn="tr" rotWithShape="0">
                  <a:prstClr val="black">
                    <a:alpha val="40000"/>
                  </a:prstClr>
                </a:outerShdw>
              </a:effectLst>
              <a:latin typeface="Times New Roman"/>
              <a:ea typeface="SimSun"/>
              <a:cs typeface="Simplified Arabic"/>
            </a:endParaRPr>
          </a:p>
          <a:p>
            <a:pPr algn="justLow"/>
            <a:r>
              <a:rPr lang="ar-SA" dirty="0" smtClean="0">
                <a:effectLst>
                  <a:outerShdw blurRad="50800" dist="38100" dir="2700000" algn="tl" rotWithShape="0">
                    <a:srgbClr val="000000">
                      <a:alpha val="40000"/>
                    </a:srgbClr>
                  </a:outerShdw>
                </a:effectLst>
                <a:latin typeface="Times New Roman"/>
                <a:ea typeface="SimSun"/>
                <a:cs typeface="PT Bold Heading"/>
              </a:rPr>
              <a:t> 1</a:t>
            </a:r>
            <a:r>
              <a:rPr lang="ar-SA" dirty="0" smtClean="0">
                <a:effectLst>
                  <a:outerShdw blurRad="50800" dist="38100" dir="2700000" algn="tl" rotWithShape="0">
                    <a:srgbClr val="000000">
                      <a:alpha val="40000"/>
                    </a:srgbClr>
                  </a:outerShdw>
                </a:effectLst>
                <a:latin typeface="Times New Roman"/>
                <a:ea typeface="SimSun"/>
                <a:cs typeface="Times New Roman"/>
              </a:rPr>
              <a:t>- </a:t>
            </a:r>
            <a:r>
              <a:rPr lang="ar-SA" sz="6400" dirty="0" smtClean="0">
                <a:effectLst>
                  <a:outerShdw blurRad="50800" dist="38100" dir="2700000" algn="tl" rotWithShape="0">
                    <a:srgbClr val="000000">
                      <a:alpha val="40000"/>
                    </a:srgbClr>
                  </a:outerShdw>
                </a:effectLst>
                <a:latin typeface="Times New Roman"/>
                <a:ea typeface="SimSun"/>
                <a:cs typeface="PT Bold Heading"/>
              </a:rPr>
              <a:t> </a:t>
            </a:r>
            <a:r>
              <a:rPr lang="ar-SA" sz="6400" dirty="0" smtClean="0">
                <a:effectLst>
                  <a:outerShdw blurRad="50800" dist="38100" dir="2700000" algn="tl" rotWithShape="0">
                    <a:srgbClr val="000000">
                      <a:alpha val="40000"/>
                    </a:srgbClr>
                  </a:outerShdw>
                </a:effectLst>
                <a:latin typeface="Times New Roman"/>
                <a:ea typeface="SimSun"/>
                <a:cs typeface="Simplified Arabic"/>
              </a:rPr>
              <a:t>إن الكلمة المقروءة تستقر في فكر الإنسان وذهنه وتتفاعل مع وعيه فهي ليست كلمة عابرة على الهواء تهز السمع أو البصر ثم تمضي ولكنها كلمة مستقرة تتغلغل في الأعماق.</a:t>
            </a:r>
            <a:endParaRPr lang="en-US" sz="6400" dirty="0" smtClean="0">
              <a:effectLst>
                <a:outerShdw blurRad="50800" dist="38100" algn="tr" rotWithShape="0">
                  <a:prstClr val="black">
                    <a:alpha val="40000"/>
                  </a:prstClr>
                </a:outerShdw>
              </a:effectLst>
              <a:latin typeface="Times New Roman"/>
              <a:ea typeface="SimSun"/>
              <a:cs typeface="Simplified Arabic"/>
            </a:endParaRPr>
          </a:p>
          <a:p>
            <a:pPr algn="justLow"/>
            <a:r>
              <a:rPr lang="ar-SA" sz="6400" dirty="0" smtClean="0">
                <a:effectLst>
                  <a:outerShdw blurRad="50800" dist="38100" dir="2700000" algn="tl" rotWithShape="0">
                    <a:srgbClr val="000000">
                      <a:alpha val="40000"/>
                    </a:srgbClr>
                  </a:outerShdw>
                </a:effectLst>
                <a:latin typeface="Times New Roman"/>
                <a:ea typeface="SimSun"/>
                <a:cs typeface="Simplified Arabic"/>
              </a:rPr>
              <a:t>2- تتميز الصحف عن غيرها من وسائل الإعلام في نشرها مساحات واسعة من المعلومات التي تعالج الأحداث والأخبار اليومية </a:t>
            </a:r>
            <a:endParaRPr lang="en-US" sz="6400" dirty="0" smtClean="0">
              <a:effectLst>
                <a:outerShdw blurRad="50800" dist="38100" algn="tr" rotWithShape="0">
                  <a:prstClr val="black">
                    <a:alpha val="40000"/>
                  </a:prstClr>
                </a:outerShdw>
              </a:effectLst>
              <a:latin typeface="Times New Roman"/>
              <a:ea typeface="SimSun"/>
              <a:cs typeface="Simplified Arabic"/>
            </a:endParaRPr>
          </a:p>
          <a:p>
            <a:pPr algn="justLow"/>
            <a:r>
              <a:rPr lang="ar-SA" sz="6400" dirty="0" smtClean="0">
                <a:effectLst>
                  <a:outerShdw blurRad="50800" dist="38100" dir="2700000" algn="tl" rotWithShape="0">
                    <a:srgbClr val="000000">
                      <a:alpha val="40000"/>
                    </a:srgbClr>
                  </a:outerShdw>
                </a:effectLst>
                <a:latin typeface="Times New Roman"/>
                <a:ea typeface="SimSun"/>
                <a:cs typeface="Simplified Arabic"/>
              </a:rPr>
              <a:t>3- يمكن قراءة الصحف بالسرعة التي تناسب القارئ ويمكن إعادة قراءة الصحف أكثر من مرة وفي أي مكان ومن قبل أكثر من شخص والاحتفاظ بها والرجوع إليها في أي وقت , أي أن القارئ يستطيع أن يسيطر على الصحيفة بالطريقة التي تلائمه.</a:t>
            </a:r>
            <a:endParaRPr lang="en-US" sz="6400" dirty="0" smtClean="0">
              <a:effectLst>
                <a:outerShdw blurRad="50800" dist="38100" algn="tr" rotWithShape="0">
                  <a:prstClr val="black">
                    <a:alpha val="40000"/>
                  </a:prstClr>
                </a:outerShdw>
              </a:effectLst>
              <a:latin typeface="Times New Roman"/>
              <a:ea typeface="SimSun"/>
              <a:cs typeface="Simplified Arabic"/>
            </a:endParaRPr>
          </a:p>
          <a:p>
            <a:pPr algn="justLow"/>
            <a:r>
              <a:rPr lang="ar-SA" sz="6400" dirty="0" smtClean="0">
                <a:effectLst>
                  <a:outerShdw blurRad="50800" dist="38100" dir="2700000" algn="tl" rotWithShape="0">
                    <a:srgbClr val="000000">
                      <a:alpha val="40000"/>
                    </a:srgbClr>
                  </a:outerShdw>
                </a:effectLst>
                <a:latin typeface="Times New Roman"/>
                <a:ea typeface="SimSun"/>
                <a:cs typeface="Simplified Arabic"/>
              </a:rPr>
              <a:t>4- ان اسعار الصحف عادة ما تكون رخيصة مقارنة مع غيرها من وسائل الإعلام . </a:t>
            </a:r>
            <a:endParaRPr lang="en-US" sz="6400" dirty="0" smtClean="0">
              <a:effectLst>
                <a:outerShdw blurRad="50800" dist="38100" algn="tr" rotWithShape="0">
                  <a:prstClr val="black">
                    <a:alpha val="40000"/>
                  </a:prstClr>
                </a:outerShdw>
              </a:effectLst>
              <a:latin typeface="Times New Roman"/>
              <a:ea typeface="SimSun"/>
              <a:cs typeface="Simplified Arabic"/>
            </a:endParaRPr>
          </a:p>
          <a:p>
            <a:pPr algn="justLow"/>
            <a:r>
              <a:rPr lang="ar-SA" sz="6400" dirty="0" smtClean="0">
                <a:effectLst>
                  <a:outerShdw blurRad="50800" dist="38100" dir="2700000" algn="tl" rotWithShape="0">
                    <a:srgbClr val="000000">
                      <a:alpha val="40000"/>
                    </a:srgbClr>
                  </a:outerShdw>
                </a:effectLst>
                <a:latin typeface="Times New Roman"/>
                <a:ea typeface="SimSun"/>
                <a:cs typeface="Simplified Arabic"/>
              </a:rPr>
              <a:t>5- الصحيفة ليست مهمتها نقل الأخبار والأحداث فقط بل تضم صفحات مخصصة للثقافة والدين والرياضة والفنون والتسلية والسياحة وكذلك تحرص الصحف على تلبية حاجات الناس ولهذا يزداد الاهتمام بها والإقبال عليها من  قبل كل فئات المجتمع وفي كل وقت .</a:t>
            </a:r>
            <a:endParaRPr lang="en-US" sz="6400" dirty="0" smtClean="0">
              <a:effectLst>
                <a:outerShdw blurRad="50800" dist="38100" algn="tr" rotWithShape="0">
                  <a:prstClr val="black">
                    <a:alpha val="40000"/>
                  </a:prstClr>
                </a:outerShdw>
              </a:effectLst>
              <a:latin typeface="Times New Roman"/>
              <a:ea typeface="SimSun"/>
              <a:cs typeface="Simplified Arabic"/>
            </a:endParaRPr>
          </a:p>
          <a:p>
            <a:pPr algn="justLow"/>
            <a:r>
              <a:rPr lang="ar-SA" sz="6400" dirty="0" smtClean="0">
                <a:effectLst>
                  <a:outerShdw blurRad="50800" dist="38100" dir="2700000" algn="tl" rotWithShape="0">
                    <a:srgbClr val="000000">
                      <a:alpha val="40000"/>
                    </a:srgbClr>
                  </a:outerShdw>
                </a:effectLst>
                <a:latin typeface="Times New Roman"/>
                <a:ea typeface="SimSun"/>
                <a:cs typeface="Simplified Arabic"/>
              </a:rPr>
              <a:t>6- ان الصحف وسيلة إعلامية واسعة الانتشار بعيدة مدى التأثير .</a:t>
            </a:r>
            <a:endParaRPr lang="en-US" sz="6400" dirty="0" smtClean="0">
              <a:effectLst>
                <a:outerShdw blurRad="50800" dist="38100" algn="tr" rotWithShape="0">
                  <a:prstClr val="black">
                    <a:alpha val="40000"/>
                  </a:prstClr>
                </a:outerShdw>
              </a:effectLst>
              <a:latin typeface="Times New Roman"/>
              <a:ea typeface="SimSun"/>
              <a:cs typeface="Simplified Arabic"/>
            </a:endParaRPr>
          </a:p>
          <a:p>
            <a:pPr algn="justLow"/>
            <a:r>
              <a:rPr lang="ar-SA" sz="6400" dirty="0" smtClean="0">
                <a:effectLst>
                  <a:outerShdw blurRad="50800" dist="38100" dir="2700000" algn="tl" rotWithShape="0">
                    <a:srgbClr val="000000">
                      <a:alpha val="40000"/>
                    </a:srgbClr>
                  </a:outerShdw>
                </a:effectLst>
                <a:latin typeface="Times New Roman"/>
                <a:ea typeface="SimSun"/>
                <a:cs typeface="Simplified Arabic"/>
              </a:rPr>
              <a:t>7- لها قابلة للنقل والتحرك من مكان الى مكان وهي بذلك قابلة للتداول بين مختلف الطبقات ويمكن الاستفادة مما فيها والانتفاع بمضموناتها الإعلامية أكثر من مرة .</a:t>
            </a:r>
            <a:endParaRPr lang="en-US" sz="6400" dirty="0" smtClean="0">
              <a:effectLst>
                <a:outerShdw blurRad="50800" dist="38100" algn="tr" rotWithShape="0">
                  <a:prstClr val="black">
                    <a:alpha val="40000"/>
                  </a:prstClr>
                </a:outerShdw>
              </a:effectLst>
              <a:latin typeface="Times New Roman"/>
              <a:ea typeface="SimSun"/>
              <a:cs typeface="Simplified Arabic"/>
            </a:endParaRPr>
          </a:p>
          <a:p>
            <a:pPr algn="justLow"/>
            <a:r>
              <a:rPr lang="ar-SA" sz="6400" dirty="0" smtClean="0">
                <a:effectLst>
                  <a:outerShdw blurRad="50800" dist="38100" dir="2700000" algn="tl" rotWithShape="0">
                    <a:srgbClr val="000000">
                      <a:alpha val="40000"/>
                    </a:srgbClr>
                  </a:outerShdw>
                </a:effectLst>
                <a:latin typeface="Times New Roman"/>
                <a:ea typeface="SimSun"/>
                <a:cs typeface="Simplified Arabic"/>
              </a:rPr>
              <a:t>8- ان الصحف  قادرة على التأثير والإقناع لأنها تتيح للمتلقي قدراً كبيراً من التفكير </a:t>
            </a:r>
            <a:r>
              <a:rPr lang="ar-SA" sz="6400" dirty="0" err="1" smtClean="0">
                <a:effectLst>
                  <a:outerShdw blurRad="50800" dist="38100" dir="2700000" algn="tl" rotWithShape="0">
                    <a:srgbClr val="000000">
                      <a:alpha val="40000"/>
                    </a:srgbClr>
                  </a:outerShdw>
                </a:effectLst>
                <a:latin typeface="Times New Roman"/>
                <a:ea typeface="SimSun"/>
                <a:cs typeface="Simplified Arabic"/>
              </a:rPr>
              <a:t>الإقناعي</a:t>
            </a:r>
            <a:r>
              <a:rPr lang="ar-SA" sz="6400" dirty="0" smtClean="0">
                <a:effectLst>
                  <a:outerShdw blurRad="50800" dist="38100" dir="2700000" algn="tl" rotWithShape="0">
                    <a:srgbClr val="000000">
                      <a:alpha val="40000"/>
                    </a:srgbClr>
                  </a:outerShdw>
                </a:effectLst>
                <a:latin typeface="Times New Roman"/>
                <a:ea typeface="SimSun"/>
                <a:cs typeface="Simplified Arabic"/>
              </a:rPr>
              <a:t> للمادة المكتوبة.</a:t>
            </a:r>
            <a:endParaRPr lang="en-US" sz="6400" dirty="0" smtClean="0">
              <a:effectLst>
                <a:outerShdw blurRad="50800" dist="38100" algn="tr" rotWithShape="0">
                  <a:prstClr val="black">
                    <a:alpha val="40000"/>
                  </a:prstClr>
                </a:outerShdw>
              </a:effectLst>
              <a:latin typeface="Times New Roman"/>
              <a:ea typeface="SimSun"/>
              <a:cs typeface="Simplified Arabic"/>
            </a:endParaRPr>
          </a:p>
          <a:p>
            <a:pPr algn="justLow"/>
            <a:r>
              <a:rPr lang="ar-SA" sz="6400" dirty="0" smtClean="0">
                <a:effectLst>
                  <a:outerShdw blurRad="50800" dist="38100" dir="2700000" algn="tl" rotWithShape="0">
                    <a:srgbClr val="000000">
                      <a:alpha val="40000"/>
                    </a:srgbClr>
                  </a:outerShdw>
                </a:effectLst>
                <a:latin typeface="Times New Roman"/>
                <a:ea typeface="SimSun"/>
                <a:cs typeface="Simplified Arabic"/>
              </a:rPr>
              <a:t>9-ان الصحف تجتذب جمهوراً مختلفاً في تجانسه اختلافا كبيراً حيث أن السن والتعليم والجنس والمركز الاجتماعي والاقتصادي هي جميعاً عوامل تقرر ما يقرأ وذلك وفقاً للدراسات التي أجراها </a:t>
            </a:r>
            <a:r>
              <a:rPr lang="ar-SA" sz="6400" dirty="0" err="1" smtClean="0">
                <a:effectLst>
                  <a:outerShdw blurRad="50800" dist="38100" dir="2700000" algn="tl" rotWithShape="0">
                    <a:srgbClr val="000000">
                      <a:alpha val="40000"/>
                    </a:srgbClr>
                  </a:outerShdw>
                </a:effectLst>
                <a:latin typeface="Times New Roman"/>
                <a:ea typeface="SimSun"/>
                <a:cs typeface="Simplified Arabic"/>
              </a:rPr>
              <a:t>ولبراشرام</a:t>
            </a:r>
            <a:r>
              <a:rPr lang="ar-SA" sz="6400" dirty="0" smtClean="0">
                <a:effectLst>
                  <a:outerShdw blurRad="50800" dist="38100" dir="2700000" algn="tl" rotWithShape="0">
                    <a:srgbClr val="000000">
                      <a:alpha val="40000"/>
                    </a:srgbClr>
                  </a:outerShdw>
                </a:effectLst>
                <a:latin typeface="Times New Roman"/>
                <a:ea typeface="SimSun"/>
                <a:cs typeface="Simplified Arabic"/>
              </a:rPr>
              <a:t> ودافيد </a:t>
            </a:r>
            <a:r>
              <a:rPr lang="ar-SA" sz="6400" dirty="0" err="1" smtClean="0">
                <a:effectLst>
                  <a:outerShdw blurRad="50800" dist="38100" dir="2700000" algn="tl" rotWithShape="0">
                    <a:srgbClr val="000000">
                      <a:alpha val="40000"/>
                    </a:srgbClr>
                  </a:outerShdw>
                </a:effectLst>
                <a:latin typeface="Times New Roman"/>
                <a:ea typeface="SimSun"/>
                <a:cs typeface="Simplified Arabic"/>
              </a:rPr>
              <a:t>ماننج</a:t>
            </a:r>
            <a:r>
              <a:rPr lang="ar-SA" sz="6400" dirty="0" smtClean="0">
                <a:effectLst>
                  <a:outerShdw blurRad="50800" dist="38100" dir="2700000" algn="tl" rotWithShape="0">
                    <a:srgbClr val="000000">
                      <a:alpha val="40000"/>
                    </a:srgbClr>
                  </a:outerShdw>
                </a:effectLst>
                <a:latin typeface="Times New Roman"/>
                <a:ea typeface="SimSun"/>
                <a:cs typeface="Simplified Arabic"/>
              </a:rPr>
              <a:t> </a:t>
            </a:r>
            <a:r>
              <a:rPr lang="ar-SA" sz="6400" dirty="0" err="1" smtClean="0">
                <a:effectLst>
                  <a:outerShdw blurRad="50800" dist="38100" dir="2700000" algn="tl" rotWithShape="0">
                    <a:srgbClr val="000000">
                      <a:alpha val="40000"/>
                    </a:srgbClr>
                  </a:outerShdw>
                </a:effectLst>
                <a:latin typeface="Times New Roman"/>
                <a:ea typeface="SimSun"/>
                <a:cs typeface="Simplified Arabic"/>
              </a:rPr>
              <a:t>هوايت</a:t>
            </a:r>
            <a:r>
              <a:rPr lang="ar-SA" sz="6400" dirty="0" smtClean="0">
                <a:effectLst>
                  <a:outerShdw blurRad="50800" dist="38100" dir="2700000" algn="tl" rotWithShape="0">
                    <a:srgbClr val="000000">
                      <a:alpha val="40000"/>
                    </a:srgbClr>
                  </a:outerShdw>
                </a:effectLst>
                <a:latin typeface="Times New Roman"/>
                <a:ea typeface="SimSun"/>
                <a:cs typeface="Simplified Arabic"/>
              </a:rPr>
              <a:t> . </a:t>
            </a:r>
            <a:endParaRPr lang="en-US" sz="6400" dirty="0" smtClean="0">
              <a:effectLst>
                <a:outerShdw blurRad="50800" dist="38100" algn="tr" rotWithShape="0">
                  <a:prstClr val="black">
                    <a:alpha val="40000"/>
                  </a:prstClr>
                </a:outerShdw>
              </a:effectLst>
              <a:latin typeface="Times New Roman"/>
              <a:ea typeface="SimSun"/>
              <a:cs typeface="Simplified Arabic"/>
            </a:endParaRPr>
          </a:p>
          <a:p>
            <a:pPr algn="justLow"/>
            <a:r>
              <a:rPr lang="ar-SA" sz="6400" dirty="0" smtClean="0">
                <a:effectLst>
                  <a:outerShdw blurRad="50800" dist="38100" dir="2700000" algn="tl" rotWithShape="0">
                    <a:srgbClr val="000000">
                      <a:alpha val="40000"/>
                    </a:srgbClr>
                  </a:outerShdw>
                </a:effectLst>
                <a:latin typeface="Times New Roman"/>
                <a:ea typeface="SimSun"/>
                <a:cs typeface="Simplified Arabic"/>
              </a:rPr>
              <a:t>10- تتميز الصحف بقدرتها على الديناميكية والتكييف مع التغيرات، أي أن التغير الذي يطرأ على العالم نفسه، والتغير في الأساليب والمعايير الصحيفة ، والتغير في اهتمامات القارئ وأهوائه، فالصحيفة هي أستاذ التغيير. </a:t>
            </a:r>
            <a:endParaRPr lang="en-US" sz="6400" dirty="0" smtClean="0">
              <a:effectLst>
                <a:outerShdw blurRad="50800" dist="38100" algn="tr" rotWithShape="0">
                  <a:prstClr val="black">
                    <a:alpha val="40000"/>
                  </a:prstClr>
                </a:outerShdw>
              </a:effectLst>
              <a:latin typeface="Times New Roman"/>
              <a:ea typeface="SimSun"/>
              <a:cs typeface="Simplified Arabic"/>
            </a:endParaRPr>
          </a:p>
          <a:p>
            <a:pPr algn="justLow"/>
            <a:r>
              <a:rPr lang="ar-SA" sz="6400" dirty="0" smtClean="0">
                <a:effectLst>
                  <a:outerShdw blurRad="50800" dist="38100" dir="2700000" algn="tl" rotWithShape="0">
                    <a:srgbClr val="000000">
                      <a:alpha val="40000"/>
                    </a:srgbClr>
                  </a:outerShdw>
                </a:effectLst>
                <a:latin typeface="Times New Roman"/>
                <a:ea typeface="SimSun"/>
                <a:cs typeface="Simplified Arabic"/>
              </a:rPr>
              <a:t>11-  أن الوسائل المقروءة تحتاج الى جهد يبذله القارئ أكبر من تلك التي </a:t>
            </a:r>
            <a:r>
              <a:rPr lang="ar-SA" sz="6400" dirty="0" err="1" smtClean="0">
                <a:effectLst>
                  <a:outerShdw blurRad="50800" dist="38100" dir="2700000" algn="tl" rotWithShape="0">
                    <a:srgbClr val="000000">
                      <a:alpha val="40000"/>
                    </a:srgbClr>
                  </a:outerShdw>
                </a:effectLst>
                <a:latin typeface="Times New Roman"/>
                <a:ea typeface="SimSun"/>
                <a:cs typeface="Simplified Arabic"/>
              </a:rPr>
              <a:t>تتطلبها</a:t>
            </a:r>
            <a:r>
              <a:rPr lang="ar-SA" sz="6400" dirty="0" smtClean="0">
                <a:effectLst>
                  <a:outerShdw blurRad="50800" dist="38100" dir="2700000" algn="tl" rotWithShape="0">
                    <a:srgbClr val="000000">
                      <a:alpha val="40000"/>
                    </a:srgbClr>
                  </a:outerShdw>
                </a:effectLst>
                <a:latin typeface="Times New Roman"/>
                <a:ea typeface="SimSun"/>
                <a:cs typeface="Simplified Arabic"/>
              </a:rPr>
              <a:t> الوسائل الأخرى من جمهورها لأن تكوين الرسالة المقروءة أقل اكتمالاً ولا تواجه القارئ بمتحدث يسمعه كما يفعل الراديو أو يراه كما يفعل التلفاز ولهذا تسمح الوسائل المقروءة بحرية أكبر في التخيل والتفسير والتحليل.</a:t>
            </a:r>
            <a:endParaRPr lang="en-US" sz="6400" dirty="0" smtClean="0">
              <a:effectLst>
                <a:outerShdw blurRad="50800" dist="38100" algn="tr" rotWithShape="0">
                  <a:prstClr val="black">
                    <a:alpha val="40000"/>
                  </a:prstClr>
                </a:outerShdw>
              </a:effectLst>
              <a:latin typeface="Times New Roman"/>
              <a:ea typeface="SimSun"/>
              <a:cs typeface="Simplified Arabic"/>
            </a:endParaRPr>
          </a:p>
          <a:p>
            <a:endParaRPr lang="ar-IQ" dirty="0"/>
          </a:p>
        </p:txBody>
      </p:sp>
    </p:spTree>
    <p:extLst>
      <p:ext uri="{BB962C8B-B14F-4D97-AF65-F5344CB8AC3E}">
        <p14:creationId xmlns:p14="http://schemas.microsoft.com/office/powerpoint/2010/main" val="18950529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normAutofit fontScale="25000" lnSpcReduction="20000"/>
          </a:bodyPr>
          <a:lstStyle/>
          <a:p>
            <a:pPr algn="justLow"/>
            <a:r>
              <a:rPr lang="ar-SA" sz="5500" dirty="0" smtClean="0">
                <a:effectLst>
                  <a:outerShdw blurRad="50800" dist="38100" algn="tr" rotWithShape="0">
                    <a:prstClr val="black">
                      <a:alpha val="40000"/>
                    </a:prstClr>
                  </a:outerShdw>
                </a:effectLst>
                <a:latin typeface="Times New Roman"/>
                <a:ea typeface="SimSun"/>
                <a:cs typeface="PT Bold Heading"/>
              </a:rPr>
              <a:t>المحاضرة الاولى </a:t>
            </a:r>
            <a:endParaRPr lang="en-US" sz="5500" dirty="0" smtClean="0">
              <a:effectLst>
                <a:outerShdw blurRad="50800" dist="38100" algn="tr" rotWithShape="0">
                  <a:prstClr val="black">
                    <a:alpha val="40000"/>
                  </a:prstClr>
                </a:outerShdw>
              </a:effectLst>
              <a:latin typeface="Times New Roman"/>
              <a:ea typeface="SimSun"/>
              <a:cs typeface="Simplified Arabic"/>
            </a:endParaRPr>
          </a:p>
          <a:p>
            <a:pPr algn="justLow"/>
            <a:r>
              <a:rPr lang="ar-SA" sz="5500" dirty="0" smtClean="0">
                <a:effectLst>
                  <a:outerShdw blurRad="50800" dist="38100" algn="tr" rotWithShape="0">
                    <a:prstClr val="black">
                      <a:alpha val="40000"/>
                    </a:prstClr>
                  </a:outerShdw>
                </a:effectLst>
                <a:latin typeface="Times New Roman"/>
                <a:ea typeface="SimSun"/>
                <a:cs typeface="PT Bold Heading"/>
              </a:rPr>
              <a:t> </a:t>
            </a:r>
            <a:endParaRPr lang="en-US" sz="5500" dirty="0" smtClean="0">
              <a:effectLst>
                <a:outerShdw blurRad="50800" dist="38100" algn="tr" rotWithShape="0">
                  <a:prstClr val="black">
                    <a:alpha val="40000"/>
                  </a:prstClr>
                </a:outerShdw>
              </a:effectLst>
              <a:latin typeface="Times New Roman"/>
              <a:ea typeface="SimSun"/>
              <a:cs typeface="Simplified Arabic"/>
            </a:endParaRPr>
          </a:p>
          <a:p>
            <a:pPr algn="justLow"/>
            <a:r>
              <a:rPr lang="ar-SA" sz="5500" dirty="0" smtClean="0">
                <a:effectLst>
                  <a:outerShdw blurRad="50800" dist="38100" algn="tr" rotWithShape="0">
                    <a:prstClr val="black">
                      <a:alpha val="40000"/>
                    </a:prstClr>
                  </a:outerShdw>
                </a:effectLst>
                <a:latin typeface="Times New Roman"/>
                <a:ea typeface="SimSun"/>
                <a:cs typeface="PT Bold Heading"/>
              </a:rPr>
              <a:t>اولاً : مفهوم الإعلام والاعلام السياحي </a:t>
            </a:r>
            <a:endParaRPr lang="en-US" sz="5500" dirty="0" smtClean="0">
              <a:effectLst>
                <a:outerShdw blurRad="50800" dist="38100" algn="tr" rotWithShape="0">
                  <a:prstClr val="black">
                    <a:alpha val="40000"/>
                  </a:prstClr>
                </a:outerShdw>
              </a:effectLst>
              <a:latin typeface="Times New Roman"/>
              <a:ea typeface="SimSun"/>
              <a:cs typeface="Simplified Arabic"/>
            </a:endParaRPr>
          </a:p>
          <a:p>
            <a:pPr algn="justLow"/>
            <a:r>
              <a:rPr lang="ar-IQ" sz="6400" dirty="0">
                <a:effectLst>
                  <a:outerShdw blurRad="50800" dist="38100" algn="tr" rotWithShape="0">
                    <a:prstClr val="black">
                      <a:alpha val="40000"/>
                    </a:prstClr>
                  </a:outerShdw>
                </a:effectLst>
                <a:latin typeface="Times New Roman"/>
                <a:ea typeface="SimSun"/>
              </a:rPr>
              <a:t>الإعلام في اللغة مصدر للفعل أعلم ، ويقال علمت الشيء بمعنى عرفته وخبرته, ومعنى أعلم أي قام بالتعريف والإخبار لغيره ، والفعل الثلاثي علم أي عرف وخبر.</a:t>
            </a:r>
            <a:endParaRPr lang="en-US" sz="6400" dirty="0" smtClean="0">
              <a:effectLst>
                <a:outerShdw blurRad="50800" dist="38100" algn="tr" rotWithShape="0">
                  <a:prstClr val="black">
                    <a:alpha val="40000"/>
                  </a:prstClr>
                </a:outerShdw>
              </a:effectLst>
              <a:latin typeface="Times New Roman"/>
              <a:ea typeface="SimSun"/>
              <a:cs typeface="Simplified Arabic"/>
            </a:endParaRPr>
          </a:p>
          <a:p>
            <a:pPr algn="justLow"/>
            <a:r>
              <a:rPr lang="ar-IQ" sz="6400" dirty="0">
                <a:effectLst>
                  <a:outerShdw blurRad="50800" dist="38100" algn="tr" rotWithShape="0">
                    <a:prstClr val="black">
                      <a:alpha val="40000"/>
                    </a:prstClr>
                  </a:outerShdw>
                </a:effectLst>
                <a:latin typeface="Times New Roman"/>
                <a:ea typeface="SimSun"/>
              </a:rPr>
              <a:t>إما الإعلام اصطلاحاً فهو الإخبار أو التبليغ أو الإنباء بمعنى انتقال معلومة بين الأفراد بواسطة فرد أو جماعة بحيث تنتشر بينهم فتصبح لهم لغة للتفاهم واصطلاحاً للتفاعل ووسيلة للمشاركة.</a:t>
            </a:r>
            <a:endParaRPr lang="en-US" sz="6400" dirty="0" smtClean="0">
              <a:effectLst>
                <a:outerShdw blurRad="50800" dist="38100" algn="tr" rotWithShape="0">
                  <a:prstClr val="black">
                    <a:alpha val="40000"/>
                  </a:prstClr>
                </a:outerShdw>
              </a:effectLst>
              <a:latin typeface="Times New Roman"/>
              <a:ea typeface="SimSun"/>
              <a:cs typeface="Simplified Arabic"/>
            </a:endParaRPr>
          </a:p>
          <a:p>
            <a:pPr algn="justLow"/>
            <a:r>
              <a:rPr lang="ar-IQ" sz="6400" dirty="0">
                <a:effectLst>
                  <a:outerShdw blurRad="50800" dist="38100" algn="tr" rotWithShape="0">
                    <a:prstClr val="black">
                      <a:alpha val="40000"/>
                    </a:prstClr>
                  </a:outerShdw>
                </a:effectLst>
                <a:latin typeface="Times New Roman"/>
                <a:ea typeface="SimSun"/>
              </a:rPr>
              <a:t>والإعلام هو مفهوم متعدد المعاني منها ما يدل على مضمون الرسالة أي أنها تعلم عن شيء   ما ، ومنها ما يمكن أن يدل على تدفق المعلومات على شكل رسائل من اتجاه واحد من المرسل الى المستقبل.</a:t>
            </a:r>
            <a:endParaRPr lang="en-US" sz="6400" dirty="0" smtClean="0">
              <a:effectLst>
                <a:outerShdw blurRad="50800" dist="38100" algn="tr" rotWithShape="0">
                  <a:prstClr val="black">
                    <a:alpha val="40000"/>
                  </a:prstClr>
                </a:outerShdw>
              </a:effectLst>
              <a:latin typeface="Times New Roman"/>
              <a:ea typeface="SimSun"/>
              <a:cs typeface="Simplified Arabic"/>
            </a:endParaRPr>
          </a:p>
          <a:p>
            <a:pPr algn="justLow"/>
            <a:r>
              <a:rPr lang="ar-IQ" sz="6400" dirty="0">
                <a:effectLst>
                  <a:outerShdw blurRad="50800" dist="38100" algn="tr" rotWithShape="0">
                    <a:prstClr val="black">
                      <a:alpha val="40000"/>
                    </a:prstClr>
                  </a:outerShdw>
                </a:effectLst>
                <a:latin typeface="Times New Roman"/>
                <a:ea typeface="SimSun"/>
              </a:rPr>
              <a:t>إن الإعلام في ابسط مفاهيمه وتعريفاته هو محاولة إحداث أثر , وكما عرفه العالم </a:t>
            </a:r>
            <a:r>
              <a:rPr lang="ar-IQ" sz="6400" dirty="0" err="1">
                <a:effectLst>
                  <a:outerShdw blurRad="50800" dist="38100" algn="tr" rotWithShape="0">
                    <a:prstClr val="black">
                      <a:alpha val="40000"/>
                    </a:prstClr>
                  </a:outerShdw>
                </a:effectLst>
                <a:latin typeface="Times New Roman"/>
                <a:ea typeface="SimSun"/>
              </a:rPr>
              <a:t>الإلماني</a:t>
            </a:r>
            <a:r>
              <a:rPr lang="ar-IQ" sz="6400" dirty="0">
                <a:effectLst>
                  <a:outerShdw blurRad="50800" dist="38100" algn="tr" rotWithShape="0">
                    <a:prstClr val="black">
                      <a:alpha val="40000"/>
                    </a:prstClr>
                  </a:outerShdw>
                </a:effectLst>
                <a:latin typeface="Times New Roman"/>
                <a:ea typeface="SimSun"/>
              </a:rPr>
              <a:t> ( </a:t>
            </a:r>
            <a:r>
              <a:rPr lang="ar-IQ" sz="6400" dirty="0" err="1">
                <a:effectLst>
                  <a:outerShdw blurRad="50800" dist="38100" algn="tr" rotWithShape="0">
                    <a:prstClr val="black">
                      <a:alpha val="40000"/>
                    </a:prstClr>
                  </a:outerShdw>
                </a:effectLst>
                <a:latin typeface="Times New Roman"/>
                <a:ea typeface="SimSun"/>
              </a:rPr>
              <a:t>أوتوجورت</a:t>
            </a:r>
            <a:r>
              <a:rPr lang="ar-IQ" sz="6400" dirty="0">
                <a:effectLst>
                  <a:outerShdw blurRad="50800" dist="38100" algn="tr" rotWithShape="0">
                    <a:prstClr val="black">
                      <a:alpha val="40000"/>
                    </a:prstClr>
                  </a:outerShdw>
                </a:effectLst>
                <a:latin typeface="Times New Roman"/>
                <a:ea typeface="SimSun"/>
              </a:rPr>
              <a:t> ) بأنه التعبير الموضوعي لعقلية الجماهير ولروحها وميولها واتجاهها في نفس الوقت.</a:t>
            </a:r>
            <a:endParaRPr lang="en-US" sz="6400" dirty="0" smtClean="0">
              <a:effectLst>
                <a:outerShdw blurRad="50800" dist="38100" algn="tr" rotWithShape="0">
                  <a:prstClr val="black">
                    <a:alpha val="40000"/>
                  </a:prstClr>
                </a:outerShdw>
              </a:effectLst>
              <a:latin typeface="Times New Roman"/>
              <a:ea typeface="SimSun"/>
              <a:cs typeface="Simplified Arabic"/>
            </a:endParaRPr>
          </a:p>
          <a:p>
            <a:pPr algn="justLow"/>
            <a:r>
              <a:rPr lang="ar-IQ" sz="6400" dirty="0">
                <a:effectLst>
                  <a:outerShdw blurRad="50800" dist="38100" algn="tr" rotWithShape="0">
                    <a:prstClr val="black">
                      <a:alpha val="40000"/>
                    </a:prstClr>
                  </a:outerShdw>
                </a:effectLst>
                <a:latin typeface="Times New Roman"/>
                <a:ea typeface="SimSun"/>
              </a:rPr>
              <a:t>وكذلك فقد عرف شرف الإعلام بأنه هو الذي يقوم على تزويد الناس بالأخبار الصحيحة والمعلومات السليمة والحقائق الثابتة التي تساعد الجماهير على تكوين رأي عام مستنير بحيث يعبر هذا الرأي تعبيراً موضوعياً عن عقلية الجماهير.</a:t>
            </a:r>
            <a:endParaRPr lang="en-US" sz="6400" dirty="0" smtClean="0">
              <a:effectLst>
                <a:outerShdw blurRad="50800" dist="38100" algn="tr" rotWithShape="0">
                  <a:prstClr val="black">
                    <a:alpha val="40000"/>
                  </a:prstClr>
                </a:outerShdw>
              </a:effectLst>
              <a:latin typeface="Times New Roman"/>
              <a:ea typeface="SimSun"/>
              <a:cs typeface="Simplified Arabic"/>
            </a:endParaRPr>
          </a:p>
          <a:p>
            <a:pPr algn="justLow"/>
            <a:r>
              <a:rPr lang="ar-IQ" sz="6400" dirty="0">
                <a:effectLst>
                  <a:outerShdw blurRad="50800" dist="38100" algn="tr" rotWithShape="0">
                    <a:prstClr val="black">
                      <a:alpha val="40000"/>
                    </a:prstClr>
                  </a:outerShdw>
                </a:effectLst>
                <a:latin typeface="Times New Roman"/>
                <a:ea typeface="SimSun"/>
              </a:rPr>
              <a:t>في حين عرف ( </a:t>
            </a:r>
            <a:r>
              <a:rPr lang="ar-IQ" sz="6400" dirty="0" err="1">
                <a:effectLst>
                  <a:outerShdw blurRad="50800" dist="38100" algn="tr" rotWithShape="0">
                    <a:prstClr val="black">
                      <a:alpha val="40000"/>
                    </a:prstClr>
                  </a:outerShdw>
                </a:effectLst>
                <a:latin typeface="Times New Roman"/>
                <a:ea typeface="SimSun"/>
              </a:rPr>
              <a:t>ماكبرايد</a:t>
            </a:r>
            <a:r>
              <a:rPr lang="ar-IQ" sz="6400" dirty="0">
                <a:effectLst>
                  <a:outerShdw blurRad="50800" dist="38100" algn="tr" rotWithShape="0">
                    <a:prstClr val="black">
                      <a:alpha val="40000"/>
                    </a:prstClr>
                  </a:outerShdw>
                </a:effectLst>
                <a:latin typeface="Times New Roman"/>
                <a:ea typeface="SimSun"/>
              </a:rPr>
              <a:t>) الإعلام بأنه جمع وتخزين ومعالجة ونشر الأنباء والبيانات والصور والحقائق والرسائل والآراء والتعليقات المطلوبة من أجل فهم الظروف الشخصية والبيئية والقومية والدولية والتصرف اتجاهها عن علم ومعرفة والوصول الى وضع يمكن أتخاذ القرارات السليمة.</a:t>
            </a:r>
            <a:endParaRPr lang="en-US" sz="6400" dirty="0" smtClean="0">
              <a:effectLst>
                <a:outerShdw blurRad="50800" dist="38100" algn="tr" rotWithShape="0">
                  <a:prstClr val="black">
                    <a:alpha val="40000"/>
                  </a:prstClr>
                </a:outerShdw>
              </a:effectLst>
              <a:latin typeface="Times New Roman"/>
              <a:ea typeface="SimSun"/>
              <a:cs typeface="Simplified Arabic"/>
            </a:endParaRPr>
          </a:p>
          <a:p>
            <a:pPr algn="justLow"/>
            <a:r>
              <a:rPr lang="ar-IQ" sz="6400" dirty="0">
                <a:effectLst>
                  <a:outerShdw blurRad="50800" dist="38100" algn="tr" rotWithShape="0">
                    <a:prstClr val="black">
                      <a:alpha val="40000"/>
                    </a:prstClr>
                  </a:outerShdw>
                </a:effectLst>
                <a:latin typeface="Times New Roman"/>
                <a:ea typeface="SimSun"/>
              </a:rPr>
              <a:t>وكذلك عرف الإعلام بأنه كافة الأوجه والأنشطة الاتصالية التي تستهدف تزويد الجمهور بكافة الحقائق والمعلومات الموضوعية الصحيحة وبما تؤدي الى خلق أكبر درجة ممكنة من الوعي </a:t>
            </a:r>
            <a:endParaRPr lang="en-US" sz="6400" dirty="0" smtClean="0">
              <a:effectLst>
                <a:outerShdw blurRad="50800" dist="38100" algn="tr" rotWithShape="0">
                  <a:prstClr val="black">
                    <a:alpha val="40000"/>
                  </a:prstClr>
                </a:outerShdw>
              </a:effectLst>
              <a:latin typeface="Times New Roman"/>
              <a:ea typeface="SimSun"/>
              <a:cs typeface="Simplified Arabic"/>
            </a:endParaRPr>
          </a:p>
          <a:p>
            <a:pPr algn="justLow"/>
            <a:r>
              <a:rPr lang="ar-IQ" sz="6400" dirty="0">
                <a:effectLst>
                  <a:outerShdw blurRad="50800" dist="38100" algn="tr" rotWithShape="0">
                    <a:prstClr val="black">
                      <a:alpha val="40000"/>
                    </a:prstClr>
                  </a:outerShdw>
                </a:effectLst>
                <a:latin typeface="Times New Roman"/>
                <a:ea typeface="SimSun"/>
              </a:rPr>
              <a:t>عن هذه القضايا أو الموضوعات وبما يسهم في تنوير الرأي العام وتكوين رأي عام صائب لدي الجمهور في الوقائع والمشكلات المثارة</a:t>
            </a:r>
            <a:r>
              <a:rPr lang="ar-IQ" sz="6400" dirty="0" smtClean="0">
                <a:effectLst>
                  <a:outerShdw blurRad="50800" dist="38100" algn="tr" rotWithShape="0">
                    <a:prstClr val="black">
                      <a:alpha val="40000"/>
                    </a:prstClr>
                  </a:outerShdw>
                </a:effectLst>
                <a:latin typeface="Times New Roman"/>
                <a:ea typeface="SimSun"/>
              </a:rPr>
              <a:t>.</a:t>
            </a:r>
          </a:p>
          <a:p>
            <a:pPr algn="justLow"/>
            <a:endParaRPr lang="ar-IQ" sz="6400" dirty="0">
              <a:effectLst>
                <a:outerShdw blurRad="50800" dist="38100" algn="tr" rotWithShape="0">
                  <a:prstClr val="black">
                    <a:alpha val="40000"/>
                  </a:prstClr>
                </a:outerShdw>
              </a:effectLst>
              <a:latin typeface="Times New Roman"/>
              <a:ea typeface="SimSun"/>
              <a:cs typeface="Simplified Arabic"/>
            </a:endParaRPr>
          </a:p>
          <a:p>
            <a:pPr algn="justLow"/>
            <a:endParaRPr lang="ar-IQ" sz="6400" dirty="0" smtClean="0">
              <a:effectLst>
                <a:outerShdw blurRad="50800" dist="38100" algn="tr" rotWithShape="0">
                  <a:prstClr val="black">
                    <a:alpha val="40000"/>
                  </a:prstClr>
                </a:outerShdw>
              </a:effectLst>
              <a:latin typeface="Times New Roman"/>
              <a:ea typeface="SimSun"/>
              <a:cs typeface="Simplified Arabic"/>
            </a:endParaRPr>
          </a:p>
          <a:p>
            <a:pPr algn="justLow"/>
            <a:endParaRPr lang="ar-IQ" sz="6400" dirty="0">
              <a:effectLst>
                <a:outerShdw blurRad="50800" dist="38100" algn="tr" rotWithShape="0">
                  <a:prstClr val="black">
                    <a:alpha val="40000"/>
                  </a:prstClr>
                </a:outerShdw>
              </a:effectLst>
              <a:latin typeface="Times New Roman"/>
              <a:ea typeface="SimSun"/>
              <a:cs typeface="Simplified Arabic"/>
            </a:endParaRPr>
          </a:p>
          <a:p>
            <a:pPr algn="justLow"/>
            <a:endParaRPr lang="ar-IQ" sz="6400" dirty="0" smtClean="0">
              <a:effectLst>
                <a:outerShdw blurRad="50800" dist="38100" algn="tr" rotWithShape="0">
                  <a:prstClr val="black">
                    <a:alpha val="40000"/>
                  </a:prstClr>
                </a:outerShdw>
              </a:effectLst>
              <a:latin typeface="Times New Roman"/>
              <a:ea typeface="SimSun"/>
              <a:cs typeface="Simplified Arabic"/>
            </a:endParaRPr>
          </a:p>
          <a:p>
            <a:pPr algn="justLow"/>
            <a:endParaRPr lang="en-US" sz="6400" dirty="0" smtClean="0">
              <a:effectLst>
                <a:outerShdw blurRad="50800" dist="38100" algn="tr" rotWithShape="0">
                  <a:prstClr val="black">
                    <a:alpha val="40000"/>
                  </a:prstClr>
                </a:outerShdw>
              </a:effectLst>
              <a:latin typeface="Times New Roman"/>
              <a:ea typeface="SimSun"/>
              <a:cs typeface="Simplified Arabic"/>
            </a:endParaRPr>
          </a:p>
          <a:p>
            <a:pPr algn="justLow"/>
            <a:r>
              <a:rPr lang="ar-IQ" sz="6400" dirty="0">
                <a:effectLst>
                  <a:outerShdw blurRad="50800" dist="38100" algn="tr" rotWithShape="0">
                    <a:prstClr val="black">
                      <a:alpha val="40000"/>
                    </a:prstClr>
                  </a:outerShdw>
                </a:effectLst>
                <a:latin typeface="Times New Roman"/>
                <a:ea typeface="SimSun"/>
              </a:rPr>
              <a:t>اما الاعلام السياحي فيعرفه امام بانه اوجه النشاط الاعلامي المختلف التي تقوم به ادارة المؤسسة السياحية للتأثير في اتجاهات الجماهير وافكارها من اجل اجتذاب اكبر عدد من السائحين عن طريق وسائل النشر المختلفة . </a:t>
            </a:r>
            <a:endParaRPr lang="ar-IQ" sz="6400" dirty="0" smtClean="0">
              <a:effectLst>
                <a:outerShdw blurRad="50800" dist="38100" algn="tr" rotWithShape="0">
                  <a:prstClr val="black">
                    <a:alpha val="40000"/>
                  </a:prstClr>
                </a:outerShdw>
              </a:effectLst>
              <a:latin typeface="Times New Roman"/>
              <a:ea typeface="SimSun"/>
            </a:endParaRPr>
          </a:p>
          <a:p>
            <a:pPr algn="justLow"/>
            <a:endParaRPr lang="ar-IQ" sz="5500" dirty="0">
              <a:effectLst>
                <a:outerShdw blurRad="50800" dist="38100" algn="tr" rotWithShape="0">
                  <a:prstClr val="black">
                    <a:alpha val="40000"/>
                  </a:prstClr>
                </a:outerShdw>
              </a:effectLst>
              <a:latin typeface="Times New Roman"/>
              <a:ea typeface="SimSun"/>
              <a:cs typeface="Simplified Arabic"/>
            </a:endParaRPr>
          </a:p>
          <a:p>
            <a:pPr algn="justLow"/>
            <a:endParaRPr lang="ar-IQ" sz="5500" dirty="0" smtClean="0">
              <a:effectLst>
                <a:outerShdw blurRad="50800" dist="38100" algn="tr" rotWithShape="0">
                  <a:prstClr val="black">
                    <a:alpha val="40000"/>
                  </a:prstClr>
                </a:outerShdw>
              </a:effectLst>
              <a:latin typeface="Times New Roman"/>
              <a:ea typeface="SimSun"/>
              <a:cs typeface="Simplified Arabic"/>
            </a:endParaRPr>
          </a:p>
          <a:p>
            <a:pPr algn="justLow"/>
            <a:endParaRPr lang="ar-IQ" sz="5500" dirty="0">
              <a:effectLst>
                <a:outerShdw blurRad="50800" dist="38100" algn="tr" rotWithShape="0">
                  <a:prstClr val="black">
                    <a:alpha val="40000"/>
                  </a:prstClr>
                </a:outerShdw>
              </a:effectLst>
              <a:latin typeface="Times New Roman"/>
              <a:ea typeface="SimSun"/>
              <a:cs typeface="Simplified Arabic"/>
            </a:endParaRPr>
          </a:p>
          <a:p>
            <a:pPr algn="justLow"/>
            <a:endParaRPr lang="ar-IQ" sz="5500" dirty="0" smtClean="0">
              <a:effectLst>
                <a:outerShdw blurRad="50800" dist="38100" algn="tr" rotWithShape="0">
                  <a:prstClr val="black">
                    <a:alpha val="40000"/>
                  </a:prstClr>
                </a:outerShdw>
              </a:effectLst>
              <a:latin typeface="Times New Roman"/>
              <a:ea typeface="SimSun"/>
              <a:cs typeface="Simplified Arabic"/>
            </a:endParaRPr>
          </a:p>
          <a:p>
            <a:pPr algn="justLow"/>
            <a:endParaRPr lang="ar-IQ" sz="5500" dirty="0">
              <a:effectLst>
                <a:outerShdw blurRad="50800" dist="38100" algn="tr" rotWithShape="0">
                  <a:prstClr val="black">
                    <a:alpha val="40000"/>
                  </a:prstClr>
                </a:outerShdw>
              </a:effectLst>
              <a:latin typeface="Times New Roman"/>
              <a:ea typeface="SimSun"/>
              <a:cs typeface="Simplified Arabic"/>
            </a:endParaRPr>
          </a:p>
          <a:p>
            <a:pPr algn="justLow"/>
            <a:endParaRPr lang="ar-IQ" sz="5500" dirty="0" smtClean="0">
              <a:effectLst>
                <a:outerShdw blurRad="50800" dist="38100" algn="tr" rotWithShape="0">
                  <a:prstClr val="black">
                    <a:alpha val="40000"/>
                  </a:prstClr>
                </a:outerShdw>
              </a:effectLst>
              <a:latin typeface="Times New Roman"/>
              <a:ea typeface="SimSun"/>
              <a:cs typeface="Simplified Arabic"/>
            </a:endParaRPr>
          </a:p>
          <a:p>
            <a:pPr algn="justLow"/>
            <a:endParaRPr lang="ar-IQ" sz="5500" dirty="0">
              <a:effectLst>
                <a:outerShdw blurRad="50800" dist="38100" algn="tr" rotWithShape="0">
                  <a:prstClr val="black">
                    <a:alpha val="40000"/>
                  </a:prstClr>
                </a:outerShdw>
              </a:effectLst>
              <a:latin typeface="Times New Roman"/>
              <a:ea typeface="SimSun"/>
              <a:cs typeface="Simplified Arabic"/>
            </a:endParaRPr>
          </a:p>
          <a:p>
            <a:pPr algn="justLow"/>
            <a:endParaRPr lang="en-US" sz="5500" dirty="0" smtClean="0">
              <a:effectLst>
                <a:outerShdw blurRad="50800" dist="38100" algn="tr" rotWithShape="0">
                  <a:prstClr val="black">
                    <a:alpha val="40000"/>
                  </a:prstClr>
                </a:outerShdw>
              </a:effectLst>
              <a:latin typeface="Times New Roman"/>
              <a:ea typeface="SimSun"/>
              <a:cs typeface="Simplified Arabic"/>
            </a:endParaRPr>
          </a:p>
          <a:p>
            <a:endParaRPr lang="ar-IQ" dirty="0"/>
          </a:p>
        </p:txBody>
      </p:sp>
    </p:spTree>
    <p:extLst>
      <p:ext uri="{BB962C8B-B14F-4D97-AF65-F5344CB8AC3E}">
        <p14:creationId xmlns:p14="http://schemas.microsoft.com/office/powerpoint/2010/main" val="298573485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normAutofit/>
          </a:bodyPr>
          <a:lstStyle/>
          <a:p>
            <a:r>
              <a:rPr lang="ar-SA" sz="1800" dirty="0" smtClean="0">
                <a:effectLst>
                  <a:outerShdw blurRad="50800" dist="38100" algn="tr" rotWithShape="0">
                    <a:prstClr val="black">
                      <a:alpha val="40000"/>
                    </a:prstClr>
                  </a:outerShdw>
                </a:effectLst>
                <a:latin typeface="Times New Roman"/>
                <a:ea typeface="SimSun"/>
                <a:cs typeface="PT Bold Heading"/>
              </a:rPr>
              <a:t>المحاضرة العاشرة </a:t>
            </a:r>
            <a:endParaRPr lang="en-US" sz="1800" dirty="0" smtClean="0">
              <a:effectLst>
                <a:outerShdw blurRad="50800" dist="38100" algn="tr" rotWithShape="0">
                  <a:prstClr val="black">
                    <a:alpha val="40000"/>
                  </a:prstClr>
                </a:outerShdw>
              </a:effectLst>
              <a:latin typeface="Times New Roman"/>
              <a:ea typeface="SimSun"/>
              <a:cs typeface="Simplified Arabic"/>
            </a:endParaRPr>
          </a:p>
          <a:p>
            <a:pPr algn="justLow"/>
            <a:r>
              <a:rPr lang="ar-SA" sz="1600" dirty="0" smtClean="0">
                <a:effectLst>
                  <a:outerShdw blurRad="50800" dist="38100" dir="2700000" algn="tl" rotWithShape="0">
                    <a:srgbClr val="000000">
                      <a:alpha val="40000"/>
                    </a:srgbClr>
                  </a:outerShdw>
                </a:effectLst>
                <a:latin typeface="Times New Roman"/>
                <a:ea typeface="SimSun"/>
                <a:cs typeface="Simplified Arabic"/>
              </a:rPr>
              <a:t>ويحدد الصحفي الأمريكي المعروف أدوين أيمري عدة معايير وسمات للصحيفة وهي: </a:t>
            </a:r>
            <a:endParaRPr lang="en-US" sz="1600" dirty="0" smtClean="0">
              <a:effectLst>
                <a:outerShdw blurRad="50800" dist="38100" algn="tr" rotWithShape="0">
                  <a:prstClr val="black">
                    <a:alpha val="40000"/>
                  </a:prstClr>
                </a:outerShdw>
              </a:effectLst>
              <a:latin typeface="Times New Roman"/>
              <a:ea typeface="SimSun"/>
              <a:cs typeface="Simplified Arabic"/>
            </a:endParaRPr>
          </a:p>
          <a:p>
            <a:pPr algn="justLow"/>
            <a:r>
              <a:rPr lang="ar-SA" sz="1600" dirty="0" smtClean="0">
                <a:effectLst>
                  <a:outerShdw blurRad="50800" dist="38100" dir="2700000" algn="tl" rotWithShape="0">
                    <a:srgbClr val="000000">
                      <a:alpha val="40000"/>
                    </a:srgbClr>
                  </a:outerShdw>
                </a:effectLst>
                <a:latin typeface="Times New Roman"/>
                <a:ea typeface="SimSun"/>
                <a:cs typeface="Simplified Arabic"/>
              </a:rPr>
              <a:t>1 – أن تصدر يومياً أو أسبوعياً  . </a:t>
            </a:r>
            <a:endParaRPr lang="en-US" sz="1600" dirty="0" smtClean="0">
              <a:effectLst>
                <a:outerShdw blurRad="50800" dist="38100" algn="tr" rotWithShape="0">
                  <a:prstClr val="black">
                    <a:alpha val="40000"/>
                  </a:prstClr>
                </a:outerShdw>
              </a:effectLst>
              <a:latin typeface="Times New Roman"/>
              <a:ea typeface="SimSun"/>
              <a:cs typeface="Simplified Arabic"/>
            </a:endParaRPr>
          </a:p>
          <a:p>
            <a:pPr algn="justLow"/>
            <a:r>
              <a:rPr lang="ar-SA" sz="1600" dirty="0" smtClean="0">
                <a:effectLst>
                  <a:outerShdw blurRad="50800" dist="38100" dir="2700000" algn="tl" rotWithShape="0">
                    <a:srgbClr val="000000">
                      <a:alpha val="40000"/>
                    </a:srgbClr>
                  </a:outerShdw>
                </a:effectLst>
                <a:latin typeface="Times New Roman"/>
                <a:ea typeface="SimSun"/>
                <a:cs typeface="Simplified Arabic"/>
              </a:rPr>
              <a:t>2 – أن تكون متاحة لجميع أفراد المجتمع وفئاته . </a:t>
            </a:r>
            <a:endParaRPr lang="en-US" sz="1600" dirty="0" smtClean="0">
              <a:effectLst>
                <a:outerShdw blurRad="50800" dist="38100" algn="tr" rotWithShape="0">
                  <a:prstClr val="black">
                    <a:alpha val="40000"/>
                  </a:prstClr>
                </a:outerShdw>
              </a:effectLst>
              <a:latin typeface="Times New Roman"/>
              <a:ea typeface="SimSun"/>
              <a:cs typeface="Simplified Arabic"/>
            </a:endParaRPr>
          </a:p>
          <a:p>
            <a:pPr algn="justLow"/>
            <a:r>
              <a:rPr lang="ar-SA" sz="1600" dirty="0" smtClean="0">
                <a:effectLst>
                  <a:outerShdw blurRad="50800" dist="38100" dir="2700000" algn="tl" rotWithShape="0">
                    <a:srgbClr val="000000">
                      <a:alpha val="40000"/>
                    </a:srgbClr>
                  </a:outerShdw>
                </a:effectLst>
                <a:latin typeface="Times New Roman"/>
                <a:ea typeface="SimSun"/>
                <a:cs typeface="Simplified Arabic"/>
              </a:rPr>
              <a:t>3 – أن يستطيع قرأتها كل من تلقى تعليماً عادياً . </a:t>
            </a:r>
            <a:endParaRPr lang="en-US" sz="1600" dirty="0" smtClean="0">
              <a:effectLst>
                <a:outerShdw blurRad="50800" dist="38100" algn="tr" rotWithShape="0">
                  <a:prstClr val="black">
                    <a:alpha val="40000"/>
                  </a:prstClr>
                </a:outerShdw>
              </a:effectLst>
              <a:latin typeface="Times New Roman"/>
              <a:ea typeface="SimSun"/>
              <a:cs typeface="Simplified Arabic"/>
            </a:endParaRPr>
          </a:p>
          <a:p>
            <a:pPr algn="justLow"/>
            <a:r>
              <a:rPr lang="ar-SA" sz="1600" dirty="0" smtClean="0">
                <a:effectLst>
                  <a:outerShdw blurRad="50800" dist="38100" dir="2700000" algn="tl" rotWithShape="0">
                    <a:srgbClr val="000000">
                      <a:alpha val="40000"/>
                    </a:srgbClr>
                  </a:outerShdw>
                </a:effectLst>
                <a:latin typeface="Times New Roman"/>
                <a:ea typeface="SimSun"/>
                <a:cs typeface="Simplified Arabic"/>
              </a:rPr>
              <a:t>4 – أن تنشر الأخبار ذات الاهتمام العام . </a:t>
            </a:r>
            <a:endParaRPr lang="en-US" sz="1600" dirty="0" smtClean="0">
              <a:effectLst>
                <a:outerShdw blurRad="50800" dist="38100" algn="tr" rotWithShape="0">
                  <a:prstClr val="black">
                    <a:alpha val="40000"/>
                  </a:prstClr>
                </a:outerShdw>
              </a:effectLst>
              <a:latin typeface="Times New Roman"/>
              <a:ea typeface="SimSun"/>
              <a:cs typeface="Simplified Arabic"/>
            </a:endParaRPr>
          </a:p>
          <a:p>
            <a:pPr algn="justLow"/>
            <a:r>
              <a:rPr lang="ar-SA" sz="1600" dirty="0" smtClean="0">
                <a:effectLst>
                  <a:outerShdw blurRad="50800" dist="38100" dir="2700000" algn="tl" rotWithShape="0">
                    <a:srgbClr val="000000">
                      <a:alpha val="40000"/>
                    </a:srgbClr>
                  </a:outerShdw>
                </a:effectLst>
                <a:latin typeface="Times New Roman"/>
                <a:ea typeface="SimSun"/>
                <a:cs typeface="Simplified Arabic"/>
              </a:rPr>
              <a:t>5 – أن ترتبط بوقتها .  </a:t>
            </a:r>
            <a:endParaRPr lang="en-US" sz="1600" dirty="0" smtClean="0">
              <a:effectLst>
                <a:outerShdw blurRad="50800" dist="38100" algn="tr" rotWithShape="0">
                  <a:prstClr val="black">
                    <a:alpha val="40000"/>
                  </a:prstClr>
                </a:outerShdw>
              </a:effectLst>
              <a:latin typeface="Times New Roman"/>
              <a:ea typeface="SimSun"/>
              <a:cs typeface="Simplified Arabic"/>
            </a:endParaRPr>
          </a:p>
          <a:p>
            <a:pPr algn="justLow"/>
            <a:r>
              <a:rPr lang="ar-SA" sz="1600" dirty="0" smtClean="0">
                <a:effectLst>
                  <a:outerShdw blurRad="50800" dist="38100" dir="2700000" algn="tl" rotWithShape="0">
                    <a:srgbClr val="000000">
                      <a:alpha val="40000"/>
                    </a:srgbClr>
                  </a:outerShdw>
                </a:effectLst>
                <a:latin typeface="Times New Roman"/>
                <a:ea typeface="SimSun"/>
                <a:cs typeface="Simplified Arabic"/>
              </a:rPr>
              <a:t>ومن الجدير بالذكر أن أول صحيفة عربية تصدر وهي جورنال العراق التي بدأت في الظهور في اللغة العربية والتركية في بغداد عام 1816</a:t>
            </a:r>
            <a:r>
              <a:rPr lang="ar-SA" sz="1600" baseline="30000" dirty="0" smtClean="0">
                <a:effectLst>
                  <a:outerShdw blurRad="50800" dist="38100" dir="2700000" algn="tl" rotWithShape="0">
                    <a:srgbClr val="000000">
                      <a:alpha val="40000"/>
                    </a:srgbClr>
                  </a:outerShdw>
                </a:effectLst>
                <a:latin typeface="Times New Roman"/>
                <a:ea typeface="SimSun"/>
                <a:cs typeface="Simplified Arabic"/>
              </a:rPr>
              <a:t> </a:t>
            </a:r>
            <a:r>
              <a:rPr lang="ar-SA" sz="1600" dirty="0" smtClean="0">
                <a:effectLst>
                  <a:outerShdw blurRad="50800" dist="38100" dir="2700000" algn="tl" rotWithShape="0">
                    <a:srgbClr val="000000">
                      <a:alpha val="40000"/>
                    </a:srgbClr>
                  </a:outerShdw>
                </a:effectLst>
                <a:latin typeface="Times New Roman"/>
                <a:ea typeface="SimSun"/>
                <a:cs typeface="Simplified Arabic"/>
              </a:rPr>
              <a:t>, وتصنف الصحف إلى عدة تصنيفات وهي تختلف باختلاف الباحثين والكتاب. </a:t>
            </a:r>
            <a:endParaRPr lang="en-US" sz="1600" dirty="0" smtClean="0">
              <a:effectLst>
                <a:outerShdw blurRad="50800" dist="38100" algn="tr" rotWithShape="0">
                  <a:prstClr val="black">
                    <a:alpha val="40000"/>
                  </a:prstClr>
                </a:outerShdw>
              </a:effectLst>
              <a:latin typeface="Times New Roman"/>
              <a:ea typeface="SimSun"/>
              <a:cs typeface="Simplified Arabic"/>
            </a:endParaRPr>
          </a:p>
          <a:p>
            <a:pPr algn="justLow"/>
            <a:r>
              <a:rPr lang="ar-SA" sz="1600" dirty="0" smtClean="0">
                <a:effectLst>
                  <a:outerShdw blurRad="50800" dist="38100" dir="2700000" algn="tl" rotWithShape="0">
                    <a:srgbClr val="000000">
                      <a:alpha val="40000"/>
                    </a:srgbClr>
                  </a:outerShdw>
                </a:effectLst>
                <a:latin typeface="Times New Roman"/>
                <a:ea typeface="SimSun"/>
                <a:cs typeface="Simplified Arabic"/>
              </a:rPr>
              <a:t>وتصنف الصحف كذلك بحسب عدة معايير منها: </a:t>
            </a:r>
            <a:endParaRPr lang="en-US" sz="1600" dirty="0" smtClean="0">
              <a:effectLst>
                <a:outerShdw blurRad="50800" dist="38100" algn="tr" rotWithShape="0">
                  <a:prstClr val="black">
                    <a:alpha val="40000"/>
                  </a:prstClr>
                </a:outerShdw>
              </a:effectLst>
              <a:latin typeface="Times New Roman"/>
              <a:ea typeface="SimSun"/>
              <a:cs typeface="Simplified Arabic"/>
            </a:endParaRPr>
          </a:p>
          <a:p>
            <a:pPr algn="justLow"/>
            <a:r>
              <a:rPr lang="ar-SA" sz="1600" b="1" dirty="0" smtClean="0">
                <a:effectLst>
                  <a:outerShdw blurRad="50800" dist="38100" dir="2700000" algn="tl" rotWithShape="0">
                    <a:srgbClr val="000000">
                      <a:alpha val="40000"/>
                    </a:srgbClr>
                  </a:outerShdw>
                </a:effectLst>
                <a:latin typeface="Times New Roman"/>
                <a:ea typeface="SimSun"/>
                <a:cs typeface="Simplified Arabic"/>
              </a:rPr>
              <a:t>1 – معيار دورية الصدور ويقسم الصحف إلى : </a:t>
            </a:r>
            <a:endParaRPr lang="en-US" sz="1600" dirty="0" smtClean="0">
              <a:effectLst>
                <a:outerShdw blurRad="50800" dist="38100" algn="tr" rotWithShape="0">
                  <a:prstClr val="black">
                    <a:alpha val="40000"/>
                  </a:prstClr>
                </a:outerShdw>
              </a:effectLst>
              <a:latin typeface="Times New Roman"/>
              <a:ea typeface="SimSun"/>
              <a:cs typeface="Simplified Arabic"/>
            </a:endParaRPr>
          </a:p>
          <a:p>
            <a:pPr algn="justLow"/>
            <a:r>
              <a:rPr lang="ar-SA" sz="1600" dirty="0" smtClean="0">
                <a:effectLst>
                  <a:outerShdw blurRad="50800" dist="38100" dir="2700000" algn="tl" rotWithShape="0">
                    <a:srgbClr val="000000">
                      <a:alpha val="40000"/>
                    </a:srgbClr>
                  </a:outerShdw>
                </a:effectLst>
                <a:latin typeface="Times New Roman"/>
                <a:ea typeface="SimSun"/>
                <a:cs typeface="Simplified Arabic"/>
              </a:rPr>
              <a:t>     أ- الصحف اليومية وهي صباحية أو مسائية ب- الصحف نصف الأسبوعية ج- الصحف الأسبوعية د- الصحف نصف الشهرية هـ- الصحف الشهرية و- الصحف الفصلية . </a:t>
            </a:r>
            <a:endParaRPr lang="en-US" sz="1600" dirty="0" smtClean="0">
              <a:effectLst>
                <a:outerShdw blurRad="50800" dist="38100" algn="tr" rotWithShape="0">
                  <a:prstClr val="black">
                    <a:alpha val="40000"/>
                  </a:prstClr>
                </a:outerShdw>
              </a:effectLst>
              <a:latin typeface="Times New Roman"/>
              <a:ea typeface="SimSun"/>
              <a:cs typeface="Simplified Arabic"/>
            </a:endParaRPr>
          </a:p>
          <a:p>
            <a:endParaRPr lang="ar-IQ" dirty="0"/>
          </a:p>
        </p:txBody>
      </p:sp>
    </p:spTree>
    <p:extLst>
      <p:ext uri="{BB962C8B-B14F-4D97-AF65-F5344CB8AC3E}">
        <p14:creationId xmlns:p14="http://schemas.microsoft.com/office/powerpoint/2010/main" val="230300095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normAutofit fontScale="47500" lnSpcReduction="20000"/>
          </a:bodyPr>
          <a:lstStyle/>
          <a:p>
            <a:pPr algn="justLow"/>
            <a:r>
              <a:rPr lang="ar-SA" sz="3400" b="1" dirty="0" smtClean="0">
                <a:effectLst>
                  <a:outerShdw blurRad="50800" dist="38100" dir="2700000" algn="tl" rotWithShape="0">
                    <a:srgbClr val="000000">
                      <a:alpha val="40000"/>
                    </a:srgbClr>
                  </a:outerShdw>
                </a:effectLst>
                <a:latin typeface="Times New Roman"/>
                <a:ea typeface="SimSun"/>
                <a:cs typeface="Simplified Arabic"/>
              </a:rPr>
              <a:t>2 – معيار الموضوع ويقسم الصحف الى : </a:t>
            </a:r>
            <a:endParaRPr lang="en-US" sz="3400" dirty="0" smtClean="0">
              <a:effectLst>
                <a:outerShdw blurRad="50800" dist="38100" algn="tr" rotWithShape="0">
                  <a:prstClr val="black">
                    <a:alpha val="40000"/>
                  </a:prstClr>
                </a:outerShdw>
              </a:effectLst>
              <a:latin typeface="Times New Roman"/>
              <a:ea typeface="SimSun"/>
              <a:cs typeface="Simplified Arabic"/>
            </a:endParaRPr>
          </a:p>
          <a:p>
            <a:pPr algn="justLow"/>
            <a:r>
              <a:rPr lang="ar-SA" sz="3400" dirty="0" smtClean="0">
                <a:effectLst>
                  <a:outerShdw blurRad="50800" dist="38100" dir="2700000" algn="tl" rotWithShape="0">
                    <a:srgbClr val="000000">
                      <a:alpha val="40000"/>
                    </a:srgbClr>
                  </a:outerShdw>
                </a:effectLst>
                <a:latin typeface="Times New Roman"/>
                <a:ea typeface="SimSun"/>
                <a:cs typeface="Simplified Arabic"/>
              </a:rPr>
              <a:t>     أ  – الصحف الجامعة ب- الصحف الاختصاصية ج – الصحف الأدبية . </a:t>
            </a:r>
            <a:endParaRPr lang="en-US" sz="3400" dirty="0" smtClean="0">
              <a:effectLst>
                <a:outerShdw blurRad="50800" dist="38100" algn="tr" rotWithShape="0">
                  <a:prstClr val="black">
                    <a:alpha val="40000"/>
                  </a:prstClr>
                </a:outerShdw>
              </a:effectLst>
              <a:latin typeface="Times New Roman"/>
              <a:ea typeface="SimSun"/>
              <a:cs typeface="Simplified Arabic"/>
            </a:endParaRPr>
          </a:p>
          <a:p>
            <a:pPr algn="justLow"/>
            <a:r>
              <a:rPr lang="ar-SA" sz="3400" dirty="0" smtClean="0">
                <a:effectLst>
                  <a:outerShdw blurRad="50800" dist="38100" dir="2700000" algn="tl" rotWithShape="0">
                    <a:srgbClr val="000000">
                      <a:alpha val="40000"/>
                    </a:srgbClr>
                  </a:outerShdw>
                </a:effectLst>
                <a:latin typeface="Times New Roman"/>
                <a:ea typeface="SimSun"/>
                <a:cs typeface="Simplified Arabic"/>
              </a:rPr>
              <a:t>      د – الصحف المسلية . </a:t>
            </a:r>
            <a:endParaRPr lang="en-US" sz="3400" dirty="0" smtClean="0">
              <a:effectLst>
                <a:outerShdw blurRad="50800" dist="38100" algn="tr" rotWithShape="0">
                  <a:prstClr val="black">
                    <a:alpha val="40000"/>
                  </a:prstClr>
                </a:outerShdw>
              </a:effectLst>
              <a:latin typeface="Times New Roman"/>
              <a:ea typeface="SimSun"/>
              <a:cs typeface="Simplified Arabic"/>
            </a:endParaRPr>
          </a:p>
          <a:p>
            <a:pPr algn="justLow"/>
            <a:r>
              <a:rPr lang="ar-SA" sz="3400" b="1" dirty="0" smtClean="0">
                <a:effectLst>
                  <a:outerShdw blurRad="50800" dist="38100" dir="2700000" algn="tl" rotWithShape="0">
                    <a:srgbClr val="000000">
                      <a:alpha val="40000"/>
                    </a:srgbClr>
                  </a:outerShdw>
                </a:effectLst>
                <a:latin typeface="Times New Roman"/>
                <a:ea typeface="SimSun"/>
                <a:cs typeface="Simplified Arabic"/>
              </a:rPr>
              <a:t>3 – معيار اتجاهات الصحف ويقسم الصحف إلى : </a:t>
            </a:r>
            <a:endParaRPr lang="en-US" sz="3400" dirty="0" smtClean="0">
              <a:effectLst>
                <a:outerShdw blurRad="50800" dist="38100" algn="tr" rotWithShape="0">
                  <a:prstClr val="black">
                    <a:alpha val="40000"/>
                  </a:prstClr>
                </a:outerShdw>
              </a:effectLst>
              <a:latin typeface="Times New Roman"/>
              <a:ea typeface="SimSun"/>
              <a:cs typeface="Simplified Arabic"/>
            </a:endParaRPr>
          </a:p>
          <a:p>
            <a:pPr algn="justLow"/>
            <a:r>
              <a:rPr lang="ar-SA" sz="3400" dirty="0" smtClean="0">
                <a:effectLst>
                  <a:outerShdw blurRad="50800" dist="38100" dir="2700000" algn="tl" rotWithShape="0">
                    <a:srgbClr val="000000">
                      <a:alpha val="40000"/>
                    </a:srgbClr>
                  </a:outerShdw>
                </a:effectLst>
                <a:latin typeface="Times New Roman"/>
                <a:ea typeface="SimSun"/>
                <a:cs typeface="Simplified Arabic"/>
              </a:rPr>
              <a:t>     أ  - الصحف الملتزمة ب- الصحف المحايدة . ج – صحف الدولة. د – الصحف الصفراء . </a:t>
            </a:r>
            <a:endParaRPr lang="en-US" sz="3400" dirty="0" smtClean="0">
              <a:effectLst>
                <a:outerShdw blurRad="50800" dist="38100" algn="tr" rotWithShape="0">
                  <a:prstClr val="black">
                    <a:alpha val="40000"/>
                  </a:prstClr>
                </a:outerShdw>
              </a:effectLst>
              <a:latin typeface="Times New Roman"/>
              <a:ea typeface="SimSun"/>
              <a:cs typeface="Simplified Arabic"/>
            </a:endParaRPr>
          </a:p>
          <a:p>
            <a:pPr algn="justLow"/>
            <a:r>
              <a:rPr lang="ar-SA" sz="3400" dirty="0" smtClean="0">
                <a:effectLst>
                  <a:outerShdw blurRad="50800" dist="38100" dir="2700000" algn="tl" rotWithShape="0">
                    <a:srgbClr val="000000">
                      <a:alpha val="40000"/>
                    </a:srgbClr>
                  </a:outerShdw>
                </a:effectLst>
                <a:latin typeface="Times New Roman"/>
                <a:ea typeface="SimSun"/>
                <a:cs typeface="Simplified Arabic"/>
              </a:rPr>
              <a:t>إلا أن تصنيف الصحف الأكثر شمولية وموضوعية ودقة هو التصنيف الذي يعتمد عدة معاير منها : </a:t>
            </a:r>
            <a:endParaRPr lang="en-US" sz="3400" dirty="0" smtClean="0">
              <a:effectLst>
                <a:outerShdw blurRad="50800" dist="38100" algn="tr" rotWithShape="0">
                  <a:prstClr val="black">
                    <a:alpha val="40000"/>
                  </a:prstClr>
                </a:outerShdw>
              </a:effectLst>
              <a:latin typeface="Times New Roman"/>
              <a:ea typeface="SimSun"/>
              <a:cs typeface="Simplified Arabic"/>
            </a:endParaRPr>
          </a:p>
          <a:p>
            <a:pPr algn="justLow"/>
            <a:r>
              <a:rPr lang="ar-SA" sz="3400" b="1" dirty="0" smtClean="0">
                <a:effectLst>
                  <a:outerShdw blurRad="50800" dist="38100" dir="2700000" algn="tl" rotWithShape="0">
                    <a:srgbClr val="000000">
                      <a:alpha val="40000"/>
                    </a:srgbClr>
                  </a:outerShdw>
                </a:effectLst>
                <a:latin typeface="Times New Roman"/>
                <a:ea typeface="SimSun"/>
                <a:cs typeface="Simplified Arabic"/>
              </a:rPr>
              <a:t>1 – معيار دورية الصدور ويقسم الصحف إلى  . </a:t>
            </a:r>
            <a:endParaRPr lang="en-US" sz="3400" dirty="0" smtClean="0">
              <a:effectLst>
                <a:outerShdw blurRad="50800" dist="38100" algn="tr" rotWithShape="0">
                  <a:prstClr val="black">
                    <a:alpha val="40000"/>
                  </a:prstClr>
                </a:outerShdw>
              </a:effectLst>
              <a:latin typeface="Times New Roman"/>
              <a:ea typeface="SimSun"/>
              <a:cs typeface="Simplified Arabic"/>
            </a:endParaRPr>
          </a:p>
          <a:p>
            <a:pPr algn="justLow"/>
            <a:r>
              <a:rPr lang="ar-SA" sz="3400" dirty="0" smtClean="0">
                <a:effectLst>
                  <a:outerShdw blurRad="50800" dist="38100" dir="2700000" algn="tl" rotWithShape="0">
                    <a:srgbClr val="000000">
                      <a:alpha val="40000"/>
                    </a:srgbClr>
                  </a:outerShdw>
                </a:effectLst>
                <a:latin typeface="Times New Roman"/>
                <a:ea typeface="SimSun"/>
                <a:cs typeface="Simplified Arabic"/>
              </a:rPr>
              <a:t>     أ  - صحف يومية (صباحية ، مسائية)  ب- صحف أسبوعية  ج – صحف نصف شهرية        د – الصحف الشهرية هـ - الصحف الفصلية . </a:t>
            </a:r>
            <a:endParaRPr lang="en-US" sz="3400" dirty="0" smtClean="0">
              <a:effectLst>
                <a:outerShdw blurRad="50800" dist="38100" algn="tr" rotWithShape="0">
                  <a:prstClr val="black">
                    <a:alpha val="40000"/>
                  </a:prstClr>
                </a:outerShdw>
              </a:effectLst>
              <a:latin typeface="Times New Roman"/>
              <a:ea typeface="SimSun"/>
              <a:cs typeface="Simplified Arabic"/>
            </a:endParaRPr>
          </a:p>
          <a:p>
            <a:pPr algn="justLow"/>
            <a:r>
              <a:rPr lang="ar-SA" sz="3400" b="1" dirty="0" smtClean="0">
                <a:effectLst>
                  <a:outerShdw blurRad="50800" dist="38100" dir="2700000" algn="tl" rotWithShape="0">
                    <a:srgbClr val="000000">
                      <a:alpha val="40000"/>
                    </a:srgbClr>
                  </a:outerShdw>
                </a:effectLst>
                <a:latin typeface="Times New Roman"/>
                <a:ea typeface="SimSun"/>
                <a:cs typeface="Simplified Arabic"/>
              </a:rPr>
              <a:t>2 – معيار النطاق الجغرافي ويقسم الصحف إلى  : </a:t>
            </a:r>
            <a:endParaRPr lang="en-US" sz="3400" dirty="0" smtClean="0">
              <a:effectLst>
                <a:outerShdw blurRad="50800" dist="38100" algn="tr" rotWithShape="0">
                  <a:prstClr val="black">
                    <a:alpha val="40000"/>
                  </a:prstClr>
                </a:outerShdw>
              </a:effectLst>
              <a:latin typeface="Times New Roman"/>
              <a:ea typeface="SimSun"/>
              <a:cs typeface="Simplified Arabic"/>
            </a:endParaRPr>
          </a:p>
          <a:p>
            <a:pPr algn="justLow"/>
            <a:r>
              <a:rPr lang="ar-SA" sz="3400" dirty="0" smtClean="0">
                <a:effectLst>
                  <a:outerShdw blurRad="50800" dist="38100" dir="2700000" algn="tl" rotWithShape="0">
                    <a:srgbClr val="000000">
                      <a:alpha val="40000"/>
                    </a:srgbClr>
                  </a:outerShdw>
                </a:effectLst>
                <a:latin typeface="Times New Roman"/>
                <a:ea typeface="SimSun"/>
                <a:cs typeface="Simplified Arabic"/>
              </a:rPr>
              <a:t>     أ  – الصحف المحلية ب- الصحف القومية ج – الصحف الدولية . </a:t>
            </a:r>
            <a:endParaRPr lang="en-US" sz="3400" dirty="0" smtClean="0">
              <a:effectLst>
                <a:outerShdw blurRad="50800" dist="38100" algn="tr" rotWithShape="0">
                  <a:prstClr val="black">
                    <a:alpha val="40000"/>
                  </a:prstClr>
                </a:outerShdw>
              </a:effectLst>
              <a:latin typeface="Times New Roman"/>
              <a:ea typeface="SimSun"/>
              <a:cs typeface="Simplified Arabic"/>
            </a:endParaRPr>
          </a:p>
          <a:p>
            <a:pPr algn="justLow"/>
            <a:r>
              <a:rPr lang="ar-SA" sz="3400" dirty="0" smtClean="0">
                <a:effectLst>
                  <a:outerShdw blurRad="50800" dist="38100" dir="2700000" algn="tl" rotWithShape="0">
                    <a:srgbClr val="000000">
                      <a:alpha val="40000"/>
                    </a:srgbClr>
                  </a:outerShdw>
                </a:effectLst>
                <a:latin typeface="Times New Roman"/>
                <a:ea typeface="SimSun"/>
                <a:cs typeface="Simplified Arabic"/>
              </a:rPr>
              <a:t> </a:t>
            </a:r>
            <a:endParaRPr lang="en-US" sz="3400" dirty="0" smtClean="0">
              <a:effectLst>
                <a:outerShdw blurRad="50800" dist="38100" algn="tr" rotWithShape="0">
                  <a:prstClr val="black">
                    <a:alpha val="40000"/>
                  </a:prstClr>
                </a:outerShdw>
              </a:effectLst>
              <a:latin typeface="Times New Roman"/>
              <a:ea typeface="SimSun"/>
              <a:cs typeface="Simplified Arabic"/>
            </a:endParaRPr>
          </a:p>
          <a:p>
            <a:pPr algn="justLow"/>
            <a:r>
              <a:rPr lang="ar-SA" sz="3400" b="1" dirty="0" smtClean="0">
                <a:effectLst>
                  <a:outerShdw blurRad="50800" dist="38100" dir="2700000" algn="tl" rotWithShape="0">
                    <a:srgbClr val="000000">
                      <a:alpha val="40000"/>
                    </a:srgbClr>
                  </a:outerShdw>
                </a:effectLst>
                <a:latin typeface="Times New Roman"/>
                <a:ea typeface="SimSun"/>
                <a:cs typeface="Simplified Arabic"/>
              </a:rPr>
              <a:t>3 – معيار المضمون ويقسم الصحف إلى  : </a:t>
            </a:r>
            <a:r>
              <a:rPr lang="ar-SA" sz="3400" dirty="0" smtClean="0">
                <a:effectLst>
                  <a:outerShdw blurRad="50800" dist="38100" dir="2700000" algn="tl" rotWithShape="0">
                    <a:srgbClr val="000000">
                      <a:alpha val="40000"/>
                    </a:srgbClr>
                  </a:outerShdw>
                </a:effectLst>
                <a:latin typeface="Times New Roman"/>
                <a:ea typeface="SimSun"/>
                <a:cs typeface="Simplified Arabic"/>
              </a:rPr>
              <a:t> أ  - صحف عامة    ب- صحف عامة متخصصة .</a:t>
            </a:r>
            <a:endParaRPr lang="en-US" sz="3400" dirty="0" smtClean="0">
              <a:effectLst>
                <a:outerShdw blurRad="50800" dist="38100" algn="tr" rotWithShape="0">
                  <a:prstClr val="black">
                    <a:alpha val="40000"/>
                  </a:prstClr>
                </a:outerShdw>
              </a:effectLst>
              <a:latin typeface="Times New Roman"/>
              <a:ea typeface="SimSun"/>
              <a:cs typeface="Simplified Arabic"/>
            </a:endParaRPr>
          </a:p>
          <a:p>
            <a:pPr algn="justLow"/>
            <a:r>
              <a:rPr lang="ar-SA" sz="3400" b="1" dirty="0" smtClean="0">
                <a:effectLst>
                  <a:outerShdw blurRad="50800" dist="38100" dir="2700000" algn="tl" rotWithShape="0">
                    <a:srgbClr val="000000">
                      <a:alpha val="40000"/>
                    </a:srgbClr>
                  </a:outerShdw>
                </a:effectLst>
                <a:latin typeface="Times New Roman"/>
                <a:ea typeface="SimSun"/>
                <a:cs typeface="Simplified Arabic"/>
              </a:rPr>
              <a:t> </a:t>
            </a:r>
            <a:endParaRPr lang="en-US" sz="3400" dirty="0" smtClean="0">
              <a:effectLst>
                <a:outerShdw blurRad="50800" dist="38100" algn="tr" rotWithShape="0">
                  <a:prstClr val="black">
                    <a:alpha val="40000"/>
                  </a:prstClr>
                </a:outerShdw>
              </a:effectLst>
              <a:latin typeface="Times New Roman"/>
              <a:ea typeface="SimSun"/>
              <a:cs typeface="Simplified Arabic"/>
            </a:endParaRPr>
          </a:p>
          <a:p>
            <a:pPr algn="justLow"/>
            <a:r>
              <a:rPr lang="ar-SA" sz="3400" b="1" dirty="0" smtClean="0">
                <a:effectLst>
                  <a:outerShdw blurRad="50800" dist="38100" dir="2700000" algn="tl" rotWithShape="0">
                    <a:srgbClr val="000000">
                      <a:alpha val="40000"/>
                    </a:srgbClr>
                  </a:outerShdw>
                </a:effectLst>
                <a:latin typeface="Times New Roman"/>
                <a:ea typeface="SimSun"/>
                <a:cs typeface="Simplified Arabic"/>
              </a:rPr>
              <a:t>4 – معيار التوجه الفكري ويقسم الصحف إلى  :  </a:t>
            </a:r>
            <a:r>
              <a:rPr lang="ar-SA" sz="3400" dirty="0" smtClean="0">
                <a:effectLst>
                  <a:outerShdw blurRad="50800" dist="38100" dir="2700000" algn="tl" rotWithShape="0">
                    <a:srgbClr val="000000">
                      <a:alpha val="40000"/>
                    </a:srgbClr>
                  </a:outerShdw>
                </a:effectLst>
                <a:latin typeface="Times New Roman"/>
                <a:ea typeface="SimSun"/>
                <a:cs typeface="Simplified Arabic"/>
              </a:rPr>
              <a:t>أ  - صحف مستقلة     ب- صحف حزبية . </a:t>
            </a:r>
            <a:endParaRPr lang="en-US" sz="3400" dirty="0" smtClean="0">
              <a:effectLst>
                <a:outerShdw blurRad="50800" dist="38100" algn="tr" rotWithShape="0">
                  <a:prstClr val="black">
                    <a:alpha val="40000"/>
                  </a:prstClr>
                </a:outerShdw>
              </a:effectLst>
              <a:latin typeface="Times New Roman"/>
              <a:ea typeface="SimSun"/>
              <a:cs typeface="Simplified Arabic"/>
            </a:endParaRPr>
          </a:p>
          <a:p>
            <a:pPr algn="justLow"/>
            <a:r>
              <a:rPr lang="ar-SA" sz="3400" b="1" dirty="0" smtClean="0">
                <a:effectLst>
                  <a:outerShdw blurRad="50800" dist="38100" dir="2700000" algn="tl" rotWithShape="0">
                    <a:srgbClr val="000000">
                      <a:alpha val="40000"/>
                    </a:srgbClr>
                  </a:outerShdw>
                </a:effectLst>
                <a:latin typeface="Times New Roman"/>
                <a:ea typeface="SimSun"/>
                <a:cs typeface="Simplified Arabic"/>
              </a:rPr>
              <a:t> </a:t>
            </a:r>
            <a:endParaRPr lang="en-US" sz="3400" dirty="0" smtClean="0">
              <a:effectLst>
                <a:outerShdw blurRad="50800" dist="38100" algn="tr" rotWithShape="0">
                  <a:prstClr val="black">
                    <a:alpha val="40000"/>
                  </a:prstClr>
                </a:outerShdw>
              </a:effectLst>
              <a:latin typeface="Times New Roman"/>
              <a:ea typeface="SimSun"/>
              <a:cs typeface="Simplified Arabic"/>
            </a:endParaRPr>
          </a:p>
          <a:p>
            <a:pPr algn="justLow"/>
            <a:r>
              <a:rPr lang="ar-SA" sz="3400" b="1" dirty="0" smtClean="0">
                <a:effectLst>
                  <a:outerShdw blurRad="50800" dist="38100" dir="2700000" algn="tl" rotWithShape="0">
                    <a:srgbClr val="000000">
                      <a:alpha val="40000"/>
                    </a:srgbClr>
                  </a:outerShdw>
                </a:effectLst>
                <a:latin typeface="Times New Roman"/>
                <a:ea typeface="SimSun"/>
                <a:cs typeface="Simplified Arabic"/>
              </a:rPr>
              <a:t>5 – معيار الوسط </a:t>
            </a:r>
            <a:r>
              <a:rPr lang="ar-SA" sz="3400" b="1" dirty="0" err="1" smtClean="0">
                <a:effectLst>
                  <a:outerShdw blurRad="50800" dist="38100" dir="2700000" algn="tl" rotWithShape="0">
                    <a:srgbClr val="000000">
                      <a:alpha val="40000"/>
                    </a:srgbClr>
                  </a:outerShdw>
                </a:effectLst>
                <a:latin typeface="Times New Roman"/>
                <a:ea typeface="SimSun"/>
                <a:cs typeface="Simplified Arabic"/>
              </a:rPr>
              <a:t>الاتصالي</a:t>
            </a:r>
            <a:r>
              <a:rPr lang="ar-SA" sz="3400" b="1" dirty="0" smtClean="0">
                <a:effectLst>
                  <a:outerShdw blurRad="50800" dist="38100" dir="2700000" algn="tl" rotWithShape="0">
                    <a:srgbClr val="000000">
                      <a:alpha val="40000"/>
                    </a:srgbClr>
                  </a:outerShdw>
                </a:effectLst>
                <a:latin typeface="Times New Roman"/>
                <a:ea typeface="SimSun"/>
                <a:cs typeface="Simplified Arabic"/>
              </a:rPr>
              <a:t> ويقسم الصحف إلى  :  </a:t>
            </a:r>
            <a:r>
              <a:rPr lang="ar-SA" sz="3400" dirty="0" smtClean="0">
                <a:effectLst>
                  <a:outerShdw blurRad="50800" dist="38100" dir="2700000" algn="tl" rotWithShape="0">
                    <a:srgbClr val="000000">
                      <a:alpha val="40000"/>
                    </a:srgbClr>
                  </a:outerShdw>
                </a:effectLst>
                <a:latin typeface="Times New Roman"/>
                <a:ea typeface="SimSun"/>
                <a:cs typeface="Simplified Arabic"/>
              </a:rPr>
              <a:t>أ  - صحف ورقية      ب- صحف إلكترونية . </a:t>
            </a:r>
            <a:endParaRPr lang="en-US" sz="3400" dirty="0" smtClean="0">
              <a:effectLst>
                <a:outerShdw blurRad="50800" dist="38100" algn="tr" rotWithShape="0">
                  <a:prstClr val="black">
                    <a:alpha val="40000"/>
                  </a:prstClr>
                </a:outerShdw>
              </a:effectLst>
              <a:latin typeface="Times New Roman"/>
              <a:ea typeface="SimSun"/>
              <a:cs typeface="Simplified Arabic"/>
            </a:endParaRPr>
          </a:p>
          <a:p>
            <a:endParaRPr lang="ar-IQ" dirty="0"/>
          </a:p>
        </p:txBody>
      </p:sp>
    </p:spTree>
    <p:extLst>
      <p:ext uri="{BB962C8B-B14F-4D97-AF65-F5344CB8AC3E}">
        <p14:creationId xmlns:p14="http://schemas.microsoft.com/office/powerpoint/2010/main" val="286236787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normAutofit/>
          </a:bodyPr>
          <a:lstStyle/>
          <a:p>
            <a:r>
              <a:rPr lang="ar-SA" sz="1800" dirty="0" smtClean="0">
                <a:effectLst>
                  <a:outerShdw blurRad="50800" dist="38100" algn="tr" rotWithShape="0">
                    <a:prstClr val="black">
                      <a:alpha val="40000"/>
                    </a:prstClr>
                  </a:outerShdw>
                </a:effectLst>
                <a:latin typeface="Times New Roman"/>
                <a:ea typeface="SimSun"/>
                <a:cs typeface="PT Bold Heading"/>
              </a:rPr>
              <a:t>المحاضرة الحادية عشر </a:t>
            </a:r>
            <a:endParaRPr lang="en-US" sz="1800" dirty="0" smtClean="0">
              <a:effectLst>
                <a:outerShdw blurRad="50800" dist="38100" algn="tr" rotWithShape="0">
                  <a:prstClr val="black">
                    <a:alpha val="40000"/>
                  </a:prstClr>
                </a:outerShdw>
              </a:effectLst>
              <a:latin typeface="Times New Roman"/>
              <a:ea typeface="SimSun"/>
              <a:cs typeface="Simplified Arabic"/>
            </a:endParaRPr>
          </a:p>
          <a:p>
            <a:pPr algn="justLow"/>
            <a:r>
              <a:rPr lang="ar-SA" sz="1800" dirty="0" smtClean="0">
                <a:effectLst>
                  <a:outerShdw blurRad="50800" dist="38100" dir="2700000" algn="tl" rotWithShape="0">
                    <a:srgbClr val="000000">
                      <a:alpha val="40000"/>
                    </a:srgbClr>
                  </a:outerShdw>
                </a:effectLst>
                <a:latin typeface="Times New Roman"/>
                <a:ea typeface="SimSun"/>
                <a:cs typeface="PT Bold Heading"/>
              </a:rPr>
              <a:t>2 </a:t>
            </a:r>
            <a:r>
              <a:rPr lang="ar-SA" sz="1800" dirty="0" smtClean="0">
                <a:effectLst>
                  <a:outerShdw blurRad="50800" dist="38100" dir="2700000" algn="tl" rotWithShape="0">
                    <a:srgbClr val="000000">
                      <a:alpha val="40000"/>
                    </a:srgbClr>
                  </a:outerShdw>
                </a:effectLst>
                <a:latin typeface="Times New Roman"/>
                <a:ea typeface="SimSun"/>
                <a:cs typeface="Simplified Arabic"/>
              </a:rPr>
              <a:t>–</a:t>
            </a:r>
            <a:r>
              <a:rPr lang="ar-SA" sz="1800" dirty="0" smtClean="0">
                <a:effectLst>
                  <a:outerShdw blurRad="50800" dist="38100" dir="2700000" algn="tl" rotWithShape="0">
                    <a:srgbClr val="000000">
                      <a:alpha val="40000"/>
                    </a:srgbClr>
                  </a:outerShdw>
                </a:effectLst>
                <a:latin typeface="Times New Roman"/>
                <a:ea typeface="SimSun"/>
                <a:cs typeface="PT Bold Heading"/>
              </a:rPr>
              <a:t> المجلة </a:t>
            </a:r>
            <a:endParaRPr lang="en-US" sz="1800" dirty="0" smtClean="0">
              <a:effectLst>
                <a:outerShdw blurRad="50800" dist="38100" algn="tr" rotWithShape="0">
                  <a:prstClr val="black">
                    <a:alpha val="40000"/>
                  </a:prstClr>
                </a:outerShdw>
              </a:effectLst>
              <a:latin typeface="Times New Roman"/>
              <a:ea typeface="SimSun"/>
              <a:cs typeface="Simplified Arabic"/>
            </a:endParaRPr>
          </a:p>
          <a:p>
            <a:pPr algn="justLow"/>
            <a:r>
              <a:rPr lang="ar-SA" sz="1600" b="1" dirty="0" smtClean="0">
                <a:effectLst>
                  <a:outerShdw blurRad="50800" dist="38100" dir="2700000" algn="tl" rotWithShape="0">
                    <a:srgbClr val="000000">
                      <a:alpha val="40000"/>
                    </a:srgbClr>
                  </a:outerShdw>
                </a:effectLst>
                <a:latin typeface="Times New Roman"/>
                <a:ea typeface="SimSun"/>
                <a:cs typeface="Simplified Arabic"/>
              </a:rPr>
              <a:t>- أهمية المجلة : </a:t>
            </a:r>
            <a:endParaRPr lang="en-US" sz="1600" dirty="0" smtClean="0">
              <a:effectLst>
                <a:outerShdw blurRad="50800" dist="38100" algn="tr" rotWithShape="0">
                  <a:prstClr val="black">
                    <a:alpha val="40000"/>
                  </a:prstClr>
                </a:outerShdw>
              </a:effectLst>
              <a:latin typeface="Times New Roman"/>
              <a:ea typeface="SimSun"/>
              <a:cs typeface="Simplified Arabic"/>
            </a:endParaRPr>
          </a:p>
          <a:p>
            <a:pPr algn="justLow"/>
            <a:r>
              <a:rPr lang="ar-SA" sz="1600" dirty="0" smtClean="0">
                <a:effectLst>
                  <a:outerShdw blurRad="50800" dist="38100" dir="2700000" algn="tl" rotWithShape="0">
                    <a:srgbClr val="000000">
                      <a:alpha val="40000"/>
                    </a:srgbClr>
                  </a:outerShdw>
                </a:effectLst>
                <a:latin typeface="Times New Roman"/>
                <a:ea typeface="SimSun"/>
                <a:cs typeface="Simplified Arabic"/>
              </a:rPr>
              <a:t>إن المجلة في اللغة العربية مشتقة من المصدر ( جلا ) أي ظهر وانكشف وجلا الخبر الناس أي وضح وانكشف فهو جلي وتجلى الشيء انكشف, وترجع كلمة مجلة </a:t>
            </a:r>
            <a:r>
              <a:rPr lang="en-US" sz="1600" dirty="0" smtClean="0">
                <a:effectLst>
                  <a:outerShdw blurRad="50800" dist="38100" dir="2700000" algn="tl" rotWithShape="0">
                    <a:srgbClr val="000000">
                      <a:alpha val="40000"/>
                    </a:srgbClr>
                  </a:outerShdw>
                </a:effectLst>
                <a:latin typeface="Times New Roman"/>
                <a:ea typeface="SimSun"/>
                <a:cs typeface="Simplified Arabic"/>
              </a:rPr>
              <a:t>Magazine</a:t>
            </a:r>
            <a:r>
              <a:rPr lang="ar-SA" sz="1600" dirty="0" smtClean="0">
                <a:effectLst>
                  <a:outerShdw blurRad="50800" dist="38100" dir="2700000" algn="tl" rotWithShape="0">
                    <a:srgbClr val="000000">
                      <a:alpha val="40000"/>
                    </a:srgbClr>
                  </a:outerShdw>
                </a:effectLst>
                <a:latin typeface="Times New Roman"/>
                <a:ea typeface="SimSun"/>
                <a:cs typeface="Simplified Arabic"/>
              </a:rPr>
              <a:t> إلى الكلمة   الفرنسية </a:t>
            </a:r>
            <a:r>
              <a:rPr lang="en-US" sz="1600" dirty="0" err="1" smtClean="0">
                <a:effectLst>
                  <a:outerShdw blurRad="50800" dist="38100" dir="2700000" algn="tl" rotWithShape="0">
                    <a:srgbClr val="000000">
                      <a:alpha val="40000"/>
                    </a:srgbClr>
                  </a:outerShdw>
                </a:effectLst>
                <a:latin typeface="Times New Roman"/>
                <a:ea typeface="SimSun"/>
                <a:cs typeface="Simplified Arabic"/>
              </a:rPr>
              <a:t>Magazin</a:t>
            </a:r>
            <a:r>
              <a:rPr lang="ar-SA" sz="1600" dirty="0" smtClean="0">
                <a:effectLst>
                  <a:outerShdw blurRad="50800" dist="38100" dir="2700000" algn="tl" rotWithShape="0">
                    <a:srgbClr val="000000">
                      <a:alpha val="40000"/>
                    </a:srgbClr>
                  </a:outerShdw>
                </a:effectLst>
                <a:latin typeface="Times New Roman"/>
                <a:ea typeface="SimSun"/>
                <a:cs typeface="Simplified Arabic"/>
              </a:rPr>
              <a:t> وهي في العربية المخزن, ولا يختلف اثنان على أن المجلة تعتبر وسيلة إعلامية مهمة تقف جنباً الى جنب بقاعدتها الجماهيرية العريضة من القراء مع منافساتها من صحف وإذاعة وتلفاز، </a:t>
            </a:r>
            <a:endParaRPr lang="ar-IQ" sz="1600" dirty="0" smtClean="0">
              <a:effectLst>
                <a:outerShdw blurRad="50800" dist="38100" dir="2700000" algn="tl" rotWithShape="0">
                  <a:srgbClr val="000000">
                    <a:alpha val="40000"/>
                  </a:srgbClr>
                </a:outerShdw>
              </a:effectLst>
              <a:latin typeface="Times New Roman"/>
              <a:ea typeface="SimSun"/>
              <a:cs typeface="Simplified Arabic"/>
            </a:endParaRPr>
          </a:p>
          <a:p>
            <a:pPr algn="justLow"/>
            <a:r>
              <a:rPr lang="ar-SA" sz="1600" dirty="0" smtClean="0">
                <a:effectLst>
                  <a:outerShdw blurRad="50800" dist="38100" dir="2700000" algn="tl" rotWithShape="0">
                    <a:srgbClr val="000000">
                      <a:alpha val="40000"/>
                    </a:srgbClr>
                  </a:outerShdw>
                </a:effectLst>
                <a:latin typeface="Times New Roman"/>
                <a:ea typeface="SimSun"/>
                <a:cs typeface="Simplified Arabic"/>
              </a:rPr>
              <a:t>وتعتبر صحافة المجلة أرقى الفنون الصحفية وأكثرها عمقاً من حيث الأسلوب والشرح والتحليل للأحداث والقضايا والمشكلات الاجتماعية والسياسية والثقافية وغيرها.</a:t>
            </a:r>
            <a:endParaRPr lang="en-US" sz="1600" dirty="0" smtClean="0">
              <a:effectLst>
                <a:outerShdw blurRad="50800" dist="38100" algn="tr" rotWithShape="0">
                  <a:prstClr val="black">
                    <a:alpha val="40000"/>
                  </a:prstClr>
                </a:outerShdw>
              </a:effectLst>
              <a:latin typeface="Times New Roman"/>
              <a:ea typeface="SimSun"/>
              <a:cs typeface="Simplified Arabic"/>
            </a:endParaRPr>
          </a:p>
          <a:p>
            <a:pPr algn="justLow"/>
            <a:r>
              <a:rPr lang="ar-SA" sz="1600" dirty="0" smtClean="0">
                <a:effectLst>
                  <a:outerShdw blurRad="50800" dist="38100" dir="2700000" algn="tl" rotWithShape="0">
                    <a:srgbClr val="000000">
                      <a:alpha val="40000"/>
                    </a:srgbClr>
                  </a:outerShdw>
                </a:effectLst>
                <a:latin typeface="Times New Roman"/>
                <a:ea typeface="SimSun"/>
                <a:cs typeface="Simplified Arabic"/>
              </a:rPr>
              <a:t>وتمثل المجلة على اختلاف أنواعها وأشكالها وتباين ألوانها وأذواقها وتعدد اتجاهاتها واحدة من أهم صور الاتصال وأبرز جسوره ودعائمه القائمة المتعددة الأهداف الجليلة الأثر التي تتجه إلى أكثر من أفق وتتحقق بها أكثر من غاية بحيث يندر أن تجد مجتمعاً من المجتمعات أو فئة من الفئات تقوم بأداء أدوارها الملقاة على عاتقها سواء أكانت اجتماعية أم علمية أم ثقافية أم تعليمية أم تنموية أم فنية أم   عامة ، دون أن تعبر أفكارها كلها فوق صفحات وسطور مجلة من المجلات.</a:t>
            </a:r>
            <a:endParaRPr lang="en-US" sz="1600" dirty="0" smtClean="0">
              <a:effectLst>
                <a:outerShdw blurRad="50800" dist="38100" algn="tr" rotWithShape="0">
                  <a:prstClr val="black">
                    <a:alpha val="40000"/>
                  </a:prstClr>
                </a:outerShdw>
              </a:effectLst>
              <a:latin typeface="Times New Roman"/>
              <a:ea typeface="SimSun"/>
              <a:cs typeface="Simplified Arabic"/>
            </a:endParaRPr>
          </a:p>
          <a:p>
            <a:endParaRPr lang="ar-IQ" dirty="0"/>
          </a:p>
        </p:txBody>
      </p:sp>
    </p:spTree>
    <p:extLst>
      <p:ext uri="{BB962C8B-B14F-4D97-AF65-F5344CB8AC3E}">
        <p14:creationId xmlns:p14="http://schemas.microsoft.com/office/powerpoint/2010/main" val="103053221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a:xfrm>
            <a:off x="457200" y="1600200"/>
            <a:ext cx="8219256" cy="4997152"/>
          </a:xfrm>
        </p:spPr>
        <p:txBody>
          <a:bodyPr>
            <a:normAutofit fontScale="25000" lnSpcReduction="20000"/>
          </a:bodyPr>
          <a:lstStyle/>
          <a:p>
            <a:pPr algn="justLow"/>
            <a:r>
              <a:rPr lang="ar-IQ" sz="6400" b="1" dirty="0" smtClean="0">
                <a:effectLst>
                  <a:outerShdw blurRad="50800" dist="38100" dir="2700000" algn="tl" rotWithShape="0">
                    <a:srgbClr val="000000">
                      <a:alpha val="40000"/>
                    </a:srgbClr>
                  </a:outerShdw>
                </a:effectLst>
                <a:latin typeface="Times New Roman"/>
                <a:ea typeface="SimSun"/>
                <a:cs typeface="Simplified Arabic"/>
              </a:rPr>
              <a:t>- </a:t>
            </a:r>
            <a:r>
              <a:rPr lang="ar-SA" sz="6400" b="1" dirty="0" smtClean="0">
                <a:effectLst>
                  <a:outerShdw blurRad="50800" dist="38100" dir="2700000" algn="tl" rotWithShape="0">
                    <a:srgbClr val="000000">
                      <a:alpha val="40000"/>
                    </a:srgbClr>
                  </a:outerShdw>
                </a:effectLst>
                <a:latin typeface="Times New Roman"/>
                <a:ea typeface="SimSun"/>
                <a:cs typeface="Simplified Arabic"/>
              </a:rPr>
              <a:t>خصائص المجلة</a:t>
            </a:r>
            <a:r>
              <a:rPr lang="ar-SA" sz="6400" dirty="0" smtClean="0">
                <a:effectLst>
                  <a:outerShdw blurRad="50800" dist="38100" dir="2700000" algn="tl" rotWithShape="0">
                    <a:srgbClr val="000000">
                      <a:alpha val="40000"/>
                    </a:srgbClr>
                  </a:outerShdw>
                </a:effectLst>
                <a:latin typeface="Times New Roman"/>
                <a:ea typeface="SimSun"/>
                <a:cs typeface="PT Bold Heading"/>
              </a:rPr>
              <a:t> : </a:t>
            </a:r>
            <a:endParaRPr lang="en-US" sz="6400" dirty="0" smtClean="0">
              <a:effectLst>
                <a:outerShdw blurRad="50800" dist="38100" algn="tr" rotWithShape="0">
                  <a:prstClr val="black">
                    <a:alpha val="40000"/>
                  </a:prstClr>
                </a:outerShdw>
              </a:effectLst>
              <a:latin typeface="Times New Roman"/>
              <a:ea typeface="SimSun"/>
              <a:cs typeface="Simplified Arabic"/>
            </a:endParaRPr>
          </a:p>
          <a:p>
            <a:pPr algn="justLow"/>
            <a:r>
              <a:rPr lang="ar-SA" sz="6400" dirty="0" smtClean="0">
                <a:effectLst>
                  <a:outerShdw blurRad="50800" dist="38100" dir="2700000" algn="tl" rotWithShape="0">
                    <a:srgbClr val="000000">
                      <a:alpha val="40000"/>
                    </a:srgbClr>
                  </a:outerShdw>
                </a:effectLst>
                <a:latin typeface="Times New Roman"/>
                <a:ea typeface="SimSun"/>
                <a:cs typeface="Simplified Arabic"/>
              </a:rPr>
              <a:t>والمجلة إحدى الوسائل المهمة للاتصال الجماهيري ، وتعد من الوسائل الإعلامية والصحيفة المهمة لأنها تأخذ من الكتاب عمقه ومن الصحيفة تنوع مادة التحرير فيها ومجاراة هذه المادة لتنوع الأنشطة    الإنسانية ، وملاحقتها لتسجيلها وتحليلها والتعليق عليها بالشرح والتعليل وتتراوح دورية المجلة بين أسبوع وخمس سنوات.</a:t>
            </a:r>
            <a:endParaRPr lang="en-US" sz="6400" dirty="0" smtClean="0">
              <a:effectLst>
                <a:outerShdw blurRad="50800" dist="38100" algn="tr" rotWithShape="0">
                  <a:prstClr val="black">
                    <a:alpha val="40000"/>
                  </a:prstClr>
                </a:outerShdw>
              </a:effectLst>
              <a:latin typeface="Times New Roman"/>
              <a:ea typeface="SimSun"/>
              <a:cs typeface="Simplified Arabic"/>
            </a:endParaRPr>
          </a:p>
          <a:p>
            <a:pPr algn="justLow"/>
            <a:r>
              <a:rPr lang="ar-SA" sz="6400" dirty="0" smtClean="0">
                <a:effectLst>
                  <a:outerShdw blurRad="50800" dist="38100" dir="2700000" algn="tl" rotWithShape="0">
                    <a:srgbClr val="000000">
                      <a:alpha val="40000"/>
                    </a:srgbClr>
                  </a:outerShdw>
                </a:effectLst>
                <a:latin typeface="Times New Roman"/>
                <a:ea typeface="SimSun"/>
                <a:cs typeface="Simplified Arabic"/>
              </a:rPr>
              <a:t>وتحتل المجلة مكاناً وسطاً بين الصحف والكتب ، فالكتاب ضخم غير موجز، والصحيفة موجزة عابرة وبهذا تلعب المجلات دوراً مهماً باعتبارها أداة لنشر الوعي والمعرفة بين جماهير الشعب ، من خلال تقديمها موضوعات وليس أخباراً سريعة مؤقتة . </a:t>
            </a:r>
            <a:endParaRPr lang="en-US" sz="6400" dirty="0" smtClean="0">
              <a:effectLst>
                <a:outerShdw blurRad="50800" dist="38100" algn="tr" rotWithShape="0">
                  <a:prstClr val="black">
                    <a:alpha val="40000"/>
                  </a:prstClr>
                </a:outerShdw>
              </a:effectLst>
              <a:latin typeface="Times New Roman"/>
              <a:ea typeface="SimSun"/>
              <a:cs typeface="Simplified Arabic"/>
            </a:endParaRPr>
          </a:p>
          <a:p>
            <a:pPr algn="justLow"/>
            <a:r>
              <a:rPr lang="ar-SA" sz="6400" dirty="0" smtClean="0">
                <a:effectLst>
                  <a:outerShdw blurRad="50800" dist="38100" dir="2700000" algn="tl" rotWithShape="0">
                    <a:srgbClr val="000000">
                      <a:alpha val="40000"/>
                    </a:srgbClr>
                  </a:outerShdw>
                </a:effectLst>
                <a:latin typeface="Times New Roman"/>
                <a:ea typeface="SimSun"/>
                <a:cs typeface="Simplified Arabic"/>
              </a:rPr>
              <a:t>1- إن المجلة نجحت بوصفها وسيلة إعلام حيث استطاعت على مر السنين أن تؤثر في مجال متسع من الأذواق والمصالح ولكنها تختلف عن وسائل الإعلام الأخرى من حيث أن معظم المجلات موجهة الى جماهير متجانسة أو جماعات خاصة.</a:t>
            </a:r>
            <a:endParaRPr lang="en-US" sz="6400" dirty="0" smtClean="0">
              <a:effectLst>
                <a:outerShdw blurRad="50800" dist="38100" algn="tr" rotWithShape="0">
                  <a:prstClr val="black">
                    <a:alpha val="40000"/>
                  </a:prstClr>
                </a:outerShdw>
              </a:effectLst>
              <a:latin typeface="Times New Roman"/>
              <a:ea typeface="SimSun"/>
              <a:cs typeface="Simplified Arabic"/>
            </a:endParaRPr>
          </a:p>
          <a:p>
            <a:pPr algn="justLow"/>
            <a:r>
              <a:rPr lang="ar-SA" sz="6400" dirty="0" smtClean="0">
                <a:effectLst>
                  <a:outerShdw blurRad="50800" dist="38100" dir="2700000" algn="tl" rotWithShape="0">
                    <a:srgbClr val="000000">
                      <a:alpha val="40000"/>
                    </a:srgbClr>
                  </a:outerShdw>
                </a:effectLst>
                <a:latin typeface="Times New Roman"/>
                <a:ea typeface="SimSun"/>
                <a:cs typeface="Simplified Arabic"/>
              </a:rPr>
              <a:t>2- وتتسم المجلة بتنوع مضمونها حيث تتناول الموضوعات الشاملة لجوانب الحياة العامة وغالباً ما تتخذ الأسلوب السهل وهو التحرير والعرض المشوق للموضوعات المتنوعة .</a:t>
            </a:r>
            <a:endParaRPr lang="en-US" sz="6400" dirty="0" smtClean="0">
              <a:effectLst>
                <a:outerShdw blurRad="50800" dist="38100" algn="tr" rotWithShape="0">
                  <a:prstClr val="black">
                    <a:alpha val="40000"/>
                  </a:prstClr>
                </a:outerShdw>
              </a:effectLst>
              <a:latin typeface="Times New Roman"/>
              <a:ea typeface="SimSun"/>
              <a:cs typeface="Simplified Arabic"/>
            </a:endParaRPr>
          </a:p>
          <a:p>
            <a:pPr algn="justLow"/>
            <a:r>
              <a:rPr lang="ar-SA" sz="6400" dirty="0" smtClean="0">
                <a:effectLst>
                  <a:outerShdw blurRad="50800" dist="38100" dir="2700000" algn="tl" rotWithShape="0">
                    <a:srgbClr val="000000">
                      <a:alpha val="40000"/>
                    </a:srgbClr>
                  </a:outerShdw>
                </a:effectLst>
                <a:latin typeface="Times New Roman"/>
                <a:ea typeface="SimSun"/>
                <a:cs typeface="Simplified Arabic"/>
              </a:rPr>
              <a:t>3-وتتميز المحلة بكونها واسعة الحجم وهذا ما جعلها متعددة المهام واسعة المجال فعلى صفحاتها تعرض القضايا الفكرية والاجتماعية والاقتصادية والسياسية بشكل موسع. </a:t>
            </a:r>
            <a:endParaRPr lang="en-US" sz="6400" dirty="0" smtClean="0">
              <a:effectLst>
                <a:outerShdw blurRad="50800" dist="38100" algn="tr" rotWithShape="0">
                  <a:prstClr val="black">
                    <a:alpha val="40000"/>
                  </a:prstClr>
                </a:outerShdw>
              </a:effectLst>
              <a:latin typeface="Times New Roman"/>
              <a:ea typeface="SimSun"/>
              <a:cs typeface="Simplified Arabic"/>
            </a:endParaRPr>
          </a:p>
          <a:p>
            <a:pPr algn="justLow"/>
            <a:r>
              <a:rPr lang="ar-SA" sz="6400" dirty="0" smtClean="0">
                <a:effectLst>
                  <a:outerShdw blurRad="50800" dist="38100" dir="2700000" algn="tl" rotWithShape="0">
                    <a:srgbClr val="000000">
                      <a:alpha val="40000"/>
                    </a:srgbClr>
                  </a:outerShdw>
                </a:effectLst>
                <a:latin typeface="Times New Roman"/>
                <a:ea typeface="SimSun"/>
                <a:cs typeface="Simplified Arabic"/>
              </a:rPr>
              <a:t>4- أن المجلة تمتاز بمادتها التحريرية كالمقال بأشكالها المتعددة والتقرير الصحفي بأنواعه المختلفة الى جانب القصص والطرائف وغيرها . </a:t>
            </a:r>
            <a:endParaRPr lang="en-US" sz="6400" dirty="0" smtClean="0">
              <a:effectLst>
                <a:outerShdw blurRad="50800" dist="38100" algn="tr" rotWithShape="0">
                  <a:prstClr val="black">
                    <a:alpha val="40000"/>
                  </a:prstClr>
                </a:outerShdw>
              </a:effectLst>
              <a:latin typeface="Times New Roman"/>
              <a:ea typeface="SimSun"/>
              <a:cs typeface="Simplified Arabic"/>
            </a:endParaRPr>
          </a:p>
          <a:p>
            <a:pPr algn="justLow"/>
            <a:r>
              <a:rPr lang="ar-SA" sz="6400" dirty="0" smtClean="0">
                <a:effectLst>
                  <a:outerShdw blurRad="50800" dist="38100" dir="2700000" algn="tl" rotWithShape="0">
                    <a:srgbClr val="000000">
                      <a:alpha val="40000"/>
                    </a:srgbClr>
                  </a:outerShdw>
                </a:effectLst>
                <a:latin typeface="Times New Roman"/>
                <a:ea typeface="SimSun"/>
                <a:cs typeface="Simplified Arabic"/>
              </a:rPr>
              <a:t>5- وتتسم المجلة بوجود فترة زمنية لتتابع الصدور ، حيث تصدر في فترات زمنية معينة أقلها أسبوع وأكثرها خمس سنوات .</a:t>
            </a:r>
            <a:endParaRPr lang="en-US" sz="6400" dirty="0" smtClean="0">
              <a:effectLst>
                <a:outerShdw blurRad="50800" dist="38100" algn="tr" rotWithShape="0">
                  <a:prstClr val="black">
                    <a:alpha val="40000"/>
                  </a:prstClr>
                </a:outerShdw>
              </a:effectLst>
              <a:latin typeface="Times New Roman"/>
              <a:ea typeface="SimSun"/>
              <a:cs typeface="Simplified Arabic"/>
            </a:endParaRPr>
          </a:p>
          <a:p>
            <a:pPr algn="justLow"/>
            <a:r>
              <a:rPr lang="ar-SA" sz="6400" dirty="0" smtClean="0">
                <a:effectLst>
                  <a:outerShdw blurRad="50800" dist="38100" dir="2700000" algn="tl" rotWithShape="0">
                    <a:srgbClr val="000000">
                      <a:alpha val="40000"/>
                    </a:srgbClr>
                  </a:outerShdw>
                </a:effectLst>
                <a:latin typeface="Times New Roman"/>
                <a:ea typeface="SimSun"/>
                <a:cs typeface="Simplified Arabic"/>
              </a:rPr>
              <a:t> 6- أن المجلة تتميز باستخدام الصور والرسوم والكاريكاتير بنسبة كبيرة في صفحاتها لأن الصورة تعتبر عنصراً جوهرياً لغلاف أية مجلة ، بالإضافة الى أن استخدام الألوان وبشكل خاص في المجلات المصورة</a:t>
            </a:r>
            <a:r>
              <a:rPr lang="ar-SA" sz="6400" baseline="30000" dirty="0" smtClean="0">
                <a:effectLst>
                  <a:outerShdw blurRad="50800" dist="38100" dir="2700000" algn="tl" rotWithShape="0">
                    <a:srgbClr val="000000">
                      <a:alpha val="40000"/>
                    </a:srgbClr>
                  </a:outerShdw>
                </a:effectLst>
                <a:latin typeface="Times New Roman"/>
                <a:ea typeface="SimSun"/>
                <a:cs typeface="Simplified Arabic"/>
              </a:rPr>
              <a:t> </a:t>
            </a:r>
            <a:r>
              <a:rPr lang="ar-SA" sz="6400" dirty="0" smtClean="0">
                <a:effectLst>
                  <a:outerShdw blurRad="50800" dist="38100" dir="2700000" algn="tl" rotWithShape="0">
                    <a:srgbClr val="000000">
                      <a:alpha val="40000"/>
                    </a:srgbClr>
                  </a:outerShdw>
                </a:effectLst>
                <a:latin typeface="Times New Roman"/>
                <a:ea typeface="SimSun"/>
                <a:cs typeface="Simplified Arabic"/>
              </a:rPr>
              <a:t>.</a:t>
            </a:r>
            <a:endParaRPr lang="en-US" sz="6400" dirty="0" smtClean="0">
              <a:effectLst>
                <a:outerShdw blurRad="50800" dist="38100" algn="tr" rotWithShape="0">
                  <a:prstClr val="black">
                    <a:alpha val="40000"/>
                  </a:prstClr>
                </a:outerShdw>
              </a:effectLst>
              <a:latin typeface="Times New Roman"/>
              <a:ea typeface="SimSun"/>
              <a:cs typeface="Simplified Arabic"/>
            </a:endParaRPr>
          </a:p>
          <a:p>
            <a:pPr algn="justLow"/>
            <a:r>
              <a:rPr lang="ar-SA" sz="6400" dirty="0" smtClean="0">
                <a:effectLst>
                  <a:outerShdw blurRad="50800" dist="38100" dir="2700000" algn="tl" rotWithShape="0">
                    <a:srgbClr val="000000">
                      <a:alpha val="40000"/>
                    </a:srgbClr>
                  </a:outerShdw>
                </a:effectLst>
                <a:latin typeface="Times New Roman"/>
                <a:ea typeface="SimSun"/>
                <a:cs typeface="Simplified Arabic"/>
              </a:rPr>
              <a:t>وهناك عدة تصنيفات للمجلات , واشهر تصنيف هو التصنيف الرباعي ، وقد اعتمده عدد كبير من الكتاب :</a:t>
            </a:r>
            <a:endParaRPr lang="en-US" sz="6400" dirty="0" smtClean="0">
              <a:effectLst>
                <a:outerShdw blurRad="50800" dist="38100" algn="tr" rotWithShape="0">
                  <a:prstClr val="black">
                    <a:alpha val="40000"/>
                  </a:prstClr>
                </a:outerShdw>
              </a:effectLst>
              <a:latin typeface="Times New Roman"/>
              <a:ea typeface="SimSun"/>
              <a:cs typeface="Simplified Arabic"/>
            </a:endParaRPr>
          </a:p>
          <a:p>
            <a:pPr algn="justLow"/>
            <a:r>
              <a:rPr lang="ar-SA" sz="6400" dirty="0" smtClean="0">
                <a:effectLst>
                  <a:outerShdw blurRad="50800" dist="38100" dir="2700000" algn="tl" rotWithShape="0">
                    <a:srgbClr val="000000">
                      <a:alpha val="40000"/>
                    </a:srgbClr>
                  </a:outerShdw>
                </a:effectLst>
                <a:latin typeface="Times New Roman"/>
                <a:ea typeface="SimSun"/>
                <a:cs typeface="Simplified Arabic"/>
              </a:rPr>
              <a:t>1 – المجلات العامة  2 – المجلات الإخبارية 3 – المجلات المتخصصة 4 – المجلات الملخصة أو المهضومة . </a:t>
            </a:r>
            <a:endParaRPr lang="en-US" sz="6400" dirty="0" smtClean="0">
              <a:effectLst>
                <a:outerShdw blurRad="50800" dist="38100" algn="tr" rotWithShape="0">
                  <a:prstClr val="black">
                    <a:alpha val="40000"/>
                  </a:prstClr>
                </a:outerShdw>
              </a:effectLst>
              <a:latin typeface="Times New Roman"/>
              <a:ea typeface="SimSun"/>
              <a:cs typeface="Simplified Arabic"/>
            </a:endParaRPr>
          </a:p>
          <a:p>
            <a:endParaRPr lang="ar-IQ" dirty="0"/>
          </a:p>
        </p:txBody>
      </p:sp>
    </p:spTree>
    <p:extLst>
      <p:ext uri="{BB962C8B-B14F-4D97-AF65-F5344CB8AC3E}">
        <p14:creationId xmlns:p14="http://schemas.microsoft.com/office/powerpoint/2010/main" val="7362553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normAutofit fontScale="92500" lnSpcReduction="20000"/>
          </a:bodyPr>
          <a:lstStyle/>
          <a:p>
            <a:r>
              <a:rPr lang="ar-SA" sz="2100" dirty="0" smtClean="0">
                <a:effectLst>
                  <a:outerShdw blurRad="50800" dist="38100" algn="tr" rotWithShape="0">
                    <a:prstClr val="black">
                      <a:alpha val="40000"/>
                    </a:prstClr>
                  </a:outerShdw>
                </a:effectLst>
                <a:latin typeface="Times New Roman"/>
                <a:ea typeface="SimSun"/>
                <a:cs typeface="PT Bold Heading"/>
              </a:rPr>
              <a:t>المحاضرة الثانية عشر</a:t>
            </a:r>
            <a:endParaRPr lang="en-US" sz="2100" dirty="0" smtClean="0">
              <a:effectLst>
                <a:outerShdw blurRad="50800" dist="38100" algn="tr" rotWithShape="0">
                  <a:prstClr val="black">
                    <a:alpha val="40000"/>
                  </a:prstClr>
                </a:outerShdw>
              </a:effectLst>
              <a:latin typeface="Times New Roman"/>
              <a:ea typeface="SimSun"/>
              <a:cs typeface="Simplified Arabic"/>
            </a:endParaRPr>
          </a:p>
          <a:p>
            <a:r>
              <a:rPr lang="ar-SA" sz="2100" dirty="0" smtClean="0">
                <a:effectLst>
                  <a:outerShdw blurRad="50800" dist="38100" dir="2700000" algn="tl" rotWithShape="0">
                    <a:srgbClr val="000000">
                      <a:alpha val="40000"/>
                    </a:srgbClr>
                  </a:outerShdw>
                </a:effectLst>
                <a:latin typeface="Times New Roman"/>
                <a:ea typeface="SimSun"/>
                <a:cs typeface="PT Bold Heading"/>
              </a:rPr>
              <a:t>ثانياً : وسائل الإعلام المسموعة( الإذاعة) : </a:t>
            </a:r>
            <a:endParaRPr lang="en-US" sz="2100" dirty="0" smtClean="0">
              <a:effectLst>
                <a:outerShdw blurRad="50800" dist="38100" algn="tr" rotWithShape="0">
                  <a:prstClr val="black">
                    <a:alpha val="40000"/>
                  </a:prstClr>
                </a:outerShdw>
              </a:effectLst>
              <a:latin typeface="Times New Roman"/>
              <a:ea typeface="SimSun"/>
              <a:cs typeface="Simplified Arabic"/>
            </a:endParaRPr>
          </a:p>
          <a:p>
            <a:pPr algn="justLow"/>
            <a:r>
              <a:rPr lang="ar-SA" sz="2100" b="1" dirty="0" smtClean="0">
                <a:effectLst>
                  <a:outerShdw blurRad="50800" dist="38100" dir="2700000" algn="tl" rotWithShape="0">
                    <a:srgbClr val="000000">
                      <a:alpha val="40000"/>
                    </a:srgbClr>
                  </a:outerShdw>
                </a:effectLst>
                <a:latin typeface="Times New Roman"/>
                <a:ea typeface="SimSun"/>
                <a:cs typeface="Simplified Arabic"/>
              </a:rPr>
              <a:t>- تاريخ الإذاعة وأهميتها : </a:t>
            </a:r>
            <a:endParaRPr lang="en-US" sz="2100" dirty="0" smtClean="0">
              <a:effectLst>
                <a:outerShdw blurRad="50800" dist="38100" algn="tr" rotWithShape="0">
                  <a:prstClr val="black">
                    <a:alpha val="40000"/>
                  </a:prstClr>
                </a:outerShdw>
              </a:effectLst>
              <a:latin typeface="Times New Roman"/>
              <a:ea typeface="SimSun"/>
              <a:cs typeface="Simplified Arabic"/>
            </a:endParaRPr>
          </a:p>
          <a:p>
            <a:pPr algn="justLow"/>
            <a:r>
              <a:rPr lang="ar-SA" sz="1900" dirty="0" smtClean="0">
                <a:effectLst>
                  <a:outerShdw blurRad="50800" dist="38100" dir="2700000" algn="tl" rotWithShape="0">
                    <a:srgbClr val="000000">
                      <a:alpha val="40000"/>
                    </a:srgbClr>
                  </a:outerShdw>
                </a:effectLst>
                <a:latin typeface="Times New Roman"/>
                <a:ea typeface="SimSun"/>
                <a:cs typeface="Simplified Arabic"/>
              </a:rPr>
              <a:t>أسهم العديد من العلماء والمخترعين في ولادة الإذاعة الحديثة وتطويرها نتيجة دراساتهم ، فأول من اكتشف الموجات الإشعاعية هو ماكسويل عام 1860 تلك الموجات التي استطاع العالم </a:t>
            </a:r>
            <a:r>
              <a:rPr lang="ar-SA" sz="1900" dirty="0" err="1" smtClean="0">
                <a:effectLst>
                  <a:outerShdw blurRad="50800" dist="38100" dir="2700000" algn="tl" rotWithShape="0">
                    <a:srgbClr val="000000">
                      <a:alpha val="40000"/>
                    </a:srgbClr>
                  </a:outerShdw>
                </a:effectLst>
                <a:latin typeface="Times New Roman"/>
                <a:ea typeface="SimSun"/>
                <a:cs typeface="Simplified Arabic"/>
              </a:rPr>
              <a:t>هنريك</a:t>
            </a:r>
            <a:r>
              <a:rPr lang="ar-SA" sz="1900" dirty="0" smtClean="0">
                <a:effectLst>
                  <a:outerShdw blurRad="50800" dist="38100" dir="2700000" algn="tl" rotWithShape="0">
                    <a:srgbClr val="000000">
                      <a:alpha val="40000"/>
                    </a:srgbClr>
                  </a:outerShdw>
                </a:effectLst>
                <a:latin typeface="Times New Roman"/>
                <a:ea typeface="SimSun"/>
                <a:cs typeface="Simplified Arabic"/>
              </a:rPr>
              <a:t>  هرتز تطويرها بالتجارب التي أجراها من 1885 – 1889 عندما أثبت إمكانية بث الذبذبات الصوتية  في المجالات الكهرومغناطيسية بوساطة السرعة الضوئية التي ترسل من محطات الإرسال الى أجهزة الاستقبال وسميت هذه الموجات باسمه تقديراً لجهوده.</a:t>
            </a:r>
            <a:endParaRPr lang="en-US" sz="1900" dirty="0" smtClean="0">
              <a:effectLst>
                <a:outerShdw blurRad="50800" dist="38100" algn="tr" rotWithShape="0">
                  <a:prstClr val="black">
                    <a:alpha val="40000"/>
                  </a:prstClr>
                </a:outerShdw>
              </a:effectLst>
              <a:latin typeface="Times New Roman"/>
              <a:ea typeface="SimSun"/>
              <a:cs typeface="Simplified Arabic"/>
            </a:endParaRPr>
          </a:p>
          <a:p>
            <a:pPr algn="justLow"/>
            <a:r>
              <a:rPr lang="ar-SA" sz="1900" dirty="0" smtClean="0">
                <a:effectLst>
                  <a:outerShdw blurRad="50800" dist="38100" dir="2700000" algn="tl" rotWithShape="0">
                    <a:srgbClr val="000000">
                      <a:alpha val="40000"/>
                    </a:srgbClr>
                  </a:outerShdw>
                </a:effectLst>
                <a:latin typeface="Times New Roman"/>
                <a:ea typeface="SimSun"/>
                <a:cs typeface="Simplified Arabic"/>
              </a:rPr>
              <a:t>وهذه الفكرة طورها العالم الإيطالي ماركوني الذي يعود له الفضل في اكتشاف الإذاعة الصوتية  إذ أرسل البث الإذاعي بين جهاز المرسل وجهاز المستقبل الى مسافة 55 كيلو متر عام 1897 ولم تلتفت إيطاليا الى ماركوني فتوجه الى بريطانيا.</a:t>
            </a:r>
            <a:endParaRPr lang="en-US" sz="1900" dirty="0" smtClean="0">
              <a:effectLst>
                <a:outerShdw blurRad="50800" dist="38100" algn="tr" rotWithShape="0">
                  <a:prstClr val="black">
                    <a:alpha val="40000"/>
                  </a:prstClr>
                </a:outerShdw>
              </a:effectLst>
              <a:latin typeface="Times New Roman"/>
              <a:ea typeface="SimSun"/>
              <a:cs typeface="Simplified Arabic"/>
            </a:endParaRPr>
          </a:p>
          <a:p>
            <a:pPr algn="justLow"/>
            <a:r>
              <a:rPr lang="ar-SA" sz="1900" dirty="0" smtClean="0">
                <a:effectLst>
                  <a:outerShdw blurRad="50800" dist="38100" dir="2700000" algn="tl" rotWithShape="0">
                    <a:srgbClr val="000000">
                      <a:alpha val="40000"/>
                    </a:srgbClr>
                  </a:outerShdw>
                </a:effectLst>
                <a:latin typeface="Times New Roman"/>
                <a:ea typeface="SimSun"/>
                <a:cs typeface="Simplified Arabic"/>
              </a:rPr>
              <a:t>واحتلت الإذاعة منذ نشأتها مركزاً مهماً بين وسائل الإعلام الجماهيرية واستطاعت هذه الوسيلة في مدة لا تتجاوز نصف قرن أن تكون في المركز الأول بين نظيراتها من وسائل الإعلام من حيث قوة التأثير, </a:t>
            </a:r>
            <a:endParaRPr lang="ar-IQ" sz="1900" dirty="0" smtClean="0">
              <a:effectLst>
                <a:outerShdw blurRad="50800" dist="38100" dir="2700000" algn="tl" rotWithShape="0">
                  <a:srgbClr val="000000">
                    <a:alpha val="40000"/>
                  </a:srgbClr>
                </a:outerShdw>
              </a:effectLst>
              <a:latin typeface="Times New Roman"/>
              <a:ea typeface="SimSun"/>
              <a:cs typeface="Simplified Arabic"/>
            </a:endParaRPr>
          </a:p>
          <a:p>
            <a:pPr algn="justLow"/>
            <a:r>
              <a:rPr lang="ar-SA" sz="1900" dirty="0" smtClean="0">
                <a:effectLst>
                  <a:outerShdw blurRad="50800" dist="38100" dir="2700000" algn="tl" rotWithShape="0">
                    <a:srgbClr val="000000">
                      <a:alpha val="40000"/>
                    </a:srgbClr>
                  </a:outerShdw>
                </a:effectLst>
                <a:latin typeface="Times New Roman"/>
                <a:ea typeface="SimSun"/>
                <a:cs typeface="Simplified Arabic"/>
              </a:rPr>
              <a:t>والإذاعة هي نقل الصوت الى مسافات شاسعة من المرسل إلى المستقبل بعد تحويله الى موجات كهرومغناطيسية لينقل عبر الأثير فيستقبله جهاز الاستقبال ، أي أن الإذاعة المسموعة تعتمد عنصر الصوت باعتباره المادة الأساسية لبرامجها ومهما تعددت وتنوعت برامجها فأنها لا تخرج عن كونها صوت ينطلق عبر الأثير ليصل الى أذن المستمع. </a:t>
            </a:r>
            <a:endParaRPr lang="en-US" sz="1900" dirty="0" smtClean="0">
              <a:effectLst>
                <a:outerShdw blurRad="50800" dist="38100" algn="tr" rotWithShape="0">
                  <a:prstClr val="black">
                    <a:alpha val="40000"/>
                  </a:prstClr>
                </a:outerShdw>
              </a:effectLst>
              <a:latin typeface="Times New Roman"/>
              <a:ea typeface="SimSun"/>
              <a:cs typeface="Simplified Arabic"/>
            </a:endParaRPr>
          </a:p>
          <a:p>
            <a:endParaRPr lang="ar-IQ" dirty="0"/>
          </a:p>
        </p:txBody>
      </p:sp>
    </p:spTree>
    <p:extLst>
      <p:ext uri="{BB962C8B-B14F-4D97-AF65-F5344CB8AC3E}">
        <p14:creationId xmlns:p14="http://schemas.microsoft.com/office/powerpoint/2010/main" val="245155143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a:xfrm>
            <a:off x="457200" y="1600200"/>
            <a:ext cx="8219256" cy="5141168"/>
          </a:xfrm>
        </p:spPr>
        <p:txBody>
          <a:bodyPr>
            <a:normAutofit fontScale="25000" lnSpcReduction="20000"/>
          </a:bodyPr>
          <a:lstStyle/>
          <a:p>
            <a:pPr algn="justLow"/>
            <a:r>
              <a:rPr lang="ar-SA" sz="6400" b="1" dirty="0" smtClean="0">
                <a:effectLst>
                  <a:outerShdw blurRad="50800" dist="38100" dir="2700000" algn="tl" rotWithShape="0">
                    <a:srgbClr val="000000">
                      <a:alpha val="40000"/>
                    </a:srgbClr>
                  </a:outerShdw>
                </a:effectLst>
                <a:latin typeface="Times New Roman"/>
                <a:ea typeface="SimSun"/>
                <a:cs typeface="Simplified Arabic"/>
              </a:rPr>
              <a:t>- </a:t>
            </a:r>
            <a:r>
              <a:rPr lang="ar-SA" sz="7200" b="1" dirty="0" smtClean="0">
                <a:effectLst>
                  <a:outerShdw blurRad="50800" dist="38100" dir="2700000" algn="tl" rotWithShape="0">
                    <a:srgbClr val="000000">
                      <a:alpha val="40000"/>
                    </a:srgbClr>
                  </a:outerShdw>
                </a:effectLst>
                <a:latin typeface="Times New Roman"/>
                <a:ea typeface="SimSun"/>
                <a:cs typeface="Simplified Arabic"/>
              </a:rPr>
              <a:t>خصائص الإذاعة وميزاتها</a:t>
            </a:r>
            <a:r>
              <a:rPr lang="ar-SA" sz="7200" dirty="0" smtClean="0">
                <a:effectLst>
                  <a:outerShdw blurRad="50800" dist="38100" dir="2700000" algn="tl" rotWithShape="0">
                    <a:srgbClr val="000000">
                      <a:alpha val="40000"/>
                    </a:srgbClr>
                  </a:outerShdw>
                </a:effectLst>
                <a:latin typeface="Times New Roman"/>
                <a:ea typeface="SimSun"/>
                <a:cs typeface="PT Bold Heading"/>
              </a:rPr>
              <a:t> : </a:t>
            </a:r>
            <a:endParaRPr lang="en-US" sz="7200" dirty="0" smtClean="0">
              <a:effectLst>
                <a:outerShdw blurRad="50800" dist="38100" algn="tr" rotWithShape="0">
                  <a:prstClr val="black">
                    <a:alpha val="40000"/>
                  </a:prstClr>
                </a:outerShdw>
              </a:effectLst>
              <a:latin typeface="Times New Roman"/>
              <a:ea typeface="SimSun"/>
              <a:cs typeface="Simplified Arabic"/>
            </a:endParaRPr>
          </a:p>
          <a:p>
            <a:pPr algn="justLow"/>
            <a:r>
              <a:rPr lang="ar-SA" sz="6400" dirty="0" smtClean="0">
                <a:effectLst>
                  <a:outerShdw blurRad="50800" dist="38100" dir="2700000" algn="tl" rotWithShape="0">
                    <a:srgbClr val="000000">
                      <a:alpha val="40000"/>
                    </a:srgbClr>
                  </a:outerShdw>
                </a:effectLst>
                <a:latin typeface="Times New Roman"/>
                <a:ea typeface="SimSun"/>
                <a:cs typeface="Simplified Arabic"/>
              </a:rPr>
              <a:t>1- تمتاز الإذاعة في كونها تشغل حاسة واحدة وهي الأذن فهي تنقل الرسائل الإعلامية بطريقة الترسيب في الذهن عن طريق حاسة السمع لوحدها وهذه الطريقة تساعد المتلقي على المزيد من التصور والتخيل وتقليب الفكرة على جميع وجوهها فيحصل على فكرة مستقرة ثابتة في مخيلته.</a:t>
            </a:r>
            <a:endParaRPr lang="en-US" sz="6400" dirty="0" smtClean="0">
              <a:effectLst>
                <a:outerShdw blurRad="50800" dist="38100" algn="tr" rotWithShape="0">
                  <a:prstClr val="black">
                    <a:alpha val="40000"/>
                  </a:prstClr>
                </a:outerShdw>
              </a:effectLst>
              <a:latin typeface="Times New Roman"/>
              <a:ea typeface="SimSun"/>
              <a:cs typeface="Simplified Arabic"/>
            </a:endParaRPr>
          </a:p>
          <a:p>
            <a:pPr algn="justLow"/>
            <a:r>
              <a:rPr lang="ar-SA" sz="6400" dirty="0" smtClean="0">
                <a:effectLst>
                  <a:outerShdw blurRad="50800" dist="38100" dir="2700000" algn="tl" rotWithShape="0">
                    <a:srgbClr val="000000">
                      <a:alpha val="40000"/>
                    </a:srgbClr>
                  </a:outerShdw>
                </a:effectLst>
                <a:latin typeface="Times New Roman"/>
                <a:ea typeface="SimSun"/>
                <a:cs typeface="Simplified Arabic"/>
              </a:rPr>
              <a:t>2- إن الإذاعة أكثر وسائل الإعلام رواجاً</a:t>
            </a:r>
            <a:r>
              <a:rPr lang="ar-SA" sz="6400" baseline="30000" dirty="0" smtClean="0">
                <a:effectLst>
                  <a:outerShdw blurRad="50800" dist="38100" dir="2700000" algn="tl" rotWithShape="0">
                    <a:srgbClr val="000000">
                      <a:alpha val="40000"/>
                    </a:srgbClr>
                  </a:outerShdw>
                </a:effectLst>
                <a:latin typeface="Times New Roman"/>
                <a:ea typeface="SimSun"/>
                <a:cs typeface="Simplified Arabic"/>
              </a:rPr>
              <a:t> </a:t>
            </a:r>
            <a:r>
              <a:rPr lang="ar-SA" sz="6400" dirty="0" smtClean="0">
                <a:effectLst>
                  <a:outerShdw blurRad="50800" dist="38100" dir="2700000" algn="tl" rotWithShape="0">
                    <a:srgbClr val="000000">
                      <a:alpha val="40000"/>
                    </a:srgbClr>
                  </a:outerShdw>
                </a:effectLst>
                <a:latin typeface="Times New Roman"/>
                <a:ea typeface="SimSun"/>
                <a:cs typeface="Simplified Arabic"/>
              </a:rPr>
              <a:t>ويمكن أن يطلق عليها صفة الجماهيرية .</a:t>
            </a:r>
            <a:endParaRPr lang="en-US" sz="6400" dirty="0" smtClean="0">
              <a:effectLst>
                <a:outerShdw blurRad="50800" dist="38100" algn="tr" rotWithShape="0">
                  <a:prstClr val="black">
                    <a:alpha val="40000"/>
                  </a:prstClr>
                </a:outerShdw>
              </a:effectLst>
              <a:latin typeface="Times New Roman"/>
              <a:ea typeface="SimSun"/>
              <a:cs typeface="Simplified Arabic"/>
            </a:endParaRPr>
          </a:p>
          <a:p>
            <a:pPr algn="justLow"/>
            <a:r>
              <a:rPr lang="ar-SA" sz="6400" dirty="0" smtClean="0">
                <a:effectLst>
                  <a:outerShdw blurRad="50800" dist="38100" dir="2700000" algn="tl" rotWithShape="0">
                    <a:srgbClr val="000000">
                      <a:alpha val="40000"/>
                    </a:srgbClr>
                  </a:outerShdw>
                </a:effectLst>
                <a:latin typeface="Times New Roman"/>
                <a:ea typeface="SimSun"/>
                <a:cs typeface="Simplified Arabic"/>
              </a:rPr>
              <a:t>3- أن أهم ما يميز الإذاعة إنها تخطت كافة الحواجز كالمسافات المتباعدة والأمية والفوارق الاقتصادية والاجتماعية باعتمادها على الكلمة المذاعة التي أضحت في كل مكان</a:t>
            </a:r>
            <a:r>
              <a:rPr lang="ar-SA" sz="6400" baseline="30000" dirty="0" smtClean="0">
                <a:effectLst>
                  <a:outerShdw blurRad="50800" dist="38100" dir="2700000" algn="tl" rotWithShape="0">
                    <a:srgbClr val="000000">
                      <a:alpha val="40000"/>
                    </a:srgbClr>
                  </a:outerShdw>
                </a:effectLst>
                <a:latin typeface="Times New Roman"/>
                <a:ea typeface="SimSun"/>
                <a:cs typeface="Simplified Arabic"/>
              </a:rPr>
              <a:t> </a:t>
            </a:r>
            <a:r>
              <a:rPr lang="ar-SA" sz="6400" dirty="0" smtClean="0">
                <a:effectLst>
                  <a:outerShdw blurRad="50800" dist="38100" dir="2700000" algn="tl" rotWithShape="0">
                    <a:srgbClr val="000000">
                      <a:alpha val="40000"/>
                    </a:srgbClr>
                  </a:outerShdw>
                </a:effectLst>
                <a:latin typeface="Times New Roman"/>
                <a:ea typeface="SimSun"/>
                <a:cs typeface="Simplified Arabic"/>
              </a:rPr>
              <a:t>.</a:t>
            </a:r>
            <a:endParaRPr lang="en-US" sz="6400" dirty="0" smtClean="0">
              <a:effectLst>
                <a:outerShdw blurRad="50800" dist="38100" algn="tr" rotWithShape="0">
                  <a:prstClr val="black">
                    <a:alpha val="40000"/>
                  </a:prstClr>
                </a:outerShdw>
              </a:effectLst>
              <a:latin typeface="Times New Roman"/>
              <a:ea typeface="SimSun"/>
              <a:cs typeface="Simplified Arabic"/>
            </a:endParaRPr>
          </a:p>
          <a:p>
            <a:pPr algn="justLow"/>
            <a:r>
              <a:rPr lang="ar-SA" sz="6400" dirty="0" smtClean="0">
                <a:effectLst>
                  <a:outerShdw blurRad="50800" dist="38100" dir="2700000" algn="tl" rotWithShape="0">
                    <a:srgbClr val="000000">
                      <a:alpha val="40000"/>
                    </a:srgbClr>
                  </a:outerShdw>
                </a:effectLst>
                <a:latin typeface="Times New Roman"/>
                <a:ea typeface="SimSun"/>
                <a:cs typeface="Simplified Arabic"/>
              </a:rPr>
              <a:t>4- تتسم الاذاعة بقدرتها على الإقناع وتصديق الجمهور لها بشكل كبير خاصة في الثقافات التي ينتشر فيها الاتصال الشخصي حيث نجد احترام الكلمة المنطوقة أكبر من الكلمة المكتوبة</a:t>
            </a:r>
            <a:r>
              <a:rPr lang="ar-SA" sz="6400" baseline="30000" dirty="0" smtClean="0">
                <a:effectLst>
                  <a:outerShdw blurRad="50800" dist="38100" dir="2700000" algn="tl" rotWithShape="0">
                    <a:srgbClr val="000000">
                      <a:alpha val="40000"/>
                    </a:srgbClr>
                  </a:outerShdw>
                </a:effectLst>
                <a:latin typeface="Times New Roman"/>
                <a:ea typeface="SimSun"/>
                <a:cs typeface="Simplified Arabic"/>
              </a:rPr>
              <a:t> .</a:t>
            </a:r>
            <a:endParaRPr lang="en-US" sz="6400" dirty="0" smtClean="0">
              <a:effectLst>
                <a:outerShdw blurRad="50800" dist="38100" algn="tr" rotWithShape="0">
                  <a:prstClr val="black">
                    <a:alpha val="40000"/>
                  </a:prstClr>
                </a:outerShdw>
              </a:effectLst>
              <a:latin typeface="Times New Roman"/>
              <a:ea typeface="SimSun"/>
              <a:cs typeface="Simplified Arabic"/>
            </a:endParaRPr>
          </a:p>
          <a:p>
            <a:pPr algn="justLow"/>
            <a:r>
              <a:rPr lang="ar-SA" sz="6400" dirty="0" smtClean="0">
                <a:effectLst>
                  <a:outerShdw blurRad="50800" dist="38100" dir="2700000" algn="tl" rotWithShape="0">
                    <a:srgbClr val="000000">
                      <a:alpha val="40000"/>
                    </a:srgbClr>
                  </a:outerShdw>
                </a:effectLst>
                <a:latin typeface="Times New Roman"/>
                <a:ea typeface="SimSun"/>
                <a:cs typeface="Simplified Arabic"/>
              </a:rPr>
              <a:t>5- تحتل الإذاعة أهمية خاصة بين وسائل الإعلام لما تتميز به من قدرة سريعة على نشر وتوصيل الرسائل الإعلامية الى أكبر عدد ممكن من الجمهور.</a:t>
            </a:r>
            <a:endParaRPr lang="en-US" sz="6400" dirty="0" smtClean="0">
              <a:effectLst>
                <a:outerShdw blurRad="50800" dist="38100" algn="tr" rotWithShape="0">
                  <a:prstClr val="black">
                    <a:alpha val="40000"/>
                  </a:prstClr>
                </a:outerShdw>
              </a:effectLst>
              <a:latin typeface="Times New Roman"/>
              <a:ea typeface="SimSun"/>
              <a:cs typeface="Simplified Arabic"/>
            </a:endParaRPr>
          </a:p>
          <a:p>
            <a:pPr algn="justLow"/>
            <a:r>
              <a:rPr lang="ar-SA" sz="6400" dirty="0" smtClean="0">
                <a:effectLst>
                  <a:outerShdw blurRad="50800" dist="38100" dir="2700000" algn="tl" rotWithShape="0">
                    <a:srgbClr val="000000">
                      <a:alpha val="40000"/>
                    </a:srgbClr>
                  </a:outerShdw>
                </a:effectLst>
                <a:latin typeface="Times New Roman"/>
                <a:ea typeface="SimSun"/>
                <a:cs typeface="Simplified Arabic"/>
              </a:rPr>
              <a:t>6- تعد الاذاعة من أسهل الوسائل الإعلامية استخداما</a:t>
            </a:r>
            <a:r>
              <a:rPr lang="ar-SA" sz="6400" baseline="30000" dirty="0" smtClean="0">
                <a:effectLst>
                  <a:outerShdw blurRad="50800" dist="38100" dir="2700000" algn="tl" rotWithShape="0">
                    <a:srgbClr val="000000">
                      <a:alpha val="40000"/>
                    </a:srgbClr>
                  </a:outerShdw>
                </a:effectLst>
                <a:latin typeface="Times New Roman"/>
                <a:ea typeface="SimSun"/>
                <a:cs typeface="Simplified Arabic"/>
              </a:rPr>
              <a:t> </a:t>
            </a:r>
            <a:r>
              <a:rPr lang="ar-SA" sz="6400" dirty="0" smtClean="0">
                <a:effectLst>
                  <a:outerShdw blurRad="50800" dist="38100" dir="2700000" algn="tl" rotWithShape="0">
                    <a:srgbClr val="000000">
                      <a:alpha val="40000"/>
                    </a:srgbClr>
                  </a:outerShdw>
                </a:effectLst>
                <a:latin typeface="Times New Roman"/>
                <a:ea typeface="SimSun"/>
                <a:cs typeface="Simplified Arabic"/>
              </a:rPr>
              <a:t>, فهي لا تحتاج الى جهد كبير لاستخدامها .</a:t>
            </a:r>
            <a:endParaRPr lang="en-US" sz="6400" dirty="0" smtClean="0">
              <a:effectLst>
                <a:outerShdw blurRad="50800" dist="38100" algn="tr" rotWithShape="0">
                  <a:prstClr val="black">
                    <a:alpha val="40000"/>
                  </a:prstClr>
                </a:outerShdw>
              </a:effectLst>
              <a:latin typeface="Times New Roman"/>
              <a:ea typeface="SimSun"/>
              <a:cs typeface="Simplified Arabic"/>
            </a:endParaRPr>
          </a:p>
          <a:p>
            <a:pPr algn="justLow"/>
            <a:r>
              <a:rPr lang="ar-SA" sz="6400" dirty="0" smtClean="0">
                <a:effectLst>
                  <a:outerShdw blurRad="50800" dist="38100" dir="2700000" algn="tl" rotWithShape="0">
                    <a:srgbClr val="000000">
                      <a:alpha val="40000"/>
                    </a:srgbClr>
                  </a:outerShdw>
                </a:effectLst>
                <a:latin typeface="Times New Roman"/>
                <a:ea typeface="SimSun"/>
                <a:cs typeface="Simplified Arabic"/>
              </a:rPr>
              <a:t>7- الإذاعة هي وسيلة من وسائل الاستمالة التي تتميز ببعض الامتيازات النفسية إذ ما قورنت بوسائل الإعلام الأخرى فالكلمة المطبوعة مثلاً تستهدف العقل دون العاطفة إذ أن القارئ يستخدم عقله أكثر من عاطفته في حين يستخدم المستمع الى الإذاعة عقله وعاطفته معاً.</a:t>
            </a:r>
            <a:endParaRPr lang="en-US" sz="6400" dirty="0" smtClean="0">
              <a:effectLst>
                <a:outerShdw blurRad="50800" dist="38100" algn="tr" rotWithShape="0">
                  <a:prstClr val="black">
                    <a:alpha val="40000"/>
                  </a:prstClr>
                </a:outerShdw>
              </a:effectLst>
              <a:latin typeface="Times New Roman"/>
              <a:ea typeface="SimSun"/>
              <a:cs typeface="Simplified Arabic"/>
            </a:endParaRPr>
          </a:p>
          <a:p>
            <a:pPr algn="justLow"/>
            <a:r>
              <a:rPr lang="ar-SA" sz="6400" dirty="0" smtClean="0">
                <a:effectLst>
                  <a:outerShdw blurRad="50800" dist="38100" dir="2700000" algn="tl" rotWithShape="0">
                    <a:srgbClr val="000000">
                      <a:alpha val="40000"/>
                    </a:srgbClr>
                  </a:outerShdw>
                </a:effectLst>
                <a:latin typeface="Times New Roman"/>
                <a:ea typeface="SimSun"/>
                <a:cs typeface="Simplified Arabic"/>
              </a:rPr>
              <a:t>8- ان الاذاعة  وسيلة إعلامية لا تستلزم التواجد المكاني في مواقع محددة كالمنزل .</a:t>
            </a:r>
            <a:endParaRPr lang="en-US" sz="6400" dirty="0" smtClean="0">
              <a:effectLst>
                <a:outerShdw blurRad="50800" dist="38100" algn="tr" rotWithShape="0">
                  <a:prstClr val="black">
                    <a:alpha val="40000"/>
                  </a:prstClr>
                </a:outerShdw>
              </a:effectLst>
              <a:latin typeface="Times New Roman"/>
              <a:ea typeface="SimSun"/>
              <a:cs typeface="Simplified Arabic"/>
            </a:endParaRPr>
          </a:p>
          <a:p>
            <a:pPr algn="justLow"/>
            <a:r>
              <a:rPr lang="ar-SA" sz="6400" dirty="0" smtClean="0">
                <a:effectLst>
                  <a:outerShdw blurRad="50800" dist="38100" dir="2700000" algn="tl" rotWithShape="0">
                    <a:srgbClr val="000000">
                      <a:alpha val="40000"/>
                    </a:srgbClr>
                  </a:outerShdw>
                </a:effectLst>
                <a:latin typeface="Times New Roman"/>
                <a:ea typeface="SimSun"/>
                <a:cs typeface="Simplified Arabic"/>
              </a:rPr>
              <a:t>9- لا تحتاج الاذاعة  للتركيز بل يمكن أن يهيئ خلفية هادئة للمتلقي تساعده على إنجاز عمله بشكل مريح.</a:t>
            </a:r>
            <a:endParaRPr lang="en-US" sz="6400" dirty="0" smtClean="0">
              <a:effectLst>
                <a:outerShdw blurRad="50800" dist="38100" algn="tr" rotWithShape="0">
                  <a:prstClr val="black">
                    <a:alpha val="40000"/>
                  </a:prstClr>
                </a:outerShdw>
              </a:effectLst>
              <a:latin typeface="Times New Roman"/>
              <a:ea typeface="SimSun"/>
              <a:cs typeface="Simplified Arabic"/>
            </a:endParaRPr>
          </a:p>
          <a:p>
            <a:pPr algn="justLow"/>
            <a:r>
              <a:rPr lang="ar-SA" sz="6400" dirty="0" smtClean="0">
                <a:effectLst>
                  <a:outerShdw blurRad="50800" dist="38100" dir="2700000" algn="tl" rotWithShape="0">
                    <a:srgbClr val="000000">
                      <a:alpha val="40000"/>
                    </a:srgbClr>
                  </a:outerShdw>
                </a:effectLst>
                <a:latin typeface="Times New Roman"/>
                <a:ea typeface="SimSun"/>
                <a:cs typeface="Simplified Arabic"/>
              </a:rPr>
              <a:t>10- يتفوق الراديو على الوسائل الإعلامية الأخرى نتيجة نقله الأحداث لحظة وقوعها ومن المكان نفسه الذي دور فيه.</a:t>
            </a:r>
            <a:endParaRPr lang="en-US" sz="6400" dirty="0" smtClean="0">
              <a:effectLst>
                <a:outerShdw blurRad="50800" dist="38100" algn="tr" rotWithShape="0">
                  <a:prstClr val="black">
                    <a:alpha val="40000"/>
                  </a:prstClr>
                </a:outerShdw>
              </a:effectLst>
              <a:latin typeface="Times New Roman"/>
              <a:ea typeface="SimSun"/>
              <a:cs typeface="Simplified Arabic"/>
            </a:endParaRPr>
          </a:p>
          <a:p>
            <a:pPr algn="justLow"/>
            <a:r>
              <a:rPr lang="ar-SA" sz="6400" dirty="0" smtClean="0">
                <a:effectLst>
                  <a:outerShdw blurRad="50800" dist="38100" dir="2700000" algn="tl" rotWithShape="0">
                    <a:srgbClr val="000000">
                      <a:alpha val="40000"/>
                    </a:srgbClr>
                  </a:outerShdw>
                </a:effectLst>
                <a:latin typeface="Times New Roman"/>
                <a:ea typeface="SimSun"/>
                <a:cs typeface="Simplified Arabic"/>
              </a:rPr>
              <a:t> 11- تعد الاذاعة جامعة شعبية كبيرة على الهواء تخاطب المتعلم والأمي أينما كان وتصاحب الفرد وتلاحقه أينما كان طول اليوم ولها صفة الإحساس الجمعي .</a:t>
            </a:r>
            <a:endParaRPr lang="en-US" sz="6400" dirty="0" smtClean="0">
              <a:effectLst>
                <a:outerShdw blurRad="50800" dist="38100" algn="tr" rotWithShape="0">
                  <a:prstClr val="black">
                    <a:alpha val="40000"/>
                  </a:prstClr>
                </a:outerShdw>
              </a:effectLst>
              <a:latin typeface="Times New Roman"/>
              <a:ea typeface="SimSun"/>
              <a:cs typeface="Simplified Arabic"/>
            </a:endParaRPr>
          </a:p>
          <a:p>
            <a:pPr algn="justLow"/>
            <a:r>
              <a:rPr lang="ar-SA" sz="6400" dirty="0" smtClean="0">
                <a:effectLst>
                  <a:outerShdw blurRad="50800" dist="38100" dir="2700000" algn="tl" rotWithShape="0">
                    <a:srgbClr val="000000">
                      <a:alpha val="40000"/>
                    </a:srgbClr>
                  </a:outerShdw>
                </a:effectLst>
                <a:latin typeface="Times New Roman"/>
                <a:ea typeface="SimSun"/>
                <a:cs typeface="Simplified Arabic"/>
              </a:rPr>
              <a:t>أما على مستوى العراق فيعود تاريخ دخول الإذاعة إلى الربع الأول من القرن العشرين ، حيث كانت البداية عبر مجموعة من المبادرات غير الحكومية من خلال جهود بعض الأفراد والشركات التي سعت الى إدخال المذياع إلى بغداد</a:t>
            </a:r>
            <a:r>
              <a:rPr lang="ar-SA" sz="6400" baseline="30000" dirty="0" smtClean="0">
                <a:effectLst>
                  <a:outerShdw blurRad="50800" dist="38100" dir="2700000" algn="tl" rotWithShape="0">
                    <a:srgbClr val="000000">
                      <a:alpha val="40000"/>
                    </a:srgbClr>
                  </a:outerShdw>
                </a:effectLst>
                <a:latin typeface="Times New Roman"/>
                <a:ea typeface="SimSun"/>
                <a:cs typeface="Simplified Arabic"/>
              </a:rPr>
              <a:t> </a:t>
            </a:r>
            <a:r>
              <a:rPr lang="ar-SA" baseline="30000" dirty="0" smtClean="0">
                <a:effectLst>
                  <a:outerShdw blurRad="50800" dist="38100" dir="2700000" algn="tl" rotWithShape="0">
                    <a:srgbClr val="000000">
                      <a:alpha val="40000"/>
                    </a:srgbClr>
                  </a:outerShdw>
                </a:effectLst>
                <a:latin typeface="Times New Roman"/>
                <a:ea typeface="SimSun"/>
                <a:cs typeface="Simplified Arabic"/>
              </a:rPr>
              <a:t>.</a:t>
            </a:r>
            <a:endParaRPr lang="en-US" sz="3600" dirty="0" smtClean="0">
              <a:effectLst>
                <a:outerShdw blurRad="50800" dist="38100" algn="tr" rotWithShape="0">
                  <a:prstClr val="black">
                    <a:alpha val="40000"/>
                  </a:prstClr>
                </a:outerShdw>
              </a:effectLst>
              <a:latin typeface="Times New Roman"/>
              <a:ea typeface="SimSun"/>
              <a:cs typeface="Simplified Arabic"/>
            </a:endParaRPr>
          </a:p>
          <a:p>
            <a:endParaRPr lang="ar-IQ" dirty="0"/>
          </a:p>
        </p:txBody>
      </p:sp>
    </p:spTree>
    <p:extLst>
      <p:ext uri="{BB962C8B-B14F-4D97-AF65-F5344CB8AC3E}">
        <p14:creationId xmlns:p14="http://schemas.microsoft.com/office/powerpoint/2010/main" val="384297520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normAutofit/>
          </a:bodyPr>
          <a:lstStyle/>
          <a:p>
            <a:r>
              <a:rPr lang="ar-SA" sz="1800" dirty="0" smtClean="0">
                <a:effectLst>
                  <a:outerShdw blurRad="50800" dist="38100" algn="tr" rotWithShape="0">
                    <a:prstClr val="black">
                      <a:alpha val="40000"/>
                    </a:prstClr>
                  </a:outerShdw>
                </a:effectLst>
                <a:latin typeface="Times New Roman"/>
                <a:ea typeface="SimSun"/>
                <a:cs typeface="PT Bold Heading"/>
              </a:rPr>
              <a:t>المحاضرة الثالثة عشر</a:t>
            </a:r>
            <a:endParaRPr lang="en-US" sz="1800" dirty="0" smtClean="0">
              <a:effectLst>
                <a:outerShdw blurRad="50800" dist="38100" algn="tr" rotWithShape="0">
                  <a:prstClr val="black">
                    <a:alpha val="40000"/>
                  </a:prstClr>
                </a:outerShdw>
              </a:effectLst>
              <a:latin typeface="Times New Roman"/>
              <a:ea typeface="SimSun"/>
              <a:cs typeface="Simplified Arabic"/>
            </a:endParaRPr>
          </a:p>
          <a:p>
            <a:pPr algn="justLow"/>
            <a:r>
              <a:rPr lang="ar-SA" sz="1800" dirty="0" smtClean="0">
                <a:effectLst>
                  <a:outerShdw blurRad="50800" dist="38100" dir="2700000" algn="tl" rotWithShape="0">
                    <a:srgbClr val="000000">
                      <a:alpha val="40000"/>
                    </a:srgbClr>
                  </a:outerShdw>
                </a:effectLst>
                <a:latin typeface="Times New Roman"/>
                <a:ea typeface="SimSun"/>
                <a:cs typeface="PT Bold Heading"/>
              </a:rPr>
              <a:t>ثالثا :  وسائل الإعلام المرئية المسموعة (التلفاز)  : </a:t>
            </a:r>
            <a:endParaRPr lang="en-US" sz="1800" dirty="0" smtClean="0">
              <a:effectLst>
                <a:outerShdw blurRad="50800" dist="38100" algn="tr" rotWithShape="0">
                  <a:prstClr val="black">
                    <a:alpha val="40000"/>
                  </a:prstClr>
                </a:outerShdw>
              </a:effectLst>
              <a:latin typeface="Times New Roman"/>
              <a:ea typeface="SimSun"/>
              <a:cs typeface="Simplified Arabic"/>
            </a:endParaRPr>
          </a:p>
          <a:p>
            <a:pPr algn="justLow"/>
            <a:r>
              <a:rPr lang="ar-SA" sz="2100" b="1" dirty="0" smtClean="0">
                <a:effectLst>
                  <a:outerShdw blurRad="50800" dist="38100" dir="2700000" algn="tl" rotWithShape="0">
                    <a:srgbClr val="000000">
                      <a:alpha val="40000"/>
                    </a:srgbClr>
                  </a:outerShdw>
                </a:effectLst>
                <a:latin typeface="Times New Roman"/>
                <a:ea typeface="SimSun"/>
                <a:cs typeface="Simplified Arabic"/>
              </a:rPr>
              <a:t>- تاريخ التلفاز وأهميته :</a:t>
            </a:r>
            <a:endParaRPr lang="en-US" sz="2100" dirty="0" smtClean="0">
              <a:effectLst>
                <a:outerShdw blurRad="50800" dist="38100" algn="tr" rotWithShape="0">
                  <a:prstClr val="black">
                    <a:alpha val="40000"/>
                  </a:prstClr>
                </a:outerShdw>
              </a:effectLst>
              <a:latin typeface="Times New Roman"/>
              <a:ea typeface="SimSun"/>
              <a:cs typeface="Simplified Arabic"/>
            </a:endParaRPr>
          </a:p>
          <a:p>
            <a:pPr algn="justLow"/>
            <a:r>
              <a:rPr lang="ar-SA" sz="1600" dirty="0" smtClean="0">
                <a:effectLst>
                  <a:outerShdw blurRad="50800" dist="38100" dir="2700000" algn="tl" rotWithShape="0">
                    <a:srgbClr val="000000">
                      <a:alpha val="40000"/>
                    </a:srgbClr>
                  </a:outerShdw>
                </a:effectLst>
                <a:latin typeface="Times New Roman"/>
                <a:ea typeface="SimSun"/>
                <a:cs typeface="Simplified Arabic"/>
              </a:rPr>
              <a:t>إن مصطلح التلفاز </a:t>
            </a:r>
            <a:r>
              <a:rPr lang="en-US" sz="1600" dirty="0" smtClean="0">
                <a:effectLst>
                  <a:outerShdw blurRad="50800" dist="38100" dir="2700000" algn="tl" rotWithShape="0">
                    <a:srgbClr val="000000">
                      <a:alpha val="40000"/>
                    </a:srgbClr>
                  </a:outerShdw>
                </a:effectLst>
                <a:latin typeface="Times New Roman"/>
                <a:ea typeface="SimSun"/>
                <a:cs typeface="Simplified Arabic"/>
              </a:rPr>
              <a:t>(Television)</a:t>
            </a:r>
            <a:r>
              <a:rPr lang="ar-SA" sz="1600" dirty="0" smtClean="0">
                <a:effectLst>
                  <a:outerShdw blurRad="50800" dist="38100" dir="2700000" algn="tl" rotWithShape="0">
                    <a:srgbClr val="000000">
                      <a:alpha val="40000"/>
                    </a:srgbClr>
                  </a:outerShdw>
                </a:effectLst>
                <a:latin typeface="Times New Roman"/>
                <a:ea typeface="SimSun"/>
                <a:cs typeface="Simplified Arabic"/>
              </a:rPr>
              <a:t> يتكون من مقطعين </a:t>
            </a:r>
            <a:r>
              <a:rPr lang="en-US" sz="1600" dirty="0" smtClean="0">
                <a:effectLst>
                  <a:outerShdw blurRad="50800" dist="38100" dir="2700000" algn="tl" rotWithShape="0">
                    <a:srgbClr val="000000">
                      <a:alpha val="40000"/>
                    </a:srgbClr>
                  </a:outerShdw>
                </a:effectLst>
                <a:latin typeface="Times New Roman"/>
                <a:ea typeface="SimSun"/>
                <a:cs typeface="Simplified Arabic"/>
              </a:rPr>
              <a:t>(Tele)</a:t>
            </a:r>
            <a:r>
              <a:rPr lang="ar-SA" sz="1600" dirty="0" smtClean="0">
                <a:effectLst>
                  <a:outerShdw blurRad="50800" dist="38100" dir="2700000" algn="tl" rotWithShape="0">
                    <a:srgbClr val="000000">
                      <a:alpha val="40000"/>
                    </a:srgbClr>
                  </a:outerShdw>
                </a:effectLst>
                <a:latin typeface="Times New Roman"/>
                <a:ea typeface="SimSun"/>
                <a:cs typeface="Simplified Arabic"/>
              </a:rPr>
              <a:t> ويعني البعد ، و</a:t>
            </a:r>
            <a:r>
              <a:rPr lang="en-US" sz="1600" dirty="0" smtClean="0">
                <a:effectLst>
                  <a:outerShdw blurRad="50800" dist="38100" dir="2700000" algn="tl" rotWithShape="0">
                    <a:srgbClr val="000000">
                      <a:alpha val="40000"/>
                    </a:srgbClr>
                  </a:outerShdw>
                </a:effectLst>
                <a:latin typeface="Times New Roman"/>
                <a:ea typeface="SimSun"/>
                <a:cs typeface="Simplified Arabic"/>
              </a:rPr>
              <a:t>(Vision)</a:t>
            </a:r>
            <a:r>
              <a:rPr lang="ar-SA" sz="1600" dirty="0" smtClean="0">
                <a:effectLst>
                  <a:outerShdw blurRad="50800" dist="38100" dir="2700000" algn="tl" rotWithShape="0">
                    <a:srgbClr val="000000">
                      <a:alpha val="40000"/>
                    </a:srgbClr>
                  </a:outerShdw>
                </a:effectLst>
                <a:latin typeface="Times New Roman"/>
                <a:ea typeface="SimSun"/>
                <a:cs typeface="Simplified Arabic"/>
              </a:rPr>
              <a:t> ويعني الرؤية ، وبهذا يكون معنى المصطلح الرؤية عن بعد</a:t>
            </a:r>
            <a:r>
              <a:rPr lang="ar-SA" sz="1600" baseline="30000" dirty="0" smtClean="0">
                <a:effectLst>
                  <a:outerShdw blurRad="50800" dist="38100" dir="2700000" algn="tl" rotWithShape="0">
                    <a:srgbClr val="000000">
                      <a:alpha val="40000"/>
                    </a:srgbClr>
                  </a:outerShdw>
                </a:effectLst>
                <a:latin typeface="Times New Roman"/>
                <a:ea typeface="SimSun"/>
                <a:cs typeface="Simplified Arabic"/>
              </a:rPr>
              <a:t> </a:t>
            </a:r>
            <a:r>
              <a:rPr lang="ar-SA" sz="1600" dirty="0" smtClean="0">
                <a:effectLst>
                  <a:outerShdw blurRad="50800" dist="38100" dir="2700000" algn="tl" rotWithShape="0">
                    <a:srgbClr val="000000">
                      <a:alpha val="40000"/>
                    </a:srgbClr>
                  </a:outerShdw>
                </a:effectLst>
                <a:latin typeface="Times New Roman"/>
                <a:ea typeface="SimSun"/>
                <a:cs typeface="Simplified Arabic"/>
              </a:rPr>
              <a:t>, والتلفاز كوسيلة إعلامية لا يمتلك تاريخ قديم وإن كان الإنسان قد عرف منذ العصور التاريخية المبكرة استخدام الصورة كوسيلة لغوية ، إلا أن التلفزيون أداة إعلامية تجمع في أعطافها الوسيلة البصرية والوسيلة السمعية فهو وسيلة مرئية ومسموعة في أن واحد.</a:t>
            </a:r>
            <a:endParaRPr lang="en-US" sz="1600" dirty="0" smtClean="0">
              <a:effectLst>
                <a:outerShdw blurRad="50800" dist="38100" algn="tr" rotWithShape="0">
                  <a:prstClr val="black">
                    <a:alpha val="40000"/>
                  </a:prstClr>
                </a:outerShdw>
              </a:effectLst>
              <a:latin typeface="Times New Roman"/>
              <a:ea typeface="SimSun"/>
              <a:cs typeface="Simplified Arabic"/>
            </a:endParaRPr>
          </a:p>
          <a:p>
            <a:pPr algn="justLow"/>
            <a:r>
              <a:rPr lang="ar-SA" sz="1600" dirty="0" smtClean="0">
                <a:effectLst>
                  <a:outerShdw blurRad="50800" dist="38100" dir="2700000" algn="tl" rotWithShape="0">
                    <a:srgbClr val="000000">
                      <a:alpha val="40000"/>
                    </a:srgbClr>
                  </a:outerShdw>
                </a:effectLst>
                <a:latin typeface="Times New Roman"/>
                <a:ea typeface="SimSun"/>
                <a:cs typeface="Simplified Arabic"/>
              </a:rPr>
              <a:t>لقد نجح العلماء في إرسال الصورة عبر الموجات الكهرومغناطيسية حيث بدأ عام 1936م في بريطانيا البث التلفازي ولكنه توقف في أثناء الحرب العالمية الثانية ، ثم عاد الى البث في عام 1946م وفي عام 1939م بدأ البث التلفازي في الولايات المتحدة الأمريكية , وظهور التلفاز يرتبط باسم العالم البريطاني جون بيرد الذي يرجع إليه الفضل في اختراع التلفاز, وكان ظهور التلفاز في العقد الثالث من القرن الماضي وتحول بسرعة كبيرة الى وسيلة اتصال جماهيرية ، وقد تفوق على الوسائل الإعلامية الأخرى بقدرته على جذب الانتباه وشدة التأثير.</a:t>
            </a:r>
            <a:endParaRPr lang="en-US" sz="1600" dirty="0" smtClean="0">
              <a:effectLst>
                <a:outerShdw blurRad="50800" dist="38100" algn="tr" rotWithShape="0">
                  <a:prstClr val="black">
                    <a:alpha val="40000"/>
                  </a:prstClr>
                </a:outerShdw>
              </a:effectLst>
              <a:latin typeface="Times New Roman"/>
              <a:ea typeface="SimSun"/>
              <a:cs typeface="Simplified Arabic"/>
            </a:endParaRPr>
          </a:p>
          <a:p>
            <a:pPr algn="justLow"/>
            <a:r>
              <a:rPr lang="ar-SA" sz="1600" dirty="0" smtClean="0">
                <a:effectLst>
                  <a:outerShdw blurRad="50800" dist="38100" dir="2700000" algn="tl" rotWithShape="0">
                    <a:srgbClr val="000000">
                      <a:alpha val="40000"/>
                    </a:srgbClr>
                  </a:outerShdw>
                </a:effectLst>
                <a:latin typeface="Times New Roman"/>
                <a:ea typeface="SimSun"/>
                <a:cs typeface="Simplified Arabic"/>
              </a:rPr>
              <a:t>إن التلفاز هو أحد وسائل الإعلام الحديثة من حيث النشأة، فقد استطاع في سنوات قليلة أن يحقق تطوراً تقنياً ملحوظاً، وإن كان أقل من الصحافة والإذاعة المسموعة انتشاراً من حيث المساحة إلا أن استخدامه للصوت والصورة واللون معاً جعله من </a:t>
            </a:r>
            <a:r>
              <a:rPr lang="ar-SA" sz="1600" dirty="0" err="1" smtClean="0">
                <a:effectLst>
                  <a:outerShdw blurRad="50800" dist="38100" dir="2700000" algn="tl" rotWithShape="0">
                    <a:srgbClr val="000000">
                      <a:alpha val="40000"/>
                    </a:srgbClr>
                  </a:outerShdw>
                </a:effectLst>
                <a:latin typeface="Times New Roman"/>
                <a:ea typeface="SimSun"/>
                <a:cs typeface="Simplified Arabic"/>
              </a:rPr>
              <a:t>أخطرها</a:t>
            </a:r>
            <a:r>
              <a:rPr lang="ar-SA" sz="1600" dirty="0" smtClean="0">
                <a:effectLst>
                  <a:outerShdw blurRad="50800" dist="38100" dir="2700000" algn="tl" rotWithShape="0">
                    <a:srgbClr val="000000">
                      <a:alpha val="40000"/>
                    </a:srgbClr>
                  </a:outerShdw>
                </a:effectLst>
                <a:latin typeface="Times New Roman"/>
                <a:ea typeface="SimSun"/>
                <a:cs typeface="Simplified Arabic"/>
              </a:rPr>
              <a:t> تأثيراً على العقول, وبالإمكان ملاحظة هذا التأثير ابتداءً من تغير معلومات الناس وانتهاء بسلوكياتهم مروراً بعاداتهم اليومية .</a:t>
            </a:r>
            <a:endParaRPr lang="en-US" sz="1600" dirty="0" smtClean="0">
              <a:effectLst>
                <a:outerShdw blurRad="50800" dist="38100" algn="tr" rotWithShape="0">
                  <a:prstClr val="black">
                    <a:alpha val="40000"/>
                  </a:prstClr>
                </a:outerShdw>
              </a:effectLst>
              <a:latin typeface="Times New Roman"/>
              <a:ea typeface="SimSun"/>
              <a:cs typeface="Simplified Arabic"/>
            </a:endParaRPr>
          </a:p>
          <a:p>
            <a:endParaRPr lang="ar-IQ" dirty="0"/>
          </a:p>
        </p:txBody>
      </p:sp>
    </p:spTree>
    <p:extLst>
      <p:ext uri="{BB962C8B-B14F-4D97-AF65-F5344CB8AC3E}">
        <p14:creationId xmlns:p14="http://schemas.microsoft.com/office/powerpoint/2010/main" val="113351296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67544" y="20531"/>
            <a:ext cx="8229600" cy="1143000"/>
          </a:xfrm>
        </p:spPr>
        <p:txBody>
          <a:bodyPr/>
          <a:lstStyle/>
          <a:p>
            <a:endParaRPr lang="ar-IQ"/>
          </a:p>
        </p:txBody>
      </p:sp>
      <p:sp>
        <p:nvSpPr>
          <p:cNvPr id="3" name="عنصر نائب للمحتوى 2"/>
          <p:cNvSpPr>
            <a:spLocks noGrp="1"/>
          </p:cNvSpPr>
          <p:nvPr>
            <p:ph idx="1"/>
          </p:nvPr>
        </p:nvSpPr>
        <p:spPr>
          <a:xfrm>
            <a:off x="467544" y="1340768"/>
            <a:ext cx="8147248" cy="4853136"/>
          </a:xfrm>
        </p:spPr>
        <p:txBody>
          <a:bodyPr>
            <a:normAutofit fontScale="25000" lnSpcReduction="20000"/>
          </a:bodyPr>
          <a:lstStyle/>
          <a:p>
            <a:pPr algn="justLow"/>
            <a:r>
              <a:rPr lang="ar-SA" b="1" dirty="0" smtClean="0">
                <a:effectLst>
                  <a:outerShdw blurRad="50800" dist="38100" dir="2700000" algn="tl" rotWithShape="0">
                    <a:srgbClr val="000000">
                      <a:alpha val="40000"/>
                    </a:srgbClr>
                  </a:outerShdw>
                </a:effectLst>
                <a:latin typeface="Times New Roman"/>
                <a:ea typeface="SimSun"/>
                <a:cs typeface="Simplified Arabic"/>
              </a:rPr>
              <a:t>-</a:t>
            </a:r>
            <a:r>
              <a:rPr lang="ar-SA" sz="8000" b="1" dirty="0" smtClean="0">
                <a:effectLst>
                  <a:outerShdw blurRad="50800" dist="38100" dir="2700000" algn="tl" rotWithShape="0">
                    <a:srgbClr val="000000">
                      <a:alpha val="40000"/>
                    </a:srgbClr>
                  </a:outerShdw>
                </a:effectLst>
                <a:latin typeface="Times New Roman"/>
                <a:ea typeface="SimSun"/>
                <a:cs typeface="Simplified Arabic"/>
              </a:rPr>
              <a:t> خصائص التلفاز وميزاته :</a:t>
            </a:r>
            <a:endParaRPr lang="en-US" sz="8000" dirty="0" smtClean="0">
              <a:effectLst>
                <a:outerShdw blurRad="50800" dist="38100" algn="tr" rotWithShape="0">
                  <a:prstClr val="black">
                    <a:alpha val="40000"/>
                  </a:prstClr>
                </a:outerShdw>
              </a:effectLst>
              <a:latin typeface="Times New Roman"/>
              <a:ea typeface="SimSun"/>
              <a:cs typeface="Simplified Arabic"/>
            </a:endParaRPr>
          </a:p>
          <a:p>
            <a:pPr algn="justLow"/>
            <a:r>
              <a:rPr lang="ar-SA" sz="6400" dirty="0" smtClean="0">
                <a:effectLst>
                  <a:outerShdw blurRad="50800" dist="38100" dir="2700000" algn="tl" rotWithShape="0">
                    <a:srgbClr val="000000">
                      <a:alpha val="40000"/>
                    </a:srgbClr>
                  </a:outerShdw>
                </a:effectLst>
                <a:latin typeface="Times New Roman"/>
                <a:ea typeface="SimSun"/>
                <a:cs typeface="Simplified Arabic"/>
              </a:rPr>
              <a:t>1- إن التلفاز وسيلة أعلام بالغ التنوع لا يخاطب العين والأذن فقط ولا ينحصر على العقل  والوجدان كما هو الحال بالنسبة للرسالة الاتصالية المكتوبة بل يخاطب أيضاً الشعور والعاطفة والغرائز.</a:t>
            </a:r>
            <a:endParaRPr lang="en-US" sz="6400" dirty="0" smtClean="0">
              <a:effectLst>
                <a:outerShdw blurRad="50800" dist="38100" algn="tr" rotWithShape="0">
                  <a:prstClr val="black">
                    <a:alpha val="40000"/>
                  </a:prstClr>
                </a:outerShdw>
              </a:effectLst>
              <a:latin typeface="Times New Roman"/>
              <a:ea typeface="SimSun"/>
              <a:cs typeface="Simplified Arabic"/>
            </a:endParaRPr>
          </a:p>
          <a:p>
            <a:pPr algn="justLow"/>
            <a:r>
              <a:rPr lang="ar-SA" sz="6400" dirty="0" smtClean="0">
                <a:effectLst>
                  <a:outerShdw blurRad="50800" dist="38100" dir="2700000" algn="tl" rotWithShape="0">
                    <a:srgbClr val="000000">
                      <a:alpha val="40000"/>
                    </a:srgbClr>
                  </a:outerShdw>
                </a:effectLst>
                <a:latin typeface="Times New Roman"/>
                <a:ea typeface="SimSun"/>
                <a:cs typeface="Simplified Arabic"/>
              </a:rPr>
              <a:t>2- للتلفاز له قدرة على أن يؤدي وظائف متعددة ومتنوعة فهو يجمع بين الوظائف الإعلامية التربوية والترفيهية والتعليمية والتثقيفية وهي وظائف تصب باتجاه تطوير وتنمية الوعي العام بمختلف أنواعه,   </a:t>
            </a:r>
            <a:endParaRPr lang="en-US" sz="6400" dirty="0" smtClean="0">
              <a:effectLst>
                <a:outerShdw blurRad="50800" dist="38100" algn="tr" rotWithShape="0">
                  <a:prstClr val="black">
                    <a:alpha val="40000"/>
                  </a:prstClr>
                </a:outerShdw>
              </a:effectLst>
              <a:latin typeface="Times New Roman"/>
              <a:ea typeface="SimSun"/>
              <a:cs typeface="Simplified Arabic"/>
            </a:endParaRPr>
          </a:p>
          <a:p>
            <a:pPr algn="justLow"/>
            <a:r>
              <a:rPr lang="ar-SA" sz="6400" dirty="0" smtClean="0">
                <a:effectLst>
                  <a:outerShdw blurRad="50800" dist="38100" dir="2700000" algn="tl" rotWithShape="0">
                    <a:srgbClr val="000000">
                      <a:alpha val="40000"/>
                    </a:srgbClr>
                  </a:outerShdw>
                </a:effectLst>
                <a:latin typeface="Times New Roman"/>
                <a:ea typeface="SimSun"/>
                <a:cs typeface="Simplified Arabic"/>
              </a:rPr>
              <a:t> 3- أن التلفاز يتفوق بقدرته التأثيرية على بقية وسائل الاتصال الجماهيرية الأخرى ويؤكد هذا التفوق النسبة المرتفعة لساعات مشاهدة التلفاز من الجمهور.</a:t>
            </a:r>
            <a:endParaRPr lang="en-US" sz="6400" dirty="0" smtClean="0">
              <a:effectLst>
                <a:outerShdw blurRad="50800" dist="38100" algn="tr" rotWithShape="0">
                  <a:prstClr val="black">
                    <a:alpha val="40000"/>
                  </a:prstClr>
                </a:outerShdw>
              </a:effectLst>
              <a:latin typeface="Times New Roman"/>
              <a:ea typeface="SimSun"/>
              <a:cs typeface="Simplified Arabic"/>
            </a:endParaRPr>
          </a:p>
          <a:p>
            <a:pPr algn="justLow"/>
            <a:r>
              <a:rPr lang="ar-SA" sz="6400" dirty="0" smtClean="0">
                <a:effectLst>
                  <a:outerShdw blurRad="50800" dist="38100" dir="2700000" algn="tl" rotWithShape="0">
                    <a:srgbClr val="000000">
                      <a:alpha val="40000"/>
                    </a:srgbClr>
                  </a:outerShdw>
                </a:effectLst>
                <a:latin typeface="Times New Roman"/>
                <a:ea typeface="SimSun"/>
                <a:cs typeface="Simplified Arabic"/>
              </a:rPr>
              <a:t>4- ان التلفاز يستطيع أن يجذب الاهتمام ويحرك العواطف ويكسوا الأمور المجردة وشاحاً إنسانياً ويشخص القضايا العامة ويكشف أبعاد الشخصية ويعطي المشاهدين إحساسا بالمشاركة في الحدث</a:t>
            </a:r>
            <a:r>
              <a:rPr lang="ar-SA" sz="6400" baseline="30000" dirty="0" smtClean="0">
                <a:effectLst>
                  <a:outerShdw blurRad="50800" dist="38100" dir="2700000" algn="tl" rotWithShape="0">
                    <a:srgbClr val="000000">
                      <a:alpha val="40000"/>
                    </a:srgbClr>
                  </a:outerShdw>
                </a:effectLst>
                <a:latin typeface="Times New Roman"/>
                <a:ea typeface="SimSun"/>
                <a:cs typeface="Simplified Arabic"/>
              </a:rPr>
              <a:t> </a:t>
            </a:r>
            <a:r>
              <a:rPr lang="ar-SA" sz="6400" dirty="0" smtClean="0">
                <a:effectLst>
                  <a:outerShdw blurRad="50800" dist="38100" dir="2700000" algn="tl" rotWithShape="0">
                    <a:srgbClr val="000000">
                      <a:alpha val="40000"/>
                    </a:srgbClr>
                  </a:outerShdw>
                </a:effectLst>
                <a:latin typeface="Times New Roman"/>
                <a:ea typeface="SimSun"/>
                <a:cs typeface="Simplified Arabic"/>
              </a:rPr>
              <a:t>، بالإضافة إلى إعطائهم إحساساً بالمراقب المستقل والمشاهد. </a:t>
            </a:r>
            <a:endParaRPr lang="en-US" sz="6400" dirty="0" smtClean="0">
              <a:effectLst>
                <a:outerShdw blurRad="50800" dist="38100" algn="tr" rotWithShape="0">
                  <a:prstClr val="black">
                    <a:alpha val="40000"/>
                  </a:prstClr>
                </a:outerShdw>
              </a:effectLst>
              <a:latin typeface="Times New Roman"/>
              <a:ea typeface="SimSun"/>
              <a:cs typeface="Simplified Arabic"/>
            </a:endParaRPr>
          </a:p>
          <a:p>
            <a:pPr algn="justLow"/>
            <a:r>
              <a:rPr lang="ar-SA" sz="6400" dirty="0" smtClean="0">
                <a:effectLst>
                  <a:outerShdw blurRad="50800" dist="38100" dir="2700000" algn="tl" rotWithShape="0">
                    <a:srgbClr val="000000">
                      <a:alpha val="40000"/>
                    </a:srgbClr>
                  </a:outerShdw>
                </a:effectLst>
                <a:latin typeface="Times New Roman"/>
                <a:ea typeface="SimSun"/>
                <a:cs typeface="Simplified Arabic"/>
              </a:rPr>
              <a:t>5- يخاطب التلفاز أعداداً ضخمة متباينة وغير متجانسة من الجماهير من حيث الثقافة والمستوى التعليمي والديانة والمكانة الاجتماعية والاقتصادية والأعمار . </a:t>
            </a:r>
            <a:endParaRPr lang="en-US" sz="6400" dirty="0" smtClean="0">
              <a:effectLst>
                <a:outerShdw blurRad="50800" dist="38100" algn="tr" rotWithShape="0">
                  <a:prstClr val="black">
                    <a:alpha val="40000"/>
                  </a:prstClr>
                </a:outerShdw>
              </a:effectLst>
              <a:latin typeface="Times New Roman"/>
              <a:ea typeface="SimSun"/>
              <a:cs typeface="Simplified Arabic"/>
            </a:endParaRPr>
          </a:p>
          <a:p>
            <a:pPr algn="justLow"/>
            <a:r>
              <a:rPr lang="ar-SA" sz="6400" dirty="0" smtClean="0">
                <a:effectLst>
                  <a:outerShdw blurRad="50800" dist="38100" dir="2700000" algn="tl" rotWithShape="0">
                    <a:srgbClr val="000000">
                      <a:alpha val="40000"/>
                    </a:srgbClr>
                  </a:outerShdw>
                </a:effectLst>
                <a:latin typeface="Times New Roman"/>
                <a:ea typeface="SimSun"/>
                <a:cs typeface="Simplified Arabic"/>
              </a:rPr>
              <a:t>6- أن التلفاز بشكل خاص له دور كبير في إعادة الترتيب القيمي والسلوكي للشباب عن طريق خلق المعايير الجديدة والمعاونة في إنشاء قواعد السلوك الإيجابي في أذهان الشباب . </a:t>
            </a:r>
            <a:endParaRPr lang="en-US" sz="6400" dirty="0" smtClean="0">
              <a:effectLst>
                <a:outerShdw blurRad="50800" dist="38100" algn="tr" rotWithShape="0">
                  <a:prstClr val="black">
                    <a:alpha val="40000"/>
                  </a:prstClr>
                </a:outerShdw>
              </a:effectLst>
              <a:latin typeface="Times New Roman"/>
              <a:ea typeface="SimSun"/>
              <a:cs typeface="Simplified Arabic"/>
            </a:endParaRPr>
          </a:p>
          <a:p>
            <a:pPr algn="justLow"/>
            <a:r>
              <a:rPr lang="ar-SA" sz="6400" dirty="0" smtClean="0">
                <a:effectLst>
                  <a:outerShdw blurRad="50800" dist="38100" dir="2700000" algn="tl" rotWithShape="0">
                    <a:srgbClr val="000000">
                      <a:alpha val="40000"/>
                    </a:srgbClr>
                  </a:outerShdw>
                </a:effectLst>
                <a:latin typeface="Times New Roman"/>
                <a:ea typeface="SimSun"/>
                <a:cs typeface="Simplified Arabic"/>
              </a:rPr>
              <a:t>7- أتاح التلفاز للمشاهد رؤية مجموعة من الوسائل الإعلامية في أن واحد فهو يجمع بين الصوت ممثلاً في الراديو، والصورة واللون ممثلةً في السينما ، والحركة ممثلةً في المسرح واستطاع أن يدمج مزايا هذه الوسائل في وسيلة واحدة.</a:t>
            </a:r>
            <a:endParaRPr lang="en-US" sz="6400" dirty="0" smtClean="0">
              <a:effectLst>
                <a:outerShdw blurRad="50800" dist="38100" algn="tr" rotWithShape="0">
                  <a:prstClr val="black">
                    <a:alpha val="40000"/>
                  </a:prstClr>
                </a:outerShdw>
              </a:effectLst>
              <a:latin typeface="Times New Roman"/>
              <a:ea typeface="SimSun"/>
              <a:cs typeface="Simplified Arabic"/>
            </a:endParaRPr>
          </a:p>
          <a:p>
            <a:pPr algn="justLow"/>
            <a:r>
              <a:rPr lang="ar-SA" sz="6400" dirty="0" smtClean="0">
                <a:effectLst>
                  <a:outerShdw blurRad="50800" dist="38100" dir="2700000" algn="tl" rotWithShape="0">
                    <a:srgbClr val="000000">
                      <a:alpha val="40000"/>
                    </a:srgbClr>
                  </a:outerShdw>
                </a:effectLst>
                <a:latin typeface="Times New Roman"/>
                <a:ea typeface="SimSun"/>
                <a:cs typeface="Simplified Arabic"/>
              </a:rPr>
              <a:t>8- يتميز التلفاز من بين وسائل الإعلام الأخرى من خلال الصور المتحركة الواقع كما جرى أو كما يجري ما يمنحه خاصية امتلاك لغة تخاطب القلب الى جانب لغة النص التي تخاطب العقل أي أن التلفاز ينفرد بخاصية تكوين الموقف العاطفي.</a:t>
            </a:r>
            <a:endParaRPr lang="en-US" sz="6400" dirty="0" smtClean="0">
              <a:effectLst>
                <a:outerShdw blurRad="50800" dist="38100" algn="tr" rotWithShape="0">
                  <a:prstClr val="black">
                    <a:alpha val="40000"/>
                  </a:prstClr>
                </a:outerShdw>
              </a:effectLst>
              <a:latin typeface="Times New Roman"/>
              <a:ea typeface="SimSun"/>
              <a:cs typeface="Simplified Arabic"/>
            </a:endParaRPr>
          </a:p>
          <a:p>
            <a:pPr algn="justLow"/>
            <a:r>
              <a:rPr lang="ar-SA" sz="6400" dirty="0" smtClean="0">
                <a:effectLst>
                  <a:outerShdw blurRad="50800" dist="38100" dir="2700000" algn="tl" rotWithShape="0">
                    <a:srgbClr val="000000">
                      <a:alpha val="40000"/>
                    </a:srgbClr>
                  </a:outerShdw>
                </a:effectLst>
                <a:latin typeface="Times New Roman"/>
                <a:ea typeface="SimSun"/>
                <a:cs typeface="Simplified Arabic"/>
              </a:rPr>
              <a:t>9- يتسم التلفاز بالمصداقية والمقدرة على الإقناع ، فحينما يرى الجمهور بأعينهم ويسمعون بأنفسهم الأحداث المنقولة ، ويترك ذلك أثراً </a:t>
            </a:r>
            <a:r>
              <a:rPr lang="ar-SA" sz="6400" dirty="0" err="1" smtClean="0">
                <a:effectLst>
                  <a:outerShdw blurRad="50800" dist="38100" dir="2700000" algn="tl" rotWithShape="0">
                    <a:srgbClr val="000000">
                      <a:alpha val="40000"/>
                    </a:srgbClr>
                  </a:outerShdw>
                </a:effectLst>
                <a:latin typeface="Times New Roman"/>
                <a:ea typeface="SimSun"/>
                <a:cs typeface="Simplified Arabic"/>
              </a:rPr>
              <a:t>إقناعياً</a:t>
            </a:r>
            <a:r>
              <a:rPr lang="ar-SA" sz="6400" dirty="0" smtClean="0">
                <a:effectLst>
                  <a:outerShdw blurRad="50800" dist="38100" dir="2700000" algn="tl" rotWithShape="0">
                    <a:srgbClr val="000000">
                      <a:alpha val="40000"/>
                    </a:srgbClr>
                  </a:outerShdw>
                </a:effectLst>
                <a:latin typeface="Times New Roman"/>
                <a:ea typeface="SimSun"/>
                <a:cs typeface="Simplified Arabic"/>
              </a:rPr>
              <a:t> قوياً، فهو لم يعد يجعلهم من التابعين للحدث بل من شهوده وحضوره.</a:t>
            </a:r>
            <a:endParaRPr lang="en-US" sz="6400" dirty="0" smtClean="0">
              <a:effectLst>
                <a:outerShdw blurRad="50800" dist="38100" algn="tr" rotWithShape="0">
                  <a:prstClr val="black">
                    <a:alpha val="40000"/>
                  </a:prstClr>
                </a:outerShdw>
              </a:effectLst>
              <a:latin typeface="Times New Roman"/>
              <a:ea typeface="SimSun"/>
              <a:cs typeface="Simplified Arabic"/>
            </a:endParaRPr>
          </a:p>
          <a:p>
            <a:endParaRPr lang="ar-IQ" dirty="0"/>
          </a:p>
        </p:txBody>
      </p:sp>
    </p:spTree>
    <p:extLst>
      <p:ext uri="{BB962C8B-B14F-4D97-AF65-F5344CB8AC3E}">
        <p14:creationId xmlns:p14="http://schemas.microsoft.com/office/powerpoint/2010/main" val="88301262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lstStyle/>
          <a:p>
            <a:pPr lvl="0" algn="justLow"/>
            <a:r>
              <a:rPr lang="ar-SA" sz="1600" dirty="0">
                <a:solidFill>
                  <a:prstClr val="black"/>
                </a:solidFill>
                <a:effectLst>
                  <a:outerShdw blurRad="50800" dist="38100" dir="2700000" algn="tl" rotWithShape="0">
                    <a:srgbClr val="000000">
                      <a:alpha val="40000"/>
                    </a:srgbClr>
                  </a:outerShdw>
                </a:effectLst>
                <a:latin typeface="Times New Roman"/>
                <a:ea typeface="SimSun"/>
                <a:cs typeface="Simplified Arabic"/>
              </a:rPr>
              <a:t>10- يمتاز التلفاز ببساطة الرسالة التلفازية وخلوها من التكلف وهذا بحد ذاته يتيح تأثيراً كبيراً وواسع النطاق.</a:t>
            </a:r>
            <a:endParaRPr lang="en-US" sz="1600" dirty="0">
              <a:solidFill>
                <a:prstClr val="black"/>
              </a:solidFill>
              <a:effectLst>
                <a:outerShdw blurRad="50800" dist="38100" algn="tr" rotWithShape="0">
                  <a:prstClr val="black">
                    <a:alpha val="40000"/>
                  </a:prstClr>
                </a:outerShdw>
              </a:effectLst>
              <a:latin typeface="Times New Roman"/>
              <a:ea typeface="SimSun"/>
              <a:cs typeface="Simplified Arabic"/>
            </a:endParaRPr>
          </a:p>
          <a:p>
            <a:pPr lvl="0" algn="justLow"/>
            <a:r>
              <a:rPr lang="ar-SA" sz="1600" dirty="0">
                <a:solidFill>
                  <a:prstClr val="black"/>
                </a:solidFill>
                <a:effectLst>
                  <a:outerShdw blurRad="50800" dist="38100" dir="2700000" algn="tl" rotWithShape="0">
                    <a:srgbClr val="000000">
                      <a:alpha val="40000"/>
                    </a:srgbClr>
                  </a:outerShdw>
                </a:effectLst>
                <a:latin typeface="Times New Roman"/>
                <a:ea typeface="SimSun"/>
                <a:cs typeface="Simplified Arabic"/>
              </a:rPr>
              <a:t>11- أن التلفاز يتميز بالتغطية الواسعة وسعة الانتشار حيث يمكن لرسائله أن تصل لملايين المشاهدين بالصوت والصورة على الرغم من التباين الشديد بين هؤلاء المشاهدين</a:t>
            </a:r>
            <a:r>
              <a:rPr lang="ar-SA" sz="1600" baseline="30000" dirty="0">
                <a:solidFill>
                  <a:prstClr val="black"/>
                </a:solidFill>
                <a:effectLst>
                  <a:outerShdw blurRad="50800" dist="38100" dir="2700000" algn="tl" rotWithShape="0">
                    <a:srgbClr val="000000">
                      <a:alpha val="40000"/>
                    </a:srgbClr>
                  </a:outerShdw>
                </a:effectLst>
                <a:latin typeface="Times New Roman"/>
                <a:ea typeface="SimSun"/>
                <a:cs typeface="Simplified Arabic"/>
              </a:rPr>
              <a:t> </a:t>
            </a:r>
            <a:r>
              <a:rPr lang="ar-SA" sz="1600" dirty="0">
                <a:solidFill>
                  <a:prstClr val="black"/>
                </a:solidFill>
                <a:effectLst>
                  <a:outerShdw blurRad="50800" dist="38100" dir="2700000" algn="tl" rotWithShape="0">
                    <a:srgbClr val="000000">
                      <a:alpha val="40000"/>
                    </a:srgbClr>
                  </a:outerShdw>
                </a:effectLst>
                <a:latin typeface="Times New Roman"/>
                <a:ea typeface="SimSun"/>
                <a:cs typeface="Simplified Arabic"/>
              </a:rPr>
              <a:t>.</a:t>
            </a:r>
            <a:endParaRPr lang="en-US" sz="1600" dirty="0">
              <a:solidFill>
                <a:prstClr val="black"/>
              </a:solidFill>
              <a:effectLst>
                <a:outerShdw blurRad="50800" dist="38100" algn="tr" rotWithShape="0">
                  <a:prstClr val="black">
                    <a:alpha val="40000"/>
                  </a:prstClr>
                </a:outerShdw>
              </a:effectLst>
              <a:latin typeface="Times New Roman"/>
              <a:ea typeface="SimSun"/>
              <a:cs typeface="Simplified Arabic"/>
            </a:endParaRPr>
          </a:p>
          <a:p>
            <a:pPr lvl="0" algn="justLow"/>
            <a:r>
              <a:rPr lang="ar-SA" sz="1600" dirty="0">
                <a:solidFill>
                  <a:prstClr val="black"/>
                </a:solidFill>
                <a:effectLst>
                  <a:outerShdw blurRad="50800" dist="38100" dir="2700000" algn="tl" rotWithShape="0">
                    <a:srgbClr val="000000">
                      <a:alpha val="40000"/>
                    </a:srgbClr>
                  </a:outerShdw>
                </a:effectLst>
                <a:latin typeface="Times New Roman"/>
                <a:ea typeface="SimSun"/>
                <a:cs typeface="Simplified Arabic"/>
              </a:rPr>
              <a:t>12- يعد التلفاز أسرع وسائل الاتصال في نقل المعلومات للجمهور وقد زاد البعد المرئي من قيمته الإخبارية ، لأنه يكتسب قيمته المرئية بوصفه يقدم صوراً حالية متحركة تتجاوز بالمشاهد حدود الزمان والمكان. </a:t>
            </a:r>
            <a:endParaRPr lang="en-US" sz="1600" dirty="0">
              <a:solidFill>
                <a:prstClr val="black"/>
              </a:solidFill>
              <a:effectLst>
                <a:outerShdw blurRad="50800" dist="38100" algn="tr" rotWithShape="0">
                  <a:prstClr val="black">
                    <a:alpha val="40000"/>
                  </a:prstClr>
                </a:outerShdw>
              </a:effectLst>
              <a:latin typeface="Times New Roman"/>
              <a:ea typeface="SimSun"/>
              <a:cs typeface="Simplified Arabic"/>
            </a:endParaRPr>
          </a:p>
          <a:p>
            <a:pPr lvl="0" algn="justLow"/>
            <a:r>
              <a:rPr lang="ar-SA" sz="1600" dirty="0">
                <a:solidFill>
                  <a:prstClr val="black"/>
                </a:solidFill>
                <a:effectLst>
                  <a:outerShdw blurRad="50800" dist="38100" dir="2700000" algn="tl" rotWithShape="0">
                    <a:srgbClr val="000000">
                      <a:alpha val="40000"/>
                    </a:srgbClr>
                  </a:outerShdw>
                </a:effectLst>
                <a:latin typeface="Times New Roman"/>
                <a:ea typeface="SimSun"/>
                <a:cs typeface="Simplified Arabic"/>
              </a:rPr>
              <a:t>13- التلفاز يعد المصدر الرئيس للحصول على المعلومات بشتى المجالات وعلى الصعيدين الوطني والدولي .</a:t>
            </a:r>
            <a:endParaRPr lang="en-US" sz="1600" dirty="0">
              <a:solidFill>
                <a:prstClr val="black"/>
              </a:solidFill>
              <a:effectLst>
                <a:outerShdw blurRad="50800" dist="38100" algn="tr" rotWithShape="0">
                  <a:prstClr val="black">
                    <a:alpha val="40000"/>
                  </a:prstClr>
                </a:outerShdw>
              </a:effectLst>
              <a:latin typeface="Times New Roman"/>
              <a:ea typeface="SimSun"/>
              <a:cs typeface="Simplified Arabic"/>
            </a:endParaRPr>
          </a:p>
          <a:p>
            <a:pPr lvl="0" algn="justLow"/>
            <a:r>
              <a:rPr lang="ar-SA" sz="1600" dirty="0">
                <a:solidFill>
                  <a:prstClr val="black"/>
                </a:solidFill>
                <a:effectLst>
                  <a:outerShdw blurRad="50800" dist="38100" dir="2700000" algn="tl" rotWithShape="0">
                    <a:srgbClr val="000000">
                      <a:alpha val="40000"/>
                    </a:srgbClr>
                  </a:outerShdw>
                </a:effectLst>
                <a:latin typeface="Times New Roman"/>
                <a:ea typeface="SimSun"/>
                <a:cs typeface="Simplified Arabic"/>
              </a:rPr>
              <a:t>14- يتسم التلفاز بالاستحواذ الذي يميزه عن غيره من وسائل الإعلام الجماهيري فهو يجمع بين السمع والبصر فيشد انتباه المشاهد بما يعرضه من صور وأحداث</a:t>
            </a:r>
            <a:r>
              <a:rPr lang="ar-SA" sz="1600" baseline="30000" dirty="0">
                <a:solidFill>
                  <a:prstClr val="black"/>
                </a:solidFill>
                <a:effectLst>
                  <a:outerShdw blurRad="50800" dist="38100" dir="2700000" algn="tl" rotWithShape="0">
                    <a:srgbClr val="000000">
                      <a:alpha val="40000"/>
                    </a:srgbClr>
                  </a:outerShdw>
                </a:effectLst>
                <a:latin typeface="Times New Roman"/>
                <a:ea typeface="SimSun"/>
                <a:cs typeface="Simplified Arabic"/>
              </a:rPr>
              <a:t> </a:t>
            </a:r>
            <a:r>
              <a:rPr lang="ar-SA" sz="1600" dirty="0">
                <a:solidFill>
                  <a:prstClr val="black"/>
                </a:solidFill>
                <a:effectLst>
                  <a:outerShdw blurRad="50800" dist="38100" dir="2700000" algn="tl" rotWithShape="0">
                    <a:srgbClr val="000000">
                      <a:alpha val="40000"/>
                    </a:srgbClr>
                  </a:outerShdw>
                </a:effectLst>
                <a:latin typeface="Times New Roman"/>
                <a:ea typeface="SimSun"/>
                <a:cs typeface="Simplified Arabic"/>
              </a:rPr>
              <a:t>.</a:t>
            </a:r>
            <a:endParaRPr lang="en-US" sz="1600" dirty="0">
              <a:solidFill>
                <a:prstClr val="black"/>
              </a:solidFill>
              <a:effectLst>
                <a:outerShdw blurRad="50800" dist="38100" algn="tr" rotWithShape="0">
                  <a:prstClr val="black">
                    <a:alpha val="40000"/>
                  </a:prstClr>
                </a:outerShdw>
              </a:effectLst>
              <a:latin typeface="Times New Roman"/>
              <a:ea typeface="SimSun"/>
              <a:cs typeface="Simplified Arabic"/>
            </a:endParaRPr>
          </a:p>
          <a:p>
            <a:pPr lvl="0" algn="justLow"/>
            <a:r>
              <a:rPr lang="ar-SA" sz="1600" dirty="0">
                <a:solidFill>
                  <a:prstClr val="black"/>
                </a:solidFill>
                <a:effectLst>
                  <a:outerShdw blurRad="50800" dist="38100" dir="2700000" algn="tl" rotWithShape="0">
                    <a:srgbClr val="000000">
                      <a:alpha val="40000"/>
                    </a:srgbClr>
                  </a:outerShdw>
                </a:effectLst>
                <a:latin typeface="Times New Roman"/>
                <a:ea typeface="SimSun"/>
                <a:cs typeface="Simplified Arabic"/>
              </a:rPr>
              <a:t>15- يعد التلفاز من أقدر وسائل الإعلام علي التكرار والإعادة وتقديم الموضوع والفكرة الواحدة بأشكال وقوالب متعددة</a:t>
            </a:r>
            <a:r>
              <a:rPr lang="ar-SA" sz="1600" baseline="30000" dirty="0">
                <a:solidFill>
                  <a:prstClr val="black"/>
                </a:solidFill>
                <a:effectLst>
                  <a:outerShdw blurRad="50800" dist="38100" dir="2700000" algn="tl" rotWithShape="0">
                    <a:srgbClr val="000000">
                      <a:alpha val="40000"/>
                    </a:srgbClr>
                  </a:outerShdw>
                </a:effectLst>
                <a:latin typeface="Times New Roman"/>
                <a:ea typeface="SimSun"/>
                <a:cs typeface="Simplified Arabic"/>
              </a:rPr>
              <a:t> </a:t>
            </a:r>
            <a:r>
              <a:rPr lang="ar-SA" sz="1600" dirty="0">
                <a:solidFill>
                  <a:prstClr val="black"/>
                </a:solidFill>
                <a:effectLst>
                  <a:outerShdw blurRad="50800" dist="38100" dir="2700000" algn="tl" rotWithShape="0">
                    <a:srgbClr val="000000">
                      <a:alpha val="40000"/>
                    </a:srgbClr>
                  </a:outerShdw>
                </a:effectLst>
                <a:latin typeface="Times New Roman"/>
                <a:ea typeface="SimSun"/>
                <a:cs typeface="Simplified Arabic"/>
              </a:rPr>
              <a:t>، بحيث يظهر في كل مرة كأنه موضوع جديد ، أي أن التلفاز قادر على تكرار الموضوع بشكل مرغوب فيه في كل مرة .</a:t>
            </a:r>
            <a:endParaRPr lang="en-US" sz="1600" dirty="0">
              <a:solidFill>
                <a:prstClr val="black"/>
              </a:solidFill>
              <a:effectLst>
                <a:outerShdw blurRad="50800" dist="38100" algn="tr" rotWithShape="0">
                  <a:prstClr val="black">
                    <a:alpha val="40000"/>
                  </a:prstClr>
                </a:outerShdw>
              </a:effectLst>
              <a:latin typeface="Times New Roman"/>
              <a:ea typeface="SimSun"/>
              <a:cs typeface="Simplified Arabic"/>
            </a:endParaRPr>
          </a:p>
          <a:p>
            <a:pPr lvl="0" algn="justLow"/>
            <a:r>
              <a:rPr lang="ar-SA" sz="1600" dirty="0">
                <a:solidFill>
                  <a:prstClr val="black"/>
                </a:solidFill>
                <a:effectLst>
                  <a:outerShdw blurRad="50800" dist="38100" dir="2700000" algn="tl" rotWithShape="0">
                    <a:srgbClr val="000000">
                      <a:alpha val="40000"/>
                    </a:srgbClr>
                  </a:outerShdw>
                </a:effectLst>
                <a:latin typeface="Times New Roman"/>
                <a:ea typeface="SimSun"/>
                <a:cs typeface="Simplified Arabic"/>
              </a:rPr>
              <a:t>16- يعد التلفاز من أكثر رسائل الإعلام إيضاحاً وقدرة على التفسير والتوضيح لما يتميز به من خاصية الجمع بين الصورة المقترنة بالصوت في مشاهد واقعية قريبة من مدارك الإنسان من خلال استخدام حاستي السمع والبصر.</a:t>
            </a:r>
            <a:endParaRPr lang="en-US" sz="1600" dirty="0">
              <a:solidFill>
                <a:prstClr val="black"/>
              </a:solidFill>
              <a:effectLst>
                <a:outerShdw blurRad="50800" dist="38100" algn="tr" rotWithShape="0">
                  <a:prstClr val="black">
                    <a:alpha val="40000"/>
                  </a:prstClr>
                </a:outerShdw>
              </a:effectLst>
              <a:latin typeface="Times New Roman"/>
              <a:ea typeface="SimSun"/>
              <a:cs typeface="Simplified Arabic"/>
            </a:endParaRPr>
          </a:p>
          <a:p>
            <a:pPr lvl="0" algn="justLow"/>
            <a:r>
              <a:rPr lang="ar-SA" sz="1600" dirty="0">
                <a:solidFill>
                  <a:prstClr val="black"/>
                </a:solidFill>
                <a:effectLst>
                  <a:outerShdw blurRad="50800" dist="38100" dir="2700000" algn="tl" rotWithShape="0">
                    <a:srgbClr val="000000">
                      <a:alpha val="40000"/>
                    </a:srgbClr>
                  </a:outerShdw>
                </a:effectLst>
                <a:latin typeface="Times New Roman"/>
                <a:ea typeface="SimSun"/>
                <a:cs typeface="Simplified Arabic"/>
              </a:rPr>
              <a:t>17- تتطلب مشاهدة التلفاز التركيز من جانب المشاهد وهو جانب إيجابي إذ أن متابعة الرسالة الإعلامية باهتمام يساعد على فهمها وتذكرها . </a:t>
            </a:r>
            <a:endParaRPr lang="en-US" sz="1600" dirty="0">
              <a:solidFill>
                <a:prstClr val="black"/>
              </a:solidFill>
              <a:effectLst>
                <a:outerShdw blurRad="50800" dist="38100" algn="tr" rotWithShape="0">
                  <a:prstClr val="black">
                    <a:alpha val="40000"/>
                  </a:prstClr>
                </a:outerShdw>
              </a:effectLst>
              <a:latin typeface="Times New Roman"/>
              <a:ea typeface="SimSun"/>
              <a:cs typeface="Simplified Arabic"/>
            </a:endParaRPr>
          </a:p>
          <a:p>
            <a:endParaRPr lang="ar-IQ" dirty="0"/>
          </a:p>
        </p:txBody>
      </p:sp>
    </p:spTree>
    <p:extLst>
      <p:ext uri="{BB962C8B-B14F-4D97-AF65-F5344CB8AC3E}">
        <p14:creationId xmlns:p14="http://schemas.microsoft.com/office/powerpoint/2010/main" val="259566565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normAutofit/>
          </a:bodyPr>
          <a:lstStyle/>
          <a:p>
            <a:r>
              <a:rPr lang="ar-SA" sz="1800" dirty="0" smtClean="0">
                <a:effectLst>
                  <a:outerShdw blurRad="50800" dist="38100" algn="tr" rotWithShape="0">
                    <a:prstClr val="black">
                      <a:alpha val="40000"/>
                    </a:prstClr>
                  </a:outerShdw>
                </a:effectLst>
                <a:latin typeface="Times New Roman"/>
                <a:ea typeface="SimSun"/>
                <a:cs typeface="PT Bold Heading"/>
              </a:rPr>
              <a:t>المحاضرة الرابعة عشر</a:t>
            </a:r>
            <a:endParaRPr lang="en-US" sz="1800" dirty="0" smtClean="0">
              <a:effectLst>
                <a:outerShdw blurRad="50800" dist="38100" algn="tr" rotWithShape="0">
                  <a:prstClr val="black">
                    <a:alpha val="40000"/>
                  </a:prstClr>
                </a:outerShdw>
              </a:effectLst>
              <a:latin typeface="Times New Roman"/>
              <a:ea typeface="SimSun"/>
              <a:cs typeface="Simplified Arabic"/>
            </a:endParaRPr>
          </a:p>
          <a:p>
            <a:pPr algn="justLow"/>
            <a:r>
              <a:rPr lang="ar-EG" sz="1800" dirty="0" smtClean="0">
                <a:effectLst>
                  <a:outerShdw blurRad="50800" dist="38100" dir="2700000" algn="tl" rotWithShape="0">
                    <a:srgbClr val="000000">
                      <a:alpha val="40000"/>
                    </a:srgbClr>
                  </a:outerShdw>
                </a:effectLst>
                <a:latin typeface="Times New Roman"/>
                <a:ea typeface="SimSun"/>
                <a:cs typeface="PT Bold Heading"/>
              </a:rPr>
              <a:t>رابعاً : وسائل الإعلام الإلكترونية (الانترنت) : </a:t>
            </a:r>
            <a:endParaRPr lang="en-US" sz="1800" dirty="0" smtClean="0">
              <a:effectLst>
                <a:outerShdw blurRad="50800" dist="38100" algn="tr" rotWithShape="0">
                  <a:prstClr val="black">
                    <a:alpha val="40000"/>
                  </a:prstClr>
                </a:outerShdw>
              </a:effectLst>
              <a:latin typeface="Times New Roman"/>
              <a:ea typeface="SimSun"/>
              <a:cs typeface="Simplified Arabic"/>
            </a:endParaRPr>
          </a:p>
          <a:p>
            <a:pPr algn="justLow"/>
            <a:r>
              <a:rPr lang="ar-EG" sz="1800" b="1" dirty="0" smtClean="0">
                <a:effectLst>
                  <a:outerShdw blurRad="50800" dist="38100" dir="2700000" algn="tl" rotWithShape="0">
                    <a:srgbClr val="000000">
                      <a:alpha val="40000"/>
                    </a:srgbClr>
                  </a:outerShdw>
                </a:effectLst>
                <a:latin typeface="Times New Roman"/>
                <a:ea typeface="SimSun"/>
                <a:cs typeface="Simplified Arabic"/>
              </a:rPr>
              <a:t>- تاريخ الانترنت وأهميته:</a:t>
            </a:r>
            <a:r>
              <a:rPr lang="ar-EG" sz="1800" dirty="0" smtClean="0">
                <a:effectLst>
                  <a:outerShdw blurRad="50800" dist="38100" dir="2700000" algn="tl" rotWithShape="0">
                    <a:srgbClr val="000000">
                      <a:alpha val="40000"/>
                    </a:srgbClr>
                  </a:outerShdw>
                </a:effectLst>
                <a:latin typeface="Times New Roman"/>
                <a:ea typeface="SimSun"/>
                <a:cs typeface="Simplified Arabic"/>
              </a:rPr>
              <a:t> </a:t>
            </a:r>
            <a:endParaRPr lang="en-US" sz="1800" dirty="0" smtClean="0">
              <a:effectLst>
                <a:outerShdw blurRad="50800" dist="38100" algn="tr" rotWithShape="0">
                  <a:prstClr val="black">
                    <a:alpha val="40000"/>
                  </a:prstClr>
                </a:outerShdw>
              </a:effectLst>
              <a:latin typeface="Times New Roman"/>
              <a:ea typeface="SimSun"/>
              <a:cs typeface="Simplified Arabic"/>
            </a:endParaRPr>
          </a:p>
          <a:p>
            <a:pPr algn="justLow"/>
            <a:r>
              <a:rPr lang="ar-EG" sz="1700" dirty="0" smtClean="0">
                <a:effectLst>
                  <a:outerShdw blurRad="50800" dist="38100" dir="2700000" algn="tl" rotWithShape="0">
                    <a:srgbClr val="000000">
                      <a:alpha val="40000"/>
                    </a:srgbClr>
                  </a:outerShdw>
                </a:effectLst>
                <a:latin typeface="Times New Roman"/>
                <a:ea typeface="SimSun"/>
                <a:cs typeface="Simplified Arabic"/>
              </a:rPr>
              <a:t>تطورت وسائل الاتصال في العالم بشكل مذهل خلال السنوات الأخيرة وتوجت باستخدام الانترنت الذي كان نتاج العبقرية الإنسانية الفذة وأحد ثمار التطور التكنولوجي المتسارع في عصر الثورة المعلوماتية</a:t>
            </a:r>
            <a:r>
              <a:rPr lang="ar-SA" sz="1700" dirty="0" smtClean="0">
                <a:effectLst>
                  <a:outerShdw blurRad="50800" dist="38100" dir="2700000" algn="tl" rotWithShape="0">
                    <a:srgbClr val="000000">
                      <a:alpha val="40000"/>
                    </a:srgbClr>
                  </a:outerShdw>
                </a:effectLst>
                <a:latin typeface="Times New Roman"/>
                <a:ea typeface="SimSun"/>
                <a:cs typeface="Simplified Arabic"/>
              </a:rPr>
              <a:t>.</a:t>
            </a:r>
            <a:endParaRPr lang="en-US" sz="1700" dirty="0" smtClean="0">
              <a:effectLst>
                <a:outerShdw blurRad="50800" dist="38100" algn="tr" rotWithShape="0">
                  <a:prstClr val="black">
                    <a:alpha val="40000"/>
                  </a:prstClr>
                </a:outerShdw>
              </a:effectLst>
              <a:latin typeface="Times New Roman"/>
              <a:ea typeface="SimSun"/>
              <a:cs typeface="Simplified Arabic"/>
            </a:endParaRPr>
          </a:p>
          <a:p>
            <a:pPr algn="justLow"/>
            <a:r>
              <a:rPr lang="ar-SA" sz="1700" dirty="0" smtClean="0">
                <a:effectLst>
                  <a:outerShdw blurRad="50800" dist="38100" dir="2700000" algn="tl" rotWithShape="0">
                    <a:srgbClr val="000000">
                      <a:alpha val="40000"/>
                    </a:srgbClr>
                  </a:outerShdw>
                </a:effectLst>
                <a:latin typeface="Times New Roman"/>
                <a:ea typeface="SimSun"/>
                <a:cs typeface="Simplified Arabic"/>
              </a:rPr>
              <a:t>وجوهر هذا التطور يسترشد بالعقيدة التي راح ينادي لها بيل كيتس رئيس شركة مايكروسوفت وهي الحصول على المعلومات بكبسة زر في كل مكان في أي وقت , وكلمة الانترنت </a:t>
            </a:r>
            <a:r>
              <a:rPr lang="en-US" sz="1700" dirty="0" smtClean="0">
                <a:effectLst>
                  <a:outerShdw blurRad="50800" dist="38100" dir="2700000" algn="tl" rotWithShape="0">
                    <a:srgbClr val="000000">
                      <a:alpha val="40000"/>
                    </a:srgbClr>
                  </a:outerShdw>
                </a:effectLst>
                <a:latin typeface="Times New Roman"/>
                <a:ea typeface="SimSun"/>
                <a:cs typeface="Simplified Arabic"/>
              </a:rPr>
              <a:t>internet</a:t>
            </a:r>
            <a:r>
              <a:rPr lang="ar-EG" sz="1700" dirty="0" smtClean="0">
                <a:effectLst>
                  <a:outerShdw blurRad="50800" dist="38100" dir="2700000" algn="tl" rotWithShape="0">
                    <a:srgbClr val="000000">
                      <a:alpha val="40000"/>
                    </a:srgbClr>
                  </a:outerShdw>
                </a:effectLst>
                <a:latin typeface="Times New Roman"/>
                <a:ea typeface="SimSun"/>
                <a:cs typeface="Simplified Arabic"/>
              </a:rPr>
              <a:t> باللغة الانكليزية هي كلمة مركبة من كلمتين </a:t>
            </a:r>
            <a:r>
              <a:rPr lang="en-US" sz="1700" dirty="0" smtClean="0">
                <a:effectLst>
                  <a:outerShdw blurRad="50800" dist="38100" dir="2700000" algn="tl" rotWithShape="0">
                    <a:srgbClr val="000000">
                      <a:alpha val="40000"/>
                    </a:srgbClr>
                  </a:outerShdw>
                </a:effectLst>
                <a:latin typeface="Times New Roman"/>
                <a:ea typeface="SimSun"/>
                <a:cs typeface="Simplified Arabic"/>
              </a:rPr>
              <a:t>in </a:t>
            </a:r>
            <a:r>
              <a:rPr lang="en-US" sz="1700" dirty="0" err="1" smtClean="0">
                <a:effectLst>
                  <a:outerShdw blurRad="50800" dist="38100" dir="2700000" algn="tl" rotWithShape="0">
                    <a:srgbClr val="000000">
                      <a:alpha val="40000"/>
                    </a:srgbClr>
                  </a:outerShdw>
                </a:effectLst>
                <a:latin typeface="Times New Roman"/>
                <a:ea typeface="SimSun"/>
                <a:cs typeface="Simplified Arabic"/>
              </a:rPr>
              <a:t>terconnectected</a:t>
            </a:r>
            <a:r>
              <a:rPr lang="en-US" sz="1700" dirty="0" smtClean="0">
                <a:effectLst>
                  <a:outerShdw blurRad="50800" dist="38100" dir="2700000" algn="tl" rotWithShape="0">
                    <a:srgbClr val="000000">
                      <a:alpha val="40000"/>
                    </a:srgbClr>
                  </a:outerShdw>
                </a:effectLst>
                <a:latin typeface="Times New Roman"/>
                <a:ea typeface="SimSun"/>
                <a:cs typeface="Simplified Arabic"/>
              </a:rPr>
              <a:t> - network</a:t>
            </a:r>
            <a:r>
              <a:rPr lang="ar-SA" sz="1700" dirty="0" smtClean="0">
                <a:effectLst>
                  <a:outerShdw blurRad="50800" dist="38100" dir="2700000" algn="tl" rotWithShape="0">
                    <a:srgbClr val="000000">
                      <a:alpha val="40000"/>
                    </a:srgbClr>
                  </a:outerShdw>
                </a:effectLst>
                <a:latin typeface="Times New Roman"/>
                <a:ea typeface="SimSun"/>
                <a:cs typeface="Simplified Arabic"/>
              </a:rPr>
              <a:t>, وأن الهدف من وراء إنشاء الإنترنت لم يكن علمياً وإنما كان عسكرياً ثم تحول فيما بعد الى الخدمة العامة بشتى استخداماتها سواء أكان علمياً أم اقتصادياً أم اجتماعياً أم سياسياً أم سياحياً , وكانت الانطلاقة الأولى للأنترنت في عام1962 عندما أقترح </a:t>
            </a:r>
            <a:r>
              <a:rPr lang="en-US" sz="1700" dirty="0" smtClean="0">
                <a:effectLst>
                  <a:outerShdw blurRad="50800" dist="38100" dir="2700000" algn="tl" rotWithShape="0">
                    <a:srgbClr val="000000">
                      <a:alpha val="40000"/>
                    </a:srgbClr>
                  </a:outerShdw>
                </a:effectLst>
                <a:latin typeface="Times New Roman"/>
                <a:ea typeface="SimSun"/>
                <a:cs typeface="Simplified Arabic"/>
              </a:rPr>
              <a:t>Paul </a:t>
            </a:r>
            <a:r>
              <a:rPr lang="en-US" sz="1700" dirty="0" err="1" smtClean="0">
                <a:effectLst>
                  <a:outerShdw blurRad="50800" dist="38100" dir="2700000" algn="tl" rotWithShape="0">
                    <a:srgbClr val="000000">
                      <a:alpha val="40000"/>
                    </a:srgbClr>
                  </a:outerShdw>
                </a:effectLst>
                <a:latin typeface="Times New Roman"/>
                <a:ea typeface="SimSun"/>
                <a:cs typeface="Simplified Arabic"/>
              </a:rPr>
              <a:t>baran</a:t>
            </a:r>
            <a:r>
              <a:rPr lang="ar-EG" sz="1700" dirty="0" smtClean="0">
                <a:effectLst>
                  <a:outerShdw blurRad="50800" dist="38100" dir="2700000" algn="tl" rotWithShape="0">
                    <a:srgbClr val="000000">
                      <a:alpha val="40000"/>
                    </a:srgbClr>
                  </a:outerShdw>
                </a:effectLst>
                <a:latin typeface="Times New Roman"/>
                <a:ea typeface="SimSun"/>
                <a:cs typeface="Simplified Arabic"/>
              </a:rPr>
              <a:t> نظاماً من الحواسيب المتصلة ببعضها البعض يشمل الولايات المتحدة كافة</a:t>
            </a:r>
            <a:r>
              <a:rPr lang="ar-SA" sz="1700" dirty="0" smtClean="0">
                <a:effectLst>
                  <a:outerShdw blurRad="50800" dist="38100" dir="2700000" algn="tl" rotWithShape="0">
                    <a:srgbClr val="000000">
                      <a:alpha val="40000"/>
                    </a:srgbClr>
                  </a:outerShdw>
                </a:effectLst>
                <a:latin typeface="Times New Roman"/>
                <a:ea typeface="SimSun"/>
                <a:cs typeface="Simplified Arabic"/>
              </a:rPr>
              <a:t>,</a:t>
            </a:r>
            <a:r>
              <a:rPr lang="ar-EG" sz="1700" dirty="0" smtClean="0">
                <a:effectLst>
                  <a:outerShdw blurRad="50800" dist="38100" dir="2700000" algn="tl" rotWithShape="0">
                    <a:srgbClr val="000000">
                      <a:alpha val="40000"/>
                    </a:srgbClr>
                  </a:outerShdw>
                </a:effectLst>
                <a:latin typeface="Times New Roman"/>
                <a:ea typeface="SimSun"/>
                <a:cs typeface="Simplified Arabic"/>
              </a:rPr>
              <a:t> وفي اواخر الستينات وعلى وجه التحديد عام 1969 أنشئت وكالة مشروعات الأبحاث المتقدمة في وزارة الدفاع الأمريكية</a:t>
            </a:r>
            <a:r>
              <a:rPr lang="en-US" sz="1700" dirty="0" smtClean="0">
                <a:effectLst>
                  <a:outerShdw blurRad="50800" dist="38100" dir="2700000" algn="tl" rotWithShape="0">
                    <a:srgbClr val="000000">
                      <a:alpha val="40000"/>
                    </a:srgbClr>
                  </a:outerShdw>
                </a:effectLst>
                <a:latin typeface="Times New Roman"/>
                <a:ea typeface="SimSun"/>
                <a:cs typeface="Simplified Arabic"/>
              </a:rPr>
              <a:t>Advanced research projects </a:t>
            </a:r>
            <a:r>
              <a:rPr lang="en-US" sz="1700" dirty="0" err="1" smtClean="0">
                <a:effectLst>
                  <a:outerShdw blurRad="50800" dist="38100" dir="2700000" algn="tl" rotWithShape="0">
                    <a:srgbClr val="000000">
                      <a:alpha val="40000"/>
                    </a:srgbClr>
                  </a:outerShdw>
                </a:effectLst>
                <a:latin typeface="Times New Roman"/>
                <a:ea typeface="SimSun"/>
                <a:cs typeface="Simplified Arabic"/>
              </a:rPr>
              <a:t>agensy</a:t>
            </a:r>
            <a:r>
              <a:rPr lang="en-US" sz="1700" dirty="0" smtClean="0">
                <a:effectLst>
                  <a:outerShdw blurRad="50800" dist="38100" dir="2700000" algn="tl" rotWithShape="0">
                    <a:srgbClr val="000000">
                      <a:alpha val="40000"/>
                    </a:srgbClr>
                  </a:outerShdw>
                </a:effectLst>
                <a:latin typeface="Times New Roman"/>
                <a:ea typeface="SimSun"/>
                <a:cs typeface="Simplified Arabic"/>
              </a:rPr>
              <a:t> (ARPA) in USA </a:t>
            </a:r>
            <a:r>
              <a:rPr lang="en-US" sz="1700" dirty="0" err="1" smtClean="0">
                <a:effectLst>
                  <a:outerShdw blurRad="50800" dist="38100" dir="2700000" algn="tl" rotWithShape="0">
                    <a:srgbClr val="000000">
                      <a:alpha val="40000"/>
                    </a:srgbClr>
                  </a:outerShdw>
                </a:effectLst>
                <a:latin typeface="Times New Roman"/>
                <a:ea typeface="SimSun"/>
                <a:cs typeface="Simplified Arabic"/>
              </a:rPr>
              <a:t>deprtment</a:t>
            </a:r>
            <a:r>
              <a:rPr lang="en-US" sz="1700" dirty="0" smtClean="0">
                <a:effectLst>
                  <a:outerShdw blurRad="50800" dist="38100" dir="2700000" algn="tl" rotWithShape="0">
                    <a:srgbClr val="000000">
                      <a:alpha val="40000"/>
                    </a:srgbClr>
                  </a:outerShdw>
                </a:effectLst>
                <a:latin typeface="Times New Roman"/>
                <a:ea typeface="SimSun"/>
                <a:cs typeface="Simplified Arabic"/>
              </a:rPr>
              <a:t> of defense </a:t>
            </a:r>
            <a:r>
              <a:rPr lang="ar-EG" sz="1700" dirty="0" smtClean="0">
                <a:effectLst>
                  <a:outerShdw blurRad="50800" dist="38100" dir="2700000" algn="tl" rotWithShape="0">
                    <a:srgbClr val="000000">
                      <a:alpha val="40000"/>
                    </a:srgbClr>
                  </a:outerShdw>
                </a:effectLst>
                <a:latin typeface="Times New Roman"/>
                <a:ea typeface="SimSun"/>
                <a:cs typeface="Simplified Arabic"/>
              </a:rPr>
              <a:t> وكانت تضم اربعة مواقع في الشبكة وهي جامعة كاليفورنيا في لوس أنجلوس ومعهد أبحاث </a:t>
            </a:r>
            <a:r>
              <a:rPr lang="ar-EG" sz="1700" dirty="0" err="1" smtClean="0">
                <a:effectLst>
                  <a:outerShdw blurRad="50800" dist="38100" dir="2700000" algn="tl" rotWithShape="0">
                    <a:srgbClr val="000000">
                      <a:alpha val="40000"/>
                    </a:srgbClr>
                  </a:outerShdw>
                </a:effectLst>
                <a:latin typeface="Times New Roman"/>
                <a:ea typeface="SimSun"/>
                <a:cs typeface="Simplified Arabic"/>
              </a:rPr>
              <a:t>ستنافورد</a:t>
            </a:r>
            <a:r>
              <a:rPr lang="ar-EG" sz="1700" dirty="0" smtClean="0">
                <a:effectLst>
                  <a:outerShdw blurRad="50800" dist="38100" dir="2700000" algn="tl" rotWithShape="0">
                    <a:srgbClr val="000000">
                      <a:alpha val="40000"/>
                    </a:srgbClr>
                  </a:outerShdw>
                </a:effectLst>
                <a:latin typeface="Times New Roman"/>
                <a:ea typeface="SimSun"/>
                <a:cs typeface="Simplified Arabic"/>
              </a:rPr>
              <a:t> وجامعة كاليفورنيا في سانتا باربارا وجامعة </a:t>
            </a:r>
            <a:r>
              <a:rPr lang="ar-EG" sz="1700" dirty="0" err="1" smtClean="0">
                <a:effectLst>
                  <a:outerShdw blurRad="50800" dist="38100" dir="2700000" algn="tl" rotWithShape="0">
                    <a:srgbClr val="000000">
                      <a:alpha val="40000"/>
                    </a:srgbClr>
                  </a:outerShdw>
                </a:effectLst>
                <a:latin typeface="Times New Roman"/>
                <a:ea typeface="SimSun"/>
                <a:cs typeface="Simplified Arabic"/>
              </a:rPr>
              <a:t>يوتا</a:t>
            </a:r>
            <a:r>
              <a:rPr lang="ar-EG" sz="1700" dirty="0" smtClean="0">
                <a:effectLst>
                  <a:outerShdw blurRad="50800" dist="38100" dir="2700000" algn="tl" rotWithShape="0">
                    <a:srgbClr val="000000">
                      <a:alpha val="40000"/>
                    </a:srgbClr>
                  </a:outerShdw>
                </a:effectLst>
                <a:latin typeface="Times New Roman"/>
                <a:ea typeface="SimSun"/>
                <a:cs typeface="Simplified Arabic"/>
              </a:rPr>
              <a:t>. </a:t>
            </a:r>
            <a:endParaRPr lang="en-US" sz="1700" dirty="0" smtClean="0">
              <a:effectLst>
                <a:outerShdw blurRad="50800" dist="38100" algn="tr" rotWithShape="0">
                  <a:prstClr val="black">
                    <a:alpha val="40000"/>
                  </a:prstClr>
                </a:outerShdw>
              </a:effectLst>
              <a:latin typeface="Times New Roman"/>
              <a:ea typeface="SimSun"/>
              <a:cs typeface="Simplified Arabic"/>
            </a:endParaRPr>
          </a:p>
          <a:p>
            <a:endParaRPr lang="ar-IQ" dirty="0"/>
          </a:p>
        </p:txBody>
      </p:sp>
    </p:spTree>
    <p:extLst>
      <p:ext uri="{BB962C8B-B14F-4D97-AF65-F5344CB8AC3E}">
        <p14:creationId xmlns:p14="http://schemas.microsoft.com/office/powerpoint/2010/main" val="1225999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dirty="0"/>
          </a:p>
        </p:txBody>
      </p:sp>
      <p:sp>
        <p:nvSpPr>
          <p:cNvPr id="3" name="عنصر نائب للمحتوى 2"/>
          <p:cNvSpPr>
            <a:spLocks noGrp="1"/>
          </p:cNvSpPr>
          <p:nvPr>
            <p:ph idx="1"/>
          </p:nvPr>
        </p:nvSpPr>
        <p:spPr/>
        <p:txBody>
          <a:bodyPr/>
          <a:lstStyle/>
          <a:p>
            <a:pPr lvl="0" algn="justLow"/>
            <a:r>
              <a:rPr lang="ar-IQ" sz="1600" dirty="0">
                <a:solidFill>
                  <a:prstClr val="black"/>
                </a:solidFill>
                <a:effectLst>
                  <a:outerShdw blurRad="50800" dist="38100" algn="tr" rotWithShape="0">
                    <a:prstClr val="black">
                      <a:alpha val="40000"/>
                    </a:prstClr>
                  </a:outerShdw>
                </a:effectLst>
                <a:latin typeface="Times New Roman"/>
                <a:ea typeface="SimSun"/>
              </a:rPr>
              <a:t>اما حجاب فيعرفه بانه احد اشكال الاعلام المتخصص وهو اوجه الانشطة الاعلامية المخططة التي يمارسها اعلاميون متخصصون بهدف تزويد الجمهور بالحقائق والاخبار الصحيحة والمعلومات الدقيقة عن القضايا والموضوعات والمشكلات ومجريات الامور المتعلقة بالسياحة عن طريق وسائل الاعلام المختلفة وبالأساليب الفنية كافة للأقناع والتأثير من اجل تنمية الوعي السياحي لدى الجمهور من ناحية , ومن اجل اجتذاب اكبر عدد من الافراد للإقامة بعيدا عن موطن اقامتهم سواء داخل البلد او خارجه من ناحية اخرى .</a:t>
            </a:r>
            <a:endParaRPr lang="en-US" sz="1600" dirty="0">
              <a:solidFill>
                <a:prstClr val="black"/>
              </a:solidFill>
              <a:effectLst>
                <a:outerShdw blurRad="50800" dist="38100" algn="tr" rotWithShape="0">
                  <a:prstClr val="black">
                    <a:alpha val="40000"/>
                  </a:prstClr>
                </a:outerShdw>
              </a:effectLst>
              <a:latin typeface="Times New Roman"/>
              <a:ea typeface="SimSun"/>
              <a:cs typeface="Simplified Arabic"/>
            </a:endParaRPr>
          </a:p>
          <a:p>
            <a:pPr lvl="0" algn="justLow"/>
            <a:r>
              <a:rPr lang="ar-IQ" sz="1600" dirty="0">
                <a:solidFill>
                  <a:prstClr val="black"/>
                </a:solidFill>
                <a:effectLst>
                  <a:outerShdw blurRad="50800" dist="38100" algn="tr" rotWithShape="0">
                    <a:prstClr val="black">
                      <a:alpha val="40000"/>
                    </a:prstClr>
                  </a:outerShdw>
                </a:effectLst>
                <a:latin typeface="Times New Roman"/>
                <a:ea typeface="SimSun"/>
              </a:rPr>
              <a:t>كما عرف بانه كافة الجهود الاعلامية الموضوعية المبذولة من الجهات الرسمية او غير الرسمية لتحسين صورة السياحة والداعية الى اعداد ونقل مجموعة رسائل بهدف خلق وعي سياحي لمنطقة ما او دولة ما لدى الجماهير باستخدام الوسائل الاعلامية .</a:t>
            </a:r>
            <a:endParaRPr lang="en-US" sz="1600" dirty="0">
              <a:solidFill>
                <a:prstClr val="black"/>
              </a:solidFill>
              <a:effectLst>
                <a:outerShdw blurRad="50800" dist="38100" algn="tr" rotWithShape="0">
                  <a:prstClr val="black">
                    <a:alpha val="40000"/>
                  </a:prstClr>
                </a:outerShdw>
              </a:effectLst>
              <a:latin typeface="Times New Roman"/>
              <a:ea typeface="SimSun"/>
              <a:cs typeface="Simplified Arabic"/>
            </a:endParaRPr>
          </a:p>
          <a:p>
            <a:pPr lvl="0" algn="justLow"/>
            <a:r>
              <a:rPr lang="ar-IQ" sz="1600" dirty="0">
                <a:solidFill>
                  <a:prstClr val="black"/>
                </a:solidFill>
                <a:effectLst>
                  <a:outerShdw blurRad="50800" dist="38100" algn="tr" rotWithShape="0">
                    <a:prstClr val="black">
                      <a:alpha val="40000"/>
                    </a:prstClr>
                  </a:outerShdw>
                </a:effectLst>
                <a:latin typeface="Times New Roman"/>
                <a:ea typeface="SimSun"/>
              </a:rPr>
              <a:t>اما عبد الوهاب فيعرف الاعلام السياحي بانه الاعلام الذي يهدف الى تزويد جمهور السائحين بكافة الحقائق والمعلومات عن مختلف المقاصد السياحية وكذلك مقومات الجذب السياحي مما يؤدي الى خلق اكبر درجة ممكنة من المعرفة والوعي لدى السائحين بالرسالة الاعلامية السياحية مما يسهم في تكوين راي عام ايجابي نحو هذا المقصد . </a:t>
            </a:r>
            <a:endParaRPr lang="en-US" sz="1600" dirty="0">
              <a:solidFill>
                <a:prstClr val="black"/>
              </a:solidFill>
              <a:effectLst>
                <a:outerShdw blurRad="50800" dist="38100" algn="tr" rotWithShape="0">
                  <a:prstClr val="black">
                    <a:alpha val="40000"/>
                  </a:prstClr>
                </a:outerShdw>
              </a:effectLst>
              <a:latin typeface="Times New Roman"/>
              <a:ea typeface="SimSun"/>
              <a:cs typeface="Simplified Arabic"/>
            </a:endParaRPr>
          </a:p>
          <a:p>
            <a:endParaRPr lang="ar-IQ" dirty="0"/>
          </a:p>
        </p:txBody>
      </p:sp>
    </p:spTree>
    <p:extLst>
      <p:ext uri="{BB962C8B-B14F-4D97-AF65-F5344CB8AC3E}">
        <p14:creationId xmlns:p14="http://schemas.microsoft.com/office/powerpoint/2010/main" val="423732757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normAutofit/>
          </a:bodyPr>
          <a:lstStyle/>
          <a:p>
            <a:pPr algn="justLow"/>
            <a:r>
              <a:rPr lang="ar-EG" sz="1600" dirty="0" smtClean="0">
                <a:effectLst>
                  <a:outerShdw blurRad="50800" dist="38100" dir="2700000" algn="tl" rotWithShape="0">
                    <a:srgbClr val="000000">
                      <a:alpha val="40000"/>
                    </a:srgbClr>
                  </a:outerShdw>
                </a:effectLst>
                <a:latin typeface="Times New Roman"/>
                <a:ea typeface="SimSun"/>
                <a:cs typeface="Simplified Arabic"/>
              </a:rPr>
              <a:t>ويعتقد كثير من الباحثين أن البداية الرسمية للأنترنت في يوم الأول من يناير عام 1983 وهو البداية الرسمية للأنترنت مع تغيير وكالة الاتصالات الدفاعية في وزارة الدفاع رسمياً الى </a:t>
            </a:r>
            <a:r>
              <a:rPr lang="en-US" sz="1600" dirty="0" smtClean="0">
                <a:effectLst>
                  <a:outerShdw blurRad="50800" dist="38100" dir="2700000" algn="tl" rotWithShape="0">
                    <a:srgbClr val="000000">
                      <a:alpha val="40000"/>
                    </a:srgbClr>
                  </a:outerShdw>
                </a:effectLst>
                <a:latin typeface="Times New Roman"/>
                <a:ea typeface="SimSun"/>
                <a:cs typeface="Simplified Arabic"/>
              </a:rPr>
              <a:t>ARPA net</a:t>
            </a:r>
            <a:r>
              <a:rPr lang="ar-SA" sz="1600" dirty="0" smtClean="0">
                <a:effectLst>
                  <a:outerShdw blurRad="50800" dist="38100" dir="2700000" algn="tl" rotWithShape="0">
                    <a:srgbClr val="000000">
                      <a:alpha val="40000"/>
                    </a:srgbClr>
                  </a:outerShdw>
                </a:effectLst>
                <a:latin typeface="Times New Roman"/>
                <a:ea typeface="SimSun"/>
                <a:cs typeface="Simplified Arabic"/>
              </a:rPr>
              <a:t>وفي </a:t>
            </a:r>
            <a:endParaRPr lang="en-US" sz="1600" dirty="0" smtClean="0">
              <a:effectLst>
                <a:outerShdw blurRad="50800" dist="38100" algn="tr" rotWithShape="0">
                  <a:prstClr val="black">
                    <a:alpha val="40000"/>
                  </a:prstClr>
                </a:outerShdw>
              </a:effectLst>
              <a:latin typeface="Times New Roman"/>
              <a:ea typeface="SimSun"/>
              <a:cs typeface="Simplified Arabic"/>
            </a:endParaRPr>
          </a:p>
          <a:p>
            <a:pPr algn="justLow"/>
            <a:r>
              <a:rPr lang="ar-SA" sz="1600" dirty="0" smtClean="0">
                <a:effectLst>
                  <a:outerShdw blurRad="50800" dist="38100" dir="2700000" algn="tl" rotWithShape="0">
                    <a:srgbClr val="000000">
                      <a:alpha val="40000"/>
                    </a:srgbClr>
                  </a:outerShdw>
                </a:effectLst>
                <a:latin typeface="Times New Roman"/>
                <a:ea typeface="SimSun"/>
                <a:cs typeface="Simplified Arabic"/>
              </a:rPr>
              <a:t>التسعينات أنتفى الغرض العسكري لهذه الشبكة وتحولت الى خدمة الأغراض المدنية  , وعلى الرغم من انتشار استخدام الإنترنت في جميع أنحاء العالم لكنه ظل بدرجات متفاوتة فالدول الصناعية أكثر الدول استخداما للأنترنت من غيرها ،  والإنترنت هو عبارة عن شبكة حاسوبية عملاقة تتكون من شبكات أصغر بحيث يمكن لأي شخص متصل بالأنترنت أن يتجول في هذه الشبكة وأن يحصل على جميع المعلومات,</a:t>
            </a:r>
            <a:endParaRPr lang="ar-IQ" sz="1600" dirty="0" smtClean="0">
              <a:effectLst>
                <a:outerShdw blurRad="50800" dist="38100" dir="2700000" algn="tl" rotWithShape="0">
                  <a:srgbClr val="000000">
                    <a:alpha val="40000"/>
                  </a:srgbClr>
                </a:outerShdw>
              </a:effectLst>
              <a:latin typeface="Times New Roman"/>
              <a:ea typeface="SimSun"/>
              <a:cs typeface="Simplified Arabic"/>
            </a:endParaRPr>
          </a:p>
          <a:p>
            <a:pPr algn="justLow"/>
            <a:r>
              <a:rPr lang="ar-SA" sz="1600" dirty="0" smtClean="0">
                <a:effectLst>
                  <a:outerShdw blurRad="50800" dist="38100" dir="2700000" algn="tl" rotWithShape="0">
                    <a:srgbClr val="000000">
                      <a:alpha val="40000"/>
                    </a:srgbClr>
                  </a:outerShdw>
                </a:effectLst>
                <a:latin typeface="Times New Roman"/>
                <a:ea typeface="SimSun"/>
                <a:cs typeface="Simplified Arabic"/>
              </a:rPr>
              <a:t> وهو كذلك أضخم شبكة حاسوب آلي في العالم بل هو في الحقيقية شبكة الشبكات التي تضم بين جنباتها الملايين من نظم الحاسوب وشبكاتها على امتداد العالم وتتصل الحاسبات وشبكاتها مع بعضها بعضاً وهي مكرسة على مدار الساعة لتأمين الاتصالات بين أطراف الشبكة  . </a:t>
            </a:r>
            <a:endParaRPr lang="en-US" sz="1600" dirty="0" smtClean="0">
              <a:effectLst>
                <a:outerShdw blurRad="50800" dist="38100" algn="tr" rotWithShape="0">
                  <a:prstClr val="black">
                    <a:alpha val="40000"/>
                  </a:prstClr>
                </a:outerShdw>
              </a:effectLst>
              <a:latin typeface="Times New Roman"/>
              <a:ea typeface="SimSun"/>
              <a:cs typeface="Simplified Arabic"/>
            </a:endParaRPr>
          </a:p>
          <a:p>
            <a:pPr algn="justLow"/>
            <a:r>
              <a:rPr lang="ar-SA" sz="1600" dirty="0" smtClean="0">
                <a:effectLst>
                  <a:outerShdw blurRad="50800" dist="38100" dir="2700000" algn="tl" rotWithShape="0">
                    <a:srgbClr val="000000">
                      <a:alpha val="40000"/>
                    </a:srgbClr>
                  </a:outerShdw>
                </a:effectLst>
                <a:latin typeface="Times New Roman"/>
                <a:ea typeface="SimSun"/>
                <a:cs typeface="Simplified Arabic"/>
              </a:rPr>
              <a:t>ويتم الارتباط بالإنترنت من خلال شركات خاصة تقدم للمشتركين أمكانية الارتباط بشبكة الأنترنت مقابل تكلفة مادية غير مرتفعة نسبياً وتسمى هذه الشركات مزودات خدمة الانترنت ويكون الاتصال أما مباشراً أو غير مباشر , ويرتكز عمل الانترنت على عدد من العناصر التي تتحاور فيما بينها بفضل برامج وبروتوكولات اتصال موحدة  , وهناك العديد من الخدمات التي يقدمها الانترنت من أهمها البريد الإلكتروني  , والمجموعات الإخبارية والشبكة العنكبوتية العالمية ومواقع الدردشة ومحركات البحث وخدمة الجوفر وخدمة </a:t>
            </a:r>
            <a:r>
              <a:rPr lang="ar-SA" sz="1600" dirty="0" err="1" smtClean="0">
                <a:effectLst>
                  <a:outerShdw blurRad="50800" dist="38100" dir="2700000" algn="tl" rotWithShape="0">
                    <a:srgbClr val="000000">
                      <a:alpha val="40000"/>
                    </a:srgbClr>
                  </a:outerShdw>
                </a:effectLst>
                <a:latin typeface="Times New Roman"/>
                <a:ea typeface="SimSun"/>
                <a:cs typeface="Simplified Arabic"/>
              </a:rPr>
              <a:t>التلنيت</a:t>
            </a:r>
            <a:r>
              <a:rPr lang="ar-SA" sz="1600" dirty="0" smtClean="0">
                <a:effectLst>
                  <a:outerShdw blurRad="50800" dist="38100" dir="2700000" algn="tl" rotWithShape="0">
                    <a:srgbClr val="000000">
                      <a:alpha val="40000"/>
                    </a:srgbClr>
                  </a:outerShdw>
                </a:effectLst>
                <a:latin typeface="Times New Roman"/>
                <a:ea typeface="SimSun"/>
                <a:cs typeface="Simplified Arabic"/>
              </a:rPr>
              <a:t> وغيرها من الخدمات . </a:t>
            </a:r>
            <a:endParaRPr lang="en-US" sz="1600" dirty="0" smtClean="0">
              <a:effectLst>
                <a:outerShdw blurRad="50800" dist="38100" algn="tr" rotWithShape="0">
                  <a:prstClr val="black">
                    <a:alpha val="40000"/>
                  </a:prstClr>
                </a:outerShdw>
              </a:effectLst>
              <a:latin typeface="Times New Roman"/>
              <a:ea typeface="SimSun"/>
              <a:cs typeface="Simplified Arabic"/>
            </a:endParaRPr>
          </a:p>
          <a:p>
            <a:endParaRPr lang="ar-IQ" dirty="0"/>
          </a:p>
        </p:txBody>
      </p:sp>
    </p:spTree>
    <p:extLst>
      <p:ext uri="{BB962C8B-B14F-4D97-AF65-F5344CB8AC3E}">
        <p14:creationId xmlns:p14="http://schemas.microsoft.com/office/powerpoint/2010/main" val="86008863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normAutofit fontScale="25000" lnSpcReduction="20000"/>
          </a:bodyPr>
          <a:lstStyle/>
          <a:p>
            <a:pPr algn="justLow"/>
            <a:r>
              <a:rPr lang="ar-SA" sz="8000" dirty="0" smtClean="0">
                <a:effectLst>
                  <a:outerShdw blurRad="50800" dist="38100" dir="2700000" algn="tl" rotWithShape="0">
                    <a:srgbClr val="000000">
                      <a:alpha val="40000"/>
                    </a:srgbClr>
                  </a:outerShdw>
                </a:effectLst>
                <a:latin typeface="Times New Roman"/>
                <a:ea typeface="SimSun"/>
                <a:cs typeface="Times New Roman"/>
              </a:rPr>
              <a:t>- </a:t>
            </a:r>
            <a:r>
              <a:rPr lang="ar-EG" sz="8000" b="1" dirty="0" smtClean="0">
                <a:effectLst>
                  <a:outerShdw blurRad="50800" dist="38100" dir="2700000" algn="tl" rotWithShape="0">
                    <a:srgbClr val="000000">
                      <a:alpha val="40000"/>
                    </a:srgbClr>
                  </a:outerShdw>
                </a:effectLst>
                <a:latin typeface="Times New Roman"/>
                <a:ea typeface="SimSun"/>
                <a:cs typeface="Simplified Arabic"/>
              </a:rPr>
              <a:t>خصائص الإنترنت وميزاته</a:t>
            </a:r>
            <a:r>
              <a:rPr lang="ar-SA" sz="8000" dirty="0" smtClean="0">
                <a:effectLst>
                  <a:outerShdw blurRad="50800" dist="38100" dir="2700000" algn="tl" rotWithShape="0">
                    <a:srgbClr val="000000">
                      <a:alpha val="40000"/>
                    </a:srgbClr>
                  </a:outerShdw>
                </a:effectLst>
                <a:latin typeface="Times New Roman"/>
                <a:ea typeface="SimSun"/>
                <a:cs typeface="PT Bold Heading"/>
              </a:rPr>
              <a:t> : </a:t>
            </a:r>
            <a:endParaRPr lang="en-US" sz="8000" dirty="0" smtClean="0">
              <a:effectLst>
                <a:outerShdw blurRad="50800" dist="38100" algn="tr" rotWithShape="0">
                  <a:prstClr val="black">
                    <a:alpha val="40000"/>
                  </a:prstClr>
                </a:outerShdw>
              </a:effectLst>
              <a:latin typeface="Times New Roman"/>
              <a:ea typeface="SimSun"/>
              <a:cs typeface="Simplified Arabic"/>
            </a:endParaRPr>
          </a:p>
          <a:p>
            <a:pPr algn="justLow"/>
            <a:r>
              <a:rPr lang="ar-SA" sz="6400" dirty="0" smtClean="0">
                <a:effectLst>
                  <a:outerShdw blurRad="50800" dist="38100" dir="2700000" algn="tl" rotWithShape="0">
                    <a:srgbClr val="000000">
                      <a:alpha val="40000"/>
                    </a:srgbClr>
                  </a:outerShdw>
                </a:effectLst>
                <a:latin typeface="Times New Roman"/>
                <a:ea typeface="SimSun"/>
                <a:cs typeface="Simplified Arabic"/>
              </a:rPr>
              <a:t>1- يمتاز الانترنت بأنه يُعد وسيط الوسائط لقدرته على احتواء الوسائط الأخرى للمعلومات وانتشارها الجماهيري كالصحف والإذاعة والتلفاز وغيرها.  </a:t>
            </a:r>
            <a:endParaRPr lang="en-US" sz="6400" dirty="0" smtClean="0">
              <a:effectLst>
                <a:outerShdw blurRad="50800" dist="38100" algn="tr" rotWithShape="0">
                  <a:prstClr val="black">
                    <a:alpha val="40000"/>
                  </a:prstClr>
                </a:outerShdw>
              </a:effectLst>
              <a:latin typeface="Times New Roman"/>
              <a:ea typeface="SimSun"/>
              <a:cs typeface="Simplified Arabic"/>
            </a:endParaRPr>
          </a:p>
          <a:p>
            <a:pPr algn="justLow"/>
            <a:r>
              <a:rPr lang="ar-SA" sz="6400" dirty="0" smtClean="0">
                <a:effectLst>
                  <a:outerShdw blurRad="50800" dist="38100" dir="2700000" algn="tl" rotWithShape="0">
                    <a:srgbClr val="000000">
                      <a:alpha val="40000"/>
                    </a:srgbClr>
                  </a:outerShdw>
                </a:effectLst>
                <a:latin typeface="Times New Roman"/>
                <a:ea typeface="SimSun"/>
                <a:cs typeface="Simplified Arabic"/>
              </a:rPr>
              <a:t>2- يتسم الإنترنت بالفورية والآنية في نقل الأخبار والأحداث للجمهور المستقبل عندما تقع أحداث أو أخبار فإن المهتمين بها </a:t>
            </a:r>
            <a:r>
              <a:rPr lang="ar-SA" sz="6400" dirty="0" err="1" smtClean="0">
                <a:effectLst>
                  <a:outerShdw blurRad="50800" dist="38100" dir="2700000" algn="tl" rotWithShape="0">
                    <a:srgbClr val="000000">
                      <a:alpha val="40000"/>
                    </a:srgbClr>
                  </a:outerShdw>
                </a:effectLst>
                <a:latin typeface="Times New Roman"/>
                <a:ea typeface="SimSun"/>
                <a:cs typeface="Simplified Arabic"/>
              </a:rPr>
              <a:t>يبثونها</a:t>
            </a:r>
            <a:r>
              <a:rPr lang="ar-SA" sz="6400" dirty="0" smtClean="0">
                <a:effectLst>
                  <a:outerShdw blurRad="50800" dist="38100" dir="2700000" algn="tl" rotWithShape="0">
                    <a:srgbClr val="000000">
                      <a:alpha val="40000"/>
                    </a:srgbClr>
                  </a:outerShdw>
                </a:effectLst>
                <a:latin typeface="Times New Roman"/>
                <a:ea typeface="SimSun"/>
                <a:cs typeface="Simplified Arabic"/>
              </a:rPr>
              <a:t> من خلال رسائل عبر الأنترنت مباشرة الى الأخرين يشاهدوها </a:t>
            </a:r>
            <a:endParaRPr lang="en-US" sz="6400" dirty="0" smtClean="0">
              <a:effectLst>
                <a:outerShdw blurRad="50800" dist="38100" algn="tr" rotWithShape="0">
                  <a:prstClr val="black">
                    <a:alpha val="40000"/>
                  </a:prstClr>
                </a:outerShdw>
              </a:effectLst>
              <a:latin typeface="Times New Roman"/>
              <a:ea typeface="SimSun"/>
              <a:cs typeface="Simplified Arabic"/>
            </a:endParaRPr>
          </a:p>
          <a:p>
            <a:pPr algn="justLow"/>
            <a:r>
              <a:rPr lang="ar-SA" sz="6400" dirty="0" smtClean="0">
                <a:effectLst>
                  <a:outerShdw blurRad="50800" dist="38100" dir="2700000" algn="tl" rotWithShape="0">
                    <a:srgbClr val="000000">
                      <a:alpha val="40000"/>
                    </a:srgbClr>
                  </a:outerShdw>
                </a:effectLst>
                <a:latin typeface="Times New Roman"/>
                <a:ea typeface="SimSun"/>
                <a:cs typeface="Simplified Arabic"/>
              </a:rPr>
              <a:t>3- أن الانترنت يتميز بكثرة الخدمات التي يقدمها حيث أن الأهمية الحقيقية للأنترنت تكمن في الخدمات التي توفرها تلك الكمبيوترات المضيفة وتتراوح هذه الخدمات من البريد الالكتروني البسيط الى العروض المتعددة والوسائط المعتمدة في شبكة </a:t>
            </a:r>
            <a:r>
              <a:rPr lang="ar-SA" sz="6400" dirty="0" err="1" smtClean="0">
                <a:effectLst>
                  <a:outerShdw blurRad="50800" dist="38100" dir="2700000" algn="tl" rotWithShape="0">
                    <a:srgbClr val="000000">
                      <a:alpha val="40000"/>
                    </a:srgbClr>
                  </a:outerShdw>
                </a:effectLst>
                <a:latin typeface="Times New Roman"/>
                <a:ea typeface="SimSun"/>
                <a:cs typeface="Simplified Arabic"/>
              </a:rPr>
              <a:t>الوورلد</a:t>
            </a:r>
            <a:r>
              <a:rPr lang="ar-SA" sz="6400" dirty="0" smtClean="0">
                <a:effectLst>
                  <a:outerShdw blurRad="50800" dist="38100" dir="2700000" algn="tl" rotWithShape="0">
                    <a:srgbClr val="000000">
                      <a:alpha val="40000"/>
                    </a:srgbClr>
                  </a:outerShdw>
                </a:effectLst>
                <a:latin typeface="Times New Roman"/>
                <a:ea typeface="SimSun"/>
                <a:cs typeface="Simplified Arabic"/>
              </a:rPr>
              <a:t> </a:t>
            </a:r>
            <a:r>
              <a:rPr lang="ar-SA" sz="6400" dirty="0" err="1" smtClean="0">
                <a:effectLst>
                  <a:outerShdw blurRad="50800" dist="38100" dir="2700000" algn="tl" rotWithShape="0">
                    <a:srgbClr val="000000">
                      <a:alpha val="40000"/>
                    </a:srgbClr>
                  </a:outerShdw>
                </a:effectLst>
                <a:latin typeface="Times New Roman"/>
                <a:ea typeface="SimSun"/>
                <a:cs typeface="Simplified Arabic"/>
              </a:rPr>
              <a:t>وايدوب</a:t>
            </a:r>
            <a:r>
              <a:rPr lang="ar-SA" sz="6400" dirty="0" smtClean="0">
                <a:effectLst>
                  <a:outerShdw blurRad="50800" dist="38100" dir="2700000" algn="tl" rotWithShape="0">
                    <a:srgbClr val="000000">
                      <a:alpha val="40000"/>
                    </a:srgbClr>
                  </a:outerShdw>
                </a:effectLst>
                <a:latin typeface="Times New Roman"/>
                <a:ea typeface="SimSun"/>
                <a:cs typeface="Simplified Arabic"/>
              </a:rPr>
              <a:t> .</a:t>
            </a:r>
            <a:endParaRPr lang="en-US" sz="6400" dirty="0" smtClean="0">
              <a:effectLst>
                <a:outerShdw blurRad="50800" dist="38100" algn="tr" rotWithShape="0">
                  <a:prstClr val="black">
                    <a:alpha val="40000"/>
                  </a:prstClr>
                </a:outerShdw>
              </a:effectLst>
              <a:latin typeface="Times New Roman"/>
              <a:ea typeface="SimSun"/>
              <a:cs typeface="Simplified Arabic"/>
            </a:endParaRPr>
          </a:p>
          <a:p>
            <a:pPr algn="justLow"/>
            <a:r>
              <a:rPr lang="ar-SA" sz="6400" dirty="0" smtClean="0">
                <a:effectLst>
                  <a:outerShdw blurRad="50800" dist="38100" dir="2700000" algn="tl" rotWithShape="0">
                    <a:srgbClr val="000000">
                      <a:alpha val="40000"/>
                    </a:srgbClr>
                  </a:outerShdw>
                </a:effectLst>
                <a:latin typeface="Times New Roman"/>
                <a:ea typeface="SimSun"/>
                <a:cs typeface="Simplified Arabic"/>
              </a:rPr>
              <a:t>4- يساعد الإنترنت في نشر الوعي المعلوماتي أي التخلص مما يسمى بالأمية الإلكترونية وهي عائق كبير يقف في وجه الملايين من الناس الذين يحتاجون الى استثمار خدمات هذه الشبكة سواء للدول أو للمؤسسات أو للأفراد وبذلك يمثل أداة تساعد في نشر الوعي.</a:t>
            </a:r>
            <a:endParaRPr lang="en-US" sz="6400" dirty="0" smtClean="0">
              <a:effectLst>
                <a:outerShdw blurRad="50800" dist="38100" algn="tr" rotWithShape="0">
                  <a:prstClr val="black">
                    <a:alpha val="40000"/>
                  </a:prstClr>
                </a:outerShdw>
              </a:effectLst>
              <a:latin typeface="Times New Roman"/>
              <a:ea typeface="SimSun"/>
              <a:cs typeface="Simplified Arabic"/>
            </a:endParaRPr>
          </a:p>
          <a:p>
            <a:pPr algn="justLow"/>
            <a:r>
              <a:rPr lang="ar-SA" sz="6400" dirty="0" smtClean="0">
                <a:effectLst>
                  <a:outerShdw blurRad="50800" dist="38100" dir="2700000" algn="tl" rotWithShape="0">
                    <a:srgbClr val="000000">
                      <a:alpha val="40000"/>
                    </a:srgbClr>
                  </a:outerShdw>
                </a:effectLst>
                <a:latin typeface="Times New Roman"/>
                <a:ea typeface="SimSun"/>
                <a:cs typeface="Simplified Arabic"/>
              </a:rPr>
              <a:t>5- يساهم الإنترنت بتوفير الجهد والوقت المبذول في الحصول على المعلومات من مصادرها الأصلية , </a:t>
            </a:r>
            <a:endParaRPr lang="en-US" sz="6400" dirty="0" smtClean="0">
              <a:effectLst>
                <a:outerShdw blurRad="50800" dist="38100" algn="tr" rotWithShape="0">
                  <a:prstClr val="black">
                    <a:alpha val="40000"/>
                  </a:prstClr>
                </a:outerShdw>
              </a:effectLst>
              <a:latin typeface="Times New Roman"/>
              <a:ea typeface="SimSun"/>
              <a:cs typeface="Simplified Arabic"/>
            </a:endParaRPr>
          </a:p>
          <a:p>
            <a:pPr algn="justLow"/>
            <a:r>
              <a:rPr lang="ar-SA" sz="6400" dirty="0" smtClean="0">
                <a:effectLst>
                  <a:outerShdw blurRad="50800" dist="38100" dir="2700000" algn="tl" rotWithShape="0">
                    <a:srgbClr val="000000">
                      <a:alpha val="40000"/>
                    </a:srgbClr>
                  </a:outerShdw>
                </a:effectLst>
                <a:latin typeface="Times New Roman"/>
                <a:ea typeface="SimSun"/>
                <a:cs typeface="Simplified Arabic"/>
              </a:rPr>
              <a:t>6-  يوفر الأنترنت استخدام الشبكة من قبل كل شرائح المجتمع ولا يقتصر على شريحة محددة</a:t>
            </a:r>
            <a:r>
              <a:rPr lang="ar-EG" sz="6400" dirty="0" smtClean="0">
                <a:effectLst>
                  <a:outerShdw blurRad="50800" dist="38100" dir="2700000" algn="tl" rotWithShape="0">
                    <a:srgbClr val="000000">
                      <a:alpha val="40000"/>
                    </a:srgbClr>
                  </a:outerShdw>
                </a:effectLst>
                <a:latin typeface="Times New Roman"/>
                <a:ea typeface="SimSun"/>
                <a:cs typeface="Simplified Arabic"/>
              </a:rPr>
              <a:t> واحدة بل جميعها تقريباً . </a:t>
            </a:r>
            <a:endParaRPr lang="en-US" sz="6400" dirty="0" smtClean="0">
              <a:effectLst>
                <a:outerShdw blurRad="50800" dist="38100" algn="tr" rotWithShape="0">
                  <a:prstClr val="black">
                    <a:alpha val="40000"/>
                  </a:prstClr>
                </a:outerShdw>
              </a:effectLst>
              <a:latin typeface="Times New Roman"/>
              <a:ea typeface="SimSun"/>
              <a:cs typeface="Simplified Arabic"/>
            </a:endParaRPr>
          </a:p>
          <a:p>
            <a:pPr algn="justLow"/>
            <a:r>
              <a:rPr lang="ar-EG" sz="6400" dirty="0" smtClean="0">
                <a:effectLst>
                  <a:outerShdw blurRad="50800" dist="38100" dir="2700000" algn="tl" rotWithShape="0">
                    <a:srgbClr val="000000">
                      <a:alpha val="40000"/>
                    </a:srgbClr>
                  </a:outerShdw>
                </a:effectLst>
                <a:latin typeface="Times New Roman"/>
                <a:ea typeface="SimSun"/>
                <a:cs typeface="Simplified Arabic"/>
              </a:rPr>
              <a:t>7- يمتاز الإنترنت ببنيته اللامركزية إذ يقف المستثمرون العاديون على قدم المساواة مع أكبر الشركات العالمية ، إذ يحصل الجميع على حق نشر ما يريدونه على الشبكة وبالموضوعات والمجالات كافة </a:t>
            </a:r>
            <a:r>
              <a:rPr lang="ar-SA" sz="6400" dirty="0" smtClean="0">
                <a:effectLst>
                  <a:outerShdw blurRad="50800" dist="38100" dir="2700000" algn="tl" rotWithShape="0">
                    <a:srgbClr val="000000">
                      <a:alpha val="40000"/>
                    </a:srgbClr>
                  </a:outerShdw>
                </a:effectLst>
                <a:latin typeface="Times New Roman"/>
                <a:ea typeface="SimSun"/>
                <a:cs typeface="Simplified Arabic"/>
              </a:rPr>
              <a:t> ,</a:t>
            </a:r>
            <a:endParaRPr lang="en-US" sz="6400" dirty="0" smtClean="0">
              <a:effectLst>
                <a:outerShdw blurRad="50800" dist="38100" algn="tr" rotWithShape="0">
                  <a:prstClr val="black">
                    <a:alpha val="40000"/>
                  </a:prstClr>
                </a:outerShdw>
              </a:effectLst>
              <a:latin typeface="Times New Roman"/>
              <a:ea typeface="SimSun"/>
              <a:cs typeface="Simplified Arabic"/>
            </a:endParaRPr>
          </a:p>
          <a:p>
            <a:pPr algn="justLow"/>
            <a:r>
              <a:rPr lang="ar-SA" sz="6400" dirty="0" smtClean="0">
                <a:effectLst>
                  <a:outerShdw blurRad="50800" dist="38100" dir="2700000" algn="tl" rotWithShape="0">
                    <a:srgbClr val="000000">
                      <a:alpha val="40000"/>
                    </a:srgbClr>
                  </a:outerShdw>
                </a:effectLst>
                <a:latin typeface="Times New Roman"/>
                <a:ea typeface="SimSun"/>
                <a:cs typeface="Simplified Arabic"/>
              </a:rPr>
              <a:t> 8- تمثل شبكة الإنترنت اختراقا للحدود الجغرافية والسياسية للدول وبذلك تحول العالم الى قرية صغيرة من خلال شاشة الحاسوب.</a:t>
            </a:r>
            <a:endParaRPr lang="en-US" sz="6400" dirty="0" smtClean="0">
              <a:effectLst>
                <a:outerShdw blurRad="50800" dist="38100" algn="tr" rotWithShape="0">
                  <a:prstClr val="black">
                    <a:alpha val="40000"/>
                  </a:prstClr>
                </a:outerShdw>
              </a:effectLst>
              <a:latin typeface="Times New Roman"/>
              <a:ea typeface="SimSun"/>
              <a:cs typeface="Simplified Arabic"/>
            </a:endParaRPr>
          </a:p>
          <a:p>
            <a:endParaRPr lang="ar-IQ" dirty="0"/>
          </a:p>
        </p:txBody>
      </p:sp>
    </p:spTree>
    <p:extLst>
      <p:ext uri="{BB962C8B-B14F-4D97-AF65-F5344CB8AC3E}">
        <p14:creationId xmlns:p14="http://schemas.microsoft.com/office/powerpoint/2010/main" val="228407419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lstStyle/>
          <a:p>
            <a:pPr lvl="0" algn="justLow"/>
            <a:endParaRPr lang="ar-IQ" sz="1600" dirty="0">
              <a:solidFill>
                <a:prstClr val="black"/>
              </a:solidFill>
              <a:effectLst>
                <a:outerShdw blurRad="50800" dist="38100" dir="2700000" algn="tl" rotWithShape="0">
                  <a:srgbClr val="000000">
                    <a:alpha val="40000"/>
                  </a:srgbClr>
                </a:outerShdw>
              </a:effectLst>
              <a:latin typeface="Times New Roman"/>
              <a:ea typeface="SimSun"/>
              <a:cs typeface="Simplified Arabic"/>
            </a:endParaRPr>
          </a:p>
          <a:p>
            <a:pPr lvl="0" algn="justLow"/>
            <a:r>
              <a:rPr lang="ar-IQ" sz="1600" dirty="0" smtClean="0">
                <a:solidFill>
                  <a:prstClr val="black"/>
                </a:solidFill>
                <a:effectLst>
                  <a:outerShdw blurRad="50800" dist="38100" dir="2700000" algn="tl" rotWithShape="0">
                    <a:srgbClr val="000000">
                      <a:alpha val="40000"/>
                    </a:srgbClr>
                  </a:outerShdw>
                </a:effectLst>
                <a:latin typeface="Times New Roman"/>
                <a:ea typeface="SimSun"/>
                <a:cs typeface="Simplified Arabic"/>
              </a:rPr>
              <a:t>9</a:t>
            </a:r>
            <a:r>
              <a:rPr lang="ar-SA" sz="1600" dirty="0" smtClean="0">
                <a:solidFill>
                  <a:prstClr val="black"/>
                </a:solidFill>
                <a:effectLst>
                  <a:outerShdw blurRad="50800" dist="38100" dir="2700000" algn="tl" rotWithShape="0">
                    <a:srgbClr val="000000">
                      <a:alpha val="40000"/>
                    </a:srgbClr>
                  </a:outerShdw>
                </a:effectLst>
                <a:latin typeface="Times New Roman"/>
                <a:ea typeface="SimSun"/>
                <a:cs typeface="Simplified Arabic"/>
              </a:rPr>
              <a:t> </a:t>
            </a:r>
            <a:r>
              <a:rPr lang="ar-SA" sz="1600" dirty="0">
                <a:solidFill>
                  <a:prstClr val="black"/>
                </a:solidFill>
                <a:effectLst>
                  <a:outerShdw blurRad="50800" dist="38100" dir="2700000" algn="tl" rotWithShape="0">
                    <a:srgbClr val="000000">
                      <a:alpha val="40000"/>
                    </a:srgbClr>
                  </a:outerShdw>
                </a:effectLst>
                <a:latin typeface="Times New Roman"/>
                <a:ea typeface="SimSun"/>
                <a:cs typeface="Simplified Arabic"/>
              </a:rPr>
              <a:t>- يعمل الأنترنت على كسر الحاجز بين الاتصال الفردي والجماعي حيث يسمح بأنماط مختلفة من التواصل.</a:t>
            </a:r>
            <a:endParaRPr lang="en-US" sz="1600" dirty="0">
              <a:solidFill>
                <a:prstClr val="black"/>
              </a:solidFill>
              <a:effectLst>
                <a:outerShdw blurRad="50800" dist="38100" algn="tr" rotWithShape="0">
                  <a:prstClr val="black">
                    <a:alpha val="40000"/>
                  </a:prstClr>
                </a:outerShdw>
              </a:effectLst>
              <a:latin typeface="Times New Roman"/>
              <a:ea typeface="SimSun"/>
              <a:cs typeface="Simplified Arabic"/>
            </a:endParaRPr>
          </a:p>
          <a:p>
            <a:pPr lvl="0" algn="justLow"/>
            <a:r>
              <a:rPr lang="ar-SA" sz="1600" dirty="0">
                <a:solidFill>
                  <a:prstClr val="black"/>
                </a:solidFill>
                <a:effectLst>
                  <a:outerShdw blurRad="50800" dist="38100" dir="2700000" algn="tl" rotWithShape="0">
                    <a:srgbClr val="000000">
                      <a:alpha val="40000"/>
                    </a:srgbClr>
                  </a:outerShdw>
                </a:effectLst>
                <a:latin typeface="Times New Roman"/>
                <a:ea typeface="SimSun"/>
                <a:cs typeface="Simplified Arabic"/>
              </a:rPr>
              <a:t>10-  يوفر للمستخدمين معلومات وسريعة وبطريقة لا يضاهيها في ذلك وسيلة أخرى من وسائل الإعلام  .</a:t>
            </a:r>
            <a:endParaRPr lang="en-US" sz="1600" dirty="0">
              <a:solidFill>
                <a:prstClr val="black"/>
              </a:solidFill>
              <a:effectLst>
                <a:outerShdw blurRad="50800" dist="38100" algn="tr" rotWithShape="0">
                  <a:prstClr val="black">
                    <a:alpha val="40000"/>
                  </a:prstClr>
                </a:outerShdw>
              </a:effectLst>
              <a:latin typeface="Times New Roman"/>
              <a:ea typeface="SimSun"/>
              <a:cs typeface="Simplified Arabic"/>
            </a:endParaRPr>
          </a:p>
          <a:p>
            <a:pPr lvl="0" algn="justLow"/>
            <a:r>
              <a:rPr lang="ar-SA" sz="1600" dirty="0">
                <a:solidFill>
                  <a:prstClr val="black"/>
                </a:solidFill>
                <a:effectLst>
                  <a:outerShdw blurRad="50800" dist="38100" dir="2700000" algn="tl" rotWithShape="0">
                    <a:srgbClr val="000000">
                      <a:alpha val="40000"/>
                    </a:srgbClr>
                  </a:outerShdw>
                </a:effectLst>
                <a:latin typeface="Times New Roman"/>
                <a:ea typeface="SimSun"/>
                <a:cs typeface="Simplified Arabic"/>
              </a:rPr>
              <a:t>11- سهولة الاستخدام الذي يمتاز به حيث مستخدمي الإنترنت يرون أن سهولة استخدامه ساعدت في زيادة إقبال الجماهير لهذه الشبكة حيث لا يتطلب الولوج إلى الشبكة بذل مجهود كبير لا سيما عند استخدام برمجيات تسهم في تسهيل الموضوعات المعقدة مثل الوسائط المتعددة  . </a:t>
            </a:r>
            <a:endParaRPr lang="en-US" sz="1600" dirty="0">
              <a:solidFill>
                <a:prstClr val="black"/>
              </a:solidFill>
              <a:effectLst>
                <a:outerShdw blurRad="50800" dist="38100" algn="tr" rotWithShape="0">
                  <a:prstClr val="black">
                    <a:alpha val="40000"/>
                  </a:prstClr>
                </a:outerShdw>
              </a:effectLst>
              <a:latin typeface="Times New Roman"/>
              <a:ea typeface="SimSun"/>
              <a:cs typeface="Simplified Arabic"/>
            </a:endParaRPr>
          </a:p>
          <a:p>
            <a:pPr lvl="0"/>
            <a:r>
              <a:rPr lang="ar-SA" sz="1600" dirty="0">
                <a:solidFill>
                  <a:prstClr val="black"/>
                </a:solidFill>
                <a:effectLst>
                  <a:outerShdw blurRad="50800" dist="38100" dir="2700000" algn="tl" rotWithShape="0">
                    <a:srgbClr val="000000">
                      <a:alpha val="40000"/>
                    </a:srgbClr>
                  </a:outerShdw>
                </a:effectLst>
                <a:latin typeface="Times New Roman"/>
                <a:ea typeface="SimSun"/>
                <a:cs typeface="Simplified Arabic"/>
              </a:rPr>
              <a:t>12- يتسم الأنترنت بكونه منبعاً أساسياً للمعلومات التي يمكن استخدامها في الأبحاث والدراسات المختلفة حيث تضع مختلف المكتبات مواردها تحت تصرف مستخدمي الأنترنت  .   </a:t>
            </a:r>
            <a:endParaRPr lang="en-US" sz="1600" dirty="0">
              <a:solidFill>
                <a:prstClr val="black"/>
              </a:solidFill>
              <a:effectLst>
                <a:outerShdw blurRad="50800" dist="38100" algn="tr" rotWithShape="0">
                  <a:prstClr val="black">
                    <a:alpha val="40000"/>
                  </a:prstClr>
                </a:outerShdw>
              </a:effectLst>
              <a:latin typeface="Times New Roman"/>
              <a:ea typeface="SimSun"/>
              <a:cs typeface="Simplified Arabic"/>
            </a:endParaRPr>
          </a:p>
          <a:p>
            <a:endParaRPr lang="ar-IQ" dirty="0"/>
          </a:p>
        </p:txBody>
      </p:sp>
    </p:spTree>
    <p:extLst>
      <p:ext uri="{BB962C8B-B14F-4D97-AF65-F5344CB8AC3E}">
        <p14:creationId xmlns:p14="http://schemas.microsoft.com/office/powerpoint/2010/main" val="19297527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395536" y="-571500"/>
            <a:ext cx="8229600" cy="1143000"/>
          </a:xfrm>
        </p:spPr>
        <p:txBody>
          <a:bodyPr/>
          <a:lstStyle/>
          <a:p>
            <a:endParaRPr lang="ar-IQ"/>
          </a:p>
        </p:txBody>
      </p:sp>
      <p:sp>
        <p:nvSpPr>
          <p:cNvPr id="3" name="عنصر نائب للمحتوى 2"/>
          <p:cNvSpPr>
            <a:spLocks noGrp="1"/>
          </p:cNvSpPr>
          <p:nvPr>
            <p:ph idx="1"/>
          </p:nvPr>
        </p:nvSpPr>
        <p:spPr>
          <a:xfrm>
            <a:off x="467544" y="1412776"/>
            <a:ext cx="8075240" cy="5257800"/>
          </a:xfrm>
        </p:spPr>
        <p:txBody>
          <a:bodyPr>
            <a:normAutofit fontScale="25000" lnSpcReduction="20000"/>
          </a:bodyPr>
          <a:lstStyle/>
          <a:p>
            <a:pPr algn="justLow"/>
            <a:r>
              <a:rPr lang="ar-SA" sz="7200" dirty="0" smtClean="0">
                <a:effectLst>
                  <a:outerShdw blurRad="50800" dist="38100" algn="tr" rotWithShape="0">
                    <a:prstClr val="black">
                      <a:alpha val="40000"/>
                    </a:prstClr>
                  </a:outerShdw>
                </a:effectLst>
                <a:latin typeface="Times New Roman"/>
                <a:ea typeface="SimSun"/>
                <a:cs typeface="PT Bold Heading"/>
              </a:rPr>
              <a:t>المحاضرة الثانية  </a:t>
            </a:r>
            <a:endParaRPr lang="en-US" sz="7200" dirty="0" smtClean="0">
              <a:effectLst>
                <a:outerShdw blurRad="50800" dist="38100" algn="tr" rotWithShape="0">
                  <a:prstClr val="black">
                    <a:alpha val="40000"/>
                  </a:prstClr>
                </a:outerShdw>
              </a:effectLst>
              <a:latin typeface="Times New Roman"/>
              <a:ea typeface="SimSun"/>
              <a:cs typeface="Simplified Arabic"/>
            </a:endParaRPr>
          </a:p>
          <a:p>
            <a:r>
              <a:rPr lang="ar-IQ" sz="7200" dirty="0" smtClean="0">
                <a:effectLst>
                  <a:outerShdw blurRad="50800" dist="38100" algn="tr" rotWithShape="0">
                    <a:prstClr val="black">
                      <a:alpha val="40000"/>
                    </a:prstClr>
                  </a:outerShdw>
                </a:effectLst>
                <a:latin typeface="Times New Roman"/>
                <a:ea typeface="SimSun"/>
                <a:cs typeface="PT Bold Heading"/>
              </a:rPr>
              <a:t> </a:t>
            </a:r>
            <a:r>
              <a:rPr lang="ar-IQ" sz="7200" b="1" dirty="0">
                <a:effectLst>
                  <a:outerShdw blurRad="50800" dist="38100" algn="tr" rotWithShape="0">
                    <a:prstClr val="black">
                      <a:alpha val="40000"/>
                    </a:prstClr>
                  </a:outerShdw>
                </a:effectLst>
                <a:ea typeface="Calibri"/>
              </a:rPr>
              <a:t>ثالثا : عناصر عملية الاعلام السياحي   </a:t>
            </a:r>
            <a:endParaRPr lang="en-US" sz="7200" dirty="0" smtClean="0">
              <a:effectLst>
                <a:outerShdw blurRad="50800" dist="38100" algn="tr" rotWithShape="0">
                  <a:prstClr val="black">
                    <a:alpha val="40000"/>
                  </a:prstClr>
                </a:outerShdw>
              </a:effectLst>
              <a:latin typeface="Times New Roman"/>
              <a:ea typeface="SimSun"/>
              <a:cs typeface="Simplified Arabic"/>
            </a:endParaRPr>
          </a:p>
          <a:p>
            <a:pPr algn="just">
              <a:spcAft>
                <a:spcPts val="1000"/>
              </a:spcAft>
            </a:pPr>
            <a:r>
              <a:rPr lang="ar-IQ" sz="6400" b="1" dirty="0">
                <a:effectLst>
                  <a:outerShdw blurRad="50800" dist="38100" algn="tr" rotWithShape="0">
                    <a:prstClr val="black">
                      <a:alpha val="40000"/>
                    </a:prstClr>
                  </a:outerShdw>
                </a:effectLst>
                <a:ea typeface="Calibri"/>
              </a:rPr>
              <a:t>1-  المرسل : </a:t>
            </a:r>
            <a:r>
              <a:rPr lang="ar-IQ" sz="6400" dirty="0">
                <a:effectLst>
                  <a:outerShdw blurRad="50800" dist="38100" algn="tr" rotWithShape="0">
                    <a:prstClr val="black">
                      <a:alpha val="40000"/>
                    </a:prstClr>
                  </a:outerShdw>
                </a:effectLst>
                <a:ea typeface="Calibri"/>
              </a:rPr>
              <a:t>وهو الشخص أو مجموعة أشخاص الذي يود ان يؤثر في الاخرين بشكل معين</a:t>
            </a:r>
            <a:r>
              <a:rPr lang="ar-IQ" sz="6400" baseline="30000" dirty="0">
                <a:effectLst>
                  <a:outerShdw blurRad="50800" dist="38100" algn="tr" rotWithShape="0">
                    <a:prstClr val="black">
                      <a:alpha val="40000"/>
                    </a:prstClr>
                  </a:outerShdw>
                </a:effectLst>
                <a:ea typeface="Calibri"/>
              </a:rPr>
              <a:t>   </a:t>
            </a:r>
            <a:r>
              <a:rPr lang="ar-IQ" sz="6400" dirty="0">
                <a:effectLst>
                  <a:outerShdw blurRad="50800" dist="38100" algn="tr" rotWithShape="0">
                    <a:prstClr val="black">
                      <a:alpha val="40000"/>
                    </a:prstClr>
                  </a:outerShdw>
                </a:effectLst>
                <a:ea typeface="Calibri"/>
              </a:rPr>
              <a:t>, وهو المصدر أو الاساس الذي تبدا منه عملية الاعلام حيث يقوم ببعث أفكار الى الطرف الاخر وهو المستقبل اي الجمهور السياحي بقصد أثارة سلوك محدد فيه , وينبغي ان يتوفر في المرسل مجموعة من الخصائص والمهارات الاتصالية التي تسهل له ايصال ما يريده الى الطرف الاخر دون غموض , كالمقدرات العقلية واللغوية والسلوكية , كما يتطلب منه الاعداد الجيد للرسالة واختيار الوسيلة المناسبة لإيصالها الى المستقبل , اضافة الى قدرته في اختيار الوقت المناسب لبعثها </a:t>
            </a:r>
            <a:r>
              <a:rPr lang="ar-IQ" sz="6400" baseline="30000" dirty="0">
                <a:effectLst>
                  <a:outerShdw blurRad="50800" dist="38100" algn="tr" rotWithShape="0">
                    <a:prstClr val="black">
                      <a:alpha val="40000"/>
                    </a:prstClr>
                  </a:outerShdw>
                </a:effectLst>
                <a:ea typeface="Calibri"/>
              </a:rPr>
              <a:t> </a:t>
            </a:r>
            <a:r>
              <a:rPr lang="ar-IQ" sz="6400" dirty="0">
                <a:effectLst>
                  <a:outerShdw blurRad="50800" dist="38100" algn="tr" rotWithShape="0">
                    <a:prstClr val="black">
                      <a:alpha val="40000"/>
                    </a:prstClr>
                  </a:outerShdw>
                </a:effectLst>
                <a:ea typeface="Calibri"/>
              </a:rPr>
              <a:t>. </a:t>
            </a:r>
            <a:endParaRPr lang="en-US" sz="6400" dirty="0" smtClean="0">
              <a:effectLst>
                <a:outerShdw blurRad="50800" dist="38100" algn="tr" rotWithShape="0">
                  <a:prstClr val="black">
                    <a:alpha val="40000"/>
                  </a:prstClr>
                </a:outerShdw>
              </a:effectLst>
              <a:latin typeface="Times New Roman"/>
              <a:ea typeface="SimSun"/>
              <a:cs typeface="Simplified Arabic"/>
            </a:endParaRPr>
          </a:p>
          <a:p>
            <a:pPr algn="just">
              <a:spcAft>
                <a:spcPts val="1000"/>
              </a:spcAft>
            </a:pPr>
            <a:r>
              <a:rPr lang="ar-IQ" sz="6400" b="1" dirty="0">
                <a:effectLst>
                  <a:outerShdw blurRad="50800" dist="38100" algn="tr" rotWithShape="0">
                    <a:prstClr val="black">
                      <a:alpha val="40000"/>
                    </a:prstClr>
                  </a:outerShdw>
                </a:effectLst>
                <a:ea typeface="Calibri"/>
              </a:rPr>
              <a:t>2- الرسالة :</a:t>
            </a:r>
            <a:r>
              <a:rPr lang="ar-IQ" sz="6400" dirty="0">
                <a:effectLst>
                  <a:outerShdw blurRad="50800" dist="38100" algn="tr" rotWithShape="0">
                    <a:prstClr val="black">
                      <a:alpha val="40000"/>
                    </a:prstClr>
                  </a:outerShdw>
                </a:effectLst>
                <a:ea typeface="Calibri"/>
              </a:rPr>
              <a:t> وهي المنبه الذي ينقله المرسل السياحي  الى المستقبل السياحي  وهي اساس عملية الاعلام برمتها كما تتضمن المعاني التي تتمثل بالآراء والصور والافكار يعبر عنها في شكل رموز, وهي عبارة عن تحويل الافكار الى مجموعة من الرموز ذات معاني مشتركة بين المرسل والمستقبل</a:t>
            </a:r>
            <a:r>
              <a:rPr lang="ar-IQ" sz="6400" baseline="30000" dirty="0">
                <a:effectLst>
                  <a:outerShdw blurRad="50800" dist="38100" algn="tr" rotWithShape="0">
                    <a:prstClr val="black">
                      <a:alpha val="40000"/>
                    </a:prstClr>
                  </a:outerShdw>
                </a:effectLst>
                <a:ea typeface="Calibri"/>
              </a:rPr>
              <a:t> </a:t>
            </a:r>
            <a:r>
              <a:rPr lang="ar-IQ" sz="6400" dirty="0">
                <a:effectLst>
                  <a:outerShdw blurRad="50800" dist="38100" algn="tr" rotWithShape="0">
                    <a:prstClr val="black">
                      <a:alpha val="40000"/>
                    </a:prstClr>
                  </a:outerShdw>
                </a:effectLst>
                <a:ea typeface="Calibri"/>
              </a:rPr>
              <a:t> , والرسالة هي جوهر عملية الاعلام السياحي سواء اكانت مكتوبة ام غير مكتوبة , ويتوقف مدى نجاح الرسالة السياحية على مدى مهارة المرسل واختياره للوسيلة السياحية المناسبة .</a:t>
            </a:r>
            <a:endParaRPr lang="en-US" sz="6400" dirty="0" smtClean="0">
              <a:effectLst>
                <a:outerShdw blurRad="50800" dist="38100" algn="tr" rotWithShape="0">
                  <a:prstClr val="black">
                    <a:alpha val="40000"/>
                  </a:prstClr>
                </a:outerShdw>
              </a:effectLst>
              <a:latin typeface="Times New Roman"/>
              <a:ea typeface="SimSun"/>
              <a:cs typeface="Simplified Arabic"/>
            </a:endParaRPr>
          </a:p>
          <a:p>
            <a:pPr algn="just">
              <a:spcAft>
                <a:spcPts val="1000"/>
              </a:spcAft>
            </a:pPr>
            <a:r>
              <a:rPr lang="ar-IQ" sz="6400" b="1" dirty="0">
                <a:effectLst>
                  <a:outerShdw blurRad="50800" dist="38100" algn="tr" rotWithShape="0">
                    <a:prstClr val="black">
                      <a:alpha val="40000"/>
                    </a:prstClr>
                  </a:outerShdw>
                </a:effectLst>
                <a:ea typeface="Calibri"/>
              </a:rPr>
              <a:t>3-  وسيلة الاتصال :</a:t>
            </a:r>
            <a:r>
              <a:rPr lang="ar-IQ" sz="6400" dirty="0">
                <a:effectLst>
                  <a:outerShdw blurRad="50800" dist="38100" algn="tr" rotWithShape="0">
                    <a:prstClr val="black">
                      <a:alpha val="40000"/>
                    </a:prstClr>
                  </a:outerShdw>
                </a:effectLst>
                <a:ea typeface="Calibri"/>
              </a:rPr>
              <a:t> وهي الاداة التي من خلالها يتم نقل الرسالة السياحية من المرسل الى المستقبل, وهي تمثل الوسيلة التي تتحرك خلالها المعلومات حتى تصل الى المستقبل , وقد تكون وسيلة الاعلام السياحية  سمعية او مرئية او كتابية او الكترونية او جميعها معا , وان اختيار وسيلة الاعلام يعتمد على عدة امور منها موضوع الاعلام السياحي وطبيعة الافراد والعلاقات بينهم وسرعة الاعلام  وتكلفته ومدى الثقة به . </a:t>
            </a:r>
            <a:endParaRPr lang="en-US" sz="6400" dirty="0" smtClean="0">
              <a:effectLst>
                <a:outerShdw blurRad="50800" dist="38100" algn="tr" rotWithShape="0">
                  <a:prstClr val="black">
                    <a:alpha val="40000"/>
                  </a:prstClr>
                </a:outerShdw>
              </a:effectLst>
              <a:latin typeface="Times New Roman"/>
              <a:ea typeface="SimSun"/>
              <a:cs typeface="Simplified Arabic"/>
            </a:endParaRPr>
          </a:p>
          <a:p>
            <a:pPr algn="just">
              <a:spcAft>
                <a:spcPts val="1000"/>
              </a:spcAft>
            </a:pPr>
            <a:r>
              <a:rPr lang="ar-IQ" sz="6400" dirty="0">
                <a:effectLst>
                  <a:outerShdw blurRad="50800" dist="38100" algn="tr" rotWithShape="0">
                    <a:prstClr val="black">
                      <a:alpha val="40000"/>
                    </a:prstClr>
                  </a:outerShdw>
                </a:effectLst>
                <a:ea typeface="Calibri"/>
              </a:rPr>
              <a:t>4</a:t>
            </a:r>
            <a:r>
              <a:rPr lang="ar-IQ" sz="6400" b="1" dirty="0">
                <a:effectLst>
                  <a:outerShdw blurRad="50800" dist="38100" algn="tr" rotWithShape="0">
                    <a:prstClr val="black">
                      <a:alpha val="40000"/>
                    </a:prstClr>
                  </a:outerShdw>
                </a:effectLst>
                <a:ea typeface="Calibri"/>
              </a:rPr>
              <a:t>-  المستقبل : </a:t>
            </a:r>
            <a:r>
              <a:rPr lang="ar-IQ" sz="6400" dirty="0">
                <a:effectLst>
                  <a:outerShdw blurRad="50800" dist="38100" algn="tr" rotWithShape="0">
                    <a:prstClr val="black">
                      <a:alpha val="40000"/>
                    </a:prstClr>
                  </a:outerShdw>
                </a:effectLst>
                <a:ea typeface="Calibri"/>
              </a:rPr>
              <a:t>وهو الشخص الذي يستقبل الرسالة السياحية من المرسل ويحل رموزها ويفهمها, ويقوم بتفسير المعلومات التي احتوتها , والمستقبل هو هدف عملية الاعلام السياحي  برمتها والعصب الرئيس فيها ومن خلاله يتم معرفة تأثير العملية الاعلامية في معلوماته واتجاهاته وسلوكه,  وان فهم المستقبل للرسالة المرسلة تتوقف على عدة امور من ابرزها قدراته ومهاراته الاتصالية وادراكه للموقف . </a:t>
            </a:r>
            <a:endParaRPr lang="en-US" sz="6400" dirty="0" smtClean="0">
              <a:effectLst>
                <a:outerShdw blurRad="50800" dist="38100" algn="tr" rotWithShape="0">
                  <a:prstClr val="black">
                    <a:alpha val="40000"/>
                  </a:prstClr>
                </a:outerShdw>
              </a:effectLst>
              <a:latin typeface="Times New Roman"/>
              <a:ea typeface="SimSun"/>
              <a:cs typeface="Simplified Arabic"/>
            </a:endParaRPr>
          </a:p>
          <a:p>
            <a:pPr algn="just">
              <a:spcAft>
                <a:spcPts val="1000"/>
              </a:spcAft>
            </a:pPr>
            <a:r>
              <a:rPr lang="ar-IQ" sz="6400" b="1" dirty="0">
                <a:effectLst>
                  <a:outerShdw blurRad="50800" dist="38100" algn="tr" rotWithShape="0">
                    <a:prstClr val="black">
                      <a:alpha val="40000"/>
                    </a:prstClr>
                  </a:outerShdw>
                </a:effectLst>
                <a:ea typeface="Calibri"/>
              </a:rPr>
              <a:t>   </a:t>
            </a:r>
            <a:endParaRPr lang="en-US" sz="6400" dirty="0" smtClean="0">
              <a:effectLst>
                <a:outerShdw blurRad="50800" dist="38100" algn="tr" rotWithShape="0">
                  <a:prstClr val="black">
                    <a:alpha val="40000"/>
                  </a:prstClr>
                </a:outerShdw>
              </a:effectLst>
              <a:latin typeface="Times New Roman"/>
              <a:ea typeface="SimSun"/>
              <a:cs typeface="Simplified Arabic"/>
            </a:endParaRPr>
          </a:p>
          <a:p>
            <a:endParaRPr lang="ar-IQ" dirty="0"/>
          </a:p>
        </p:txBody>
      </p:sp>
    </p:spTree>
    <p:extLst>
      <p:ext uri="{BB962C8B-B14F-4D97-AF65-F5344CB8AC3E}">
        <p14:creationId xmlns:p14="http://schemas.microsoft.com/office/powerpoint/2010/main" val="20315554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normAutofit/>
          </a:bodyPr>
          <a:lstStyle/>
          <a:p>
            <a:pPr algn="just">
              <a:spcAft>
                <a:spcPts val="1000"/>
              </a:spcAft>
            </a:pPr>
            <a:r>
              <a:rPr lang="ar-IQ" sz="1600" b="1" dirty="0" smtClean="0">
                <a:solidFill>
                  <a:prstClr val="black"/>
                </a:solidFill>
                <a:effectLst>
                  <a:outerShdw blurRad="50800" dist="38100" algn="tr" rotWithShape="0">
                    <a:prstClr val="black">
                      <a:alpha val="40000"/>
                    </a:prstClr>
                  </a:outerShdw>
                </a:effectLst>
                <a:ea typeface="Calibri"/>
              </a:rPr>
              <a:t>5 </a:t>
            </a:r>
            <a:r>
              <a:rPr lang="ar-IQ" sz="1600" b="1" dirty="0">
                <a:solidFill>
                  <a:prstClr val="black"/>
                </a:solidFill>
                <a:effectLst>
                  <a:outerShdw blurRad="50800" dist="38100" algn="tr" rotWithShape="0">
                    <a:prstClr val="black">
                      <a:alpha val="40000"/>
                    </a:prstClr>
                  </a:outerShdw>
                </a:effectLst>
                <a:ea typeface="Calibri"/>
              </a:rPr>
              <a:t>- الاستجابة : </a:t>
            </a:r>
            <a:r>
              <a:rPr lang="ar-IQ" sz="1600" dirty="0">
                <a:solidFill>
                  <a:prstClr val="black"/>
                </a:solidFill>
                <a:effectLst>
                  <a:outerShdw blurRad="50800" dist="38100" algn="tr" rotWithShape="0">
                    <a:prstClr val="black">
                      <a:alpha val="40000"/>
                    </a:prstClr>
                  </a:outerShdw>
                </a:effectLst>
                <a:ea typeface="Calibri"/>
              </a:rPr>
              <a:t>وهي رد الفعل الذي يحدث لدى المستقبل نتيجة عملية الاعلام السياحي  والذي يتحدد على اساسه مدى تحقيق عملية الاعلام للهدف منها, وهذه العملية توفر شبكة اتصالات مرتدة من المستلم تساعد المرسل في اتخاذ الاجراء التصحيحي السليم , وهذه المعلومات لها  مدلولاتها في العمليات التنظيمية وتنفيذ التعليمات</a:t>
            </a:r>
            <a:r>
              <a:rPr lang="ar-IQ" sz="1600" baseline="30000" dirty="0">
                <a:solidFill>
                  <a:prstClr val="black"/>
                </a:solidFill>
                <a:effectLst>
                  <a:outerShdw blurRad="50800" dist="38100" algn="tr" rotWithShape="0">
                    <a:prstClr val="black">
                      <a:alpha val="40000"/>
                    </a:prstClr>
                  </a:outerShdw>
                </a:effectLst>
                <a:ea typeface="Calibri"/>
              </a:rPr>
              <a:t> </a:t>
            </a:r>
            <a:r>
              <a:rPr lang="ar-IQ" sz="1600" dirty="0">
                <a:solidFill>
                  <a:prstClr val="black"/>
                </a:solidFill>
                <a:effectLst>
                  <a:outerShdw blurRad="50800" dist="38100" algn="tr" rotWithShape="0">
                    <a:prstClr val="black">
                      <a:alpha val="40000"/>
                    </a:prstClr>
                  </a:outerShdw>
                </a:effectLst>
                <a:ea typeface="Calibri"/>
              </a:rPr>
              <a:t>. </a:t>
            </a:r>
            <a:endParaRPr lang="ar-IQ" sz="1600" dirty="0" smtClean="0">
              <a:solidFill>
                <a:prstClr val="black"/>
              </a:solidFill>
              <a:effectLst>
                <a:outerShdw blurRad="50800" dist="38100" algn="tr" rotWithShape="0">
                  <a:prstClr val="black">
                    <a:alpha val="40000"/>
                  </a:prstClr>
                </a:outerShdw>
              </a:effectLst>
              <a:ea typeface="Calibri"/>
            </a:endParaRPr>
          </a:p>
          <a:p>
            <a:pPr algn="just">
              <a:spcAft>
                <a:spcPts val="1000"/>
              </a:spcAft>
            </a:pPr>
            <a:r>
              <a:rPr lang="ar-IQ" sz="1600" b="1" dirty="0" smtClean="0">
                <a:effectLst>
                  <a:outerShdw blurRad="50800" dist="38100" algn="tr" rotWithShape="0">
                    <a:prstClr val="black">
                      <a:alpha val="40000"/>
                    </a:prstClr>
                  </a:outerShdw>
                </a:effectLst>
                <a:ea typeface="Calibri"/>
              </a:rPr>
              <a:t>6- </a:t>
            </a:r>
            <a:r>
              <a:rPr lang="ar-IQ" sz="1600" b="1" dirty="0">
                <a:effectLst>
                  <a:outerShdw blurRad="50800" dist="38100" algn="tr" rotWithShape="0">
                    <a:prstClr val="black">
                      <a:alpha val="40000"/>
                    </a:prstClr>
                  </a:outerShdw>
                </a:effectLst>
                <a:ea typeface="Calibri"/>
              </a:rPr>
              <a:t>التشويش</a:t>
            </a:r>
            <a:r>
              <a:rPr lang="ar-IQ" sz="1600" b="1" dirty="0" smtClean="0">
                <a:effectLst>
                  <a:outerShdw blurRad="50800" dist="38100" algn="tr" rotWithShape="0">
                    <a:prstClr val="black">
                      <a:alpha val="40000"/>
                    </a:prstClr>
                  </a:outerShdw>
                </a:effectLst>
                <a:latin typeface="Times New Roman"/>
                <a:ea typeface="Calibri"/>
                <a:cs typeface="Calibri"/>
              </a:rPr>
              <a:t> </a:t>
            </a:r>
            <a:r>
              <a:rPr lang="en-US" sz="1600" dirty="0">
                <a:effectLst>
                  <a:outerShdw blurRad="50800" dist="38100" algn="tr" rotWithShape="0">
                    <a:prstClr val="black">
                      <a:alpha val="40000"/>
                    </a:prstClr>
                  </a:outerShdw>
                </a:effectLst>
                <a:ea typeface="Calibri"/>
                <a:cs typeface="Arial"/>
              </a:rPr>
              <a:t> : </a:t>
            </a:r>
            <a:r>
              <a:rPr lang="ar-IQ" sz="1600" dirty="0">
                <a:effectLst>
                  <a:outerShdw blurRad="50800" dist="38100" algn="tr" rotWithShape="0">
                    <a:prstClr val="black">
                      <a:alpha val="40000"/>
                    </a:prstClr>
                  </a:outerShdw>
                </a:effectLst>
                <a:ea typeface="Calibri"/>
              </a:rPr>
              <a:t>يعرّف التشويش كمصطلح إعلامي بأنه أي عائق يحول دون القدرة على الإرسال أو الاستقبال، ويؤدي التشويش إلى تغيير في معنى الرسالة ، أو عدم فهمها فهماً صحيحاً , وهناك نوعان من التشويش ، الأول ينجم عن النقل عبر القناة أو الوسيلة ،يسمى التشويش الميكانيكي أو تشويش القناة </a:t>
            </a:r>
            <a:r>
              <a:rPr lang="en-US" sz="1600" dirty="0">
                <a:effectLst>
                  <a:outerShdw blurRad="50800" dist="38100" algn="tr" rotWithShape="0">
                    <a:prstClr val="black">
                      <a:alpha val="40000"/>
                    </a:prstClr>
                  </a:outerShdw>
                </a:effectLst>
                <a:ea typeface="Calibri"/>
                <a:cs typeface="Arial"/>
              </a:rPr>
              <a:t>(Channel Noise) </a:t>
            </a:r>
            <a:r>
              <a:rPr lang="ar-IQ" sz="1600" dirty="0">
                <a:effectLst>
                  <a:outerShdw blurRad="50800" dist="38100" algn="tr" rotWithShape="0">
                    <a:prstClr val="black">
                      <a:alpha val="40000"/>
                    </a:prstClr>
                  </a:outerShdw>
                </a:effectLst>
                <a:ea typeface="Calibri"/>
              </a:rPr>
              <a:t>، ويشمل كل ما يسبب اضطراباً أو تعويقاً في سلامة وسريان النقل الطبيعي للرسالة الاعلامية  ،مثل الأصوات التي تحدثها العوامل الجوية أو الميكانيكية للآلات ،أو التداخل في موجات الراديو أو عدم وضوح الصورة الـ</a:t>
            </a:r>
            <a:r>
              <a:rPr lang="en-US" sz="1600" dirty="0">
                <a:effectLst>
                  <a:outerShdw blurRad="50800" dist="38100" algn="tr" rotWithShape="0">
                    <a:prstClr val="black">
                      <a:alpha val="40000"/>
                    </a:prstClr>
                  </a:outerShdw>
                </a:effectLst>
                <a:ea typeface="Calibri"/>
                <a:cs typeface="Arial"/>
              </a:rPr>
              <a:t>TV</a:t>
            </a:r>
            <a:r>
              <a:rPr lang="ar-IQ" sz="1600" dirty="0">
                <a:effectLst>
                  <a:outerShdw blurRad="50800" dist="38100" algn="tr" rotWithShape="0">
                    <a:prstClr val="black">
                      <a:alpha val="40000"/>
                    </a:prstClr>
                  </a:outerShdw>
                </a:effectLst>
                <a:ea typeface="Calibri"/>
              </a:rPr>
              <a:t>،أو الطباعة السيئة للوسائل المقروءة ،عدم وضوح أو جمال الخط أو الرسم</a:t>
            </a:r>
            <a:r>
              <a:rPr lang="en-US" sz="1600" dirty="0">
                <a:effectLst>
                  <a:outerShdw blurRad="50800" dist="38100" algn="tr" rotWithShape="0">
                    <a:prstClr val="black">
                      <a:alpha val="40000"/>
                    </a:prstClr>
                  </a:outerShdw>
                </a:effectLst>
                <a:ea typeface="Calibri"/>
                <a:cs typeface="Arial"/>
              </a:rPr>
              <a:t>..</a:t>
            </a:r>
            <a:r>
              <a:rPr lang="ar-IQ" sz="1600" dirty="0">
                <a:effectLst>
                  <a:outerShdw blurRad="50800" dist="38100" algn="tr" rotWithShape="0">
                    <a:prstClr val="black">
                      <a:alpha val="40000"/>
                    </a:prstClr>
                  </a:outerShdw>
                </a:effectLst>
                <a:ea typeface="Calibri"/>
              </a:rPr>
              <a:t>الخ</a:t>
            </a:r>
            <a:r>
              <a:rPr lang="en-US" sz="1600" dirty="0">
                <a:effectLst>
                  <a:outerShdw blurRad="50800" dist="38100" algn="tr" rotWithShape="0">
                    <a:prstClr val="black">
                      <a:alpha val="40000"/>
                    </a:prstClr>
                  </a:outerShdw>
                </a:effectLst>
                <a:ea typeface="Calibri"/>
                <a:cs typeface="Arial"/>
              </a:rPr>
              <a:t>.</a:t>
            </a:r>
            <a:br>
              <a:rPr lang="en-US" sz="1600" dirty="0">
                <a:effectLst>
                  <a:outerShdw blurRad="50800" dist="38100" algn="tr" rotWithShape="0">
                    <a:prstClr val="black">
                      <a:alpha val="40000"/>
                    </a:prstClr>
                  </a:outerShdw>
                </a:effectLst>
                <a:ea typeface="Calibri"/>
                <a:cs typeface="Arial"/>
              </a:rPr>
            </a:br>
            <a:endParaRPr lang="en-US" sz="1600" dirty="0" smtClean="0">
              <a:effectLst>
                <a:outerShdw blurRad="50800" dist="38100" algn="tr" rotWithShape="0">
                  <a:prstClr val="black">
                    <a:alpha val="40000"/>
                  </a:prstClr>
                </a:outerShdw>
              </a:effectLst>
              <a:latin typeface="Times New Roman"/>
              <a:ea typeface="SimSun"/>
              <a:cs typeface="Simplified Arabic"/>
            </a:endParaRPr>
          </a:p>
          <a:p>
            <a:pPr algn="just">
              <a:tabLst>
                <a:tab pos="-635" algn="l"/>
                <a:tab pos="88900" algn="l"/>
              </a:tabLst>
            </a:pPr>
            <a:r>
              <a:rPr lang="ar-IQ" sz="1600" dirty="0">
                <a:effectLst>
                  <a:outerShdw blurRad="50800" dist="38100" algn="tr" rotWithShape="0">
                    <a:prstClr val="black">
                      <a:alpha val="40000"/>
                    </a:prstClr>
                  </a:outerShdw>
                </a:effectLst>
                <a:ea typeface="Calibri"/>
              </a:rPr>
              <a:t>والثاني يسمى (التشويش الدلالي ) أو التشويش في دلالات الألفاظ ، ويحصل عند استعمال المصدر لكلمات لا يتسع لها قاموس أو فهم الجمهور ، أو يتناول موضوعات ليس للمتلق معرفة بأولياتها ، أو استعمال كلمات أو معاني أو دلالات تحمل معنى ً أو قصداً معيناً بالنسبة للمرسل بينما تحمل معنى مختلفاً بالنسبة للجمهور ، ويعّد فهم أو تفسير الرسالة الواحدة بمعانٍ مختلفة من قبل الجمهور السياحي تشويشاً لغوياً أو دلالياً</a:t>
            </a:r>
            <a:endParaRPr lang="en-US" sz="1600" dirty="0" smtClean="0">
              <a:effectLst>
                <a:outerShdw blurRad="50800" dist="38100" algn="tr" rotWithShape="0">
                  <a:prstClr val="black">
                    <a:alpha val="40000"/>
                  </a:prstClr>
                </a:outerShdw>
              </a:effectLst>
              <a:latin typeface="Times New Roman"/>
              <a:ea typeface="SimSun"/>
              <a:cs typeface="Simplified Arabic"/>
            </a:endParaRPr>
          </a:p>
          <a:p>
            <a:endParaRPr lang="ar-IQ" dirty="0"/>
          </a:p>
        </p:txBody>
      </p:sp>
    </p:spTree>
    <p:extLst>
      <p:ext uri="{BB962C8B-B14F-4D97-AF65-F5344CB8AC3E}">
        <p14:creationId xmlns:p14="http://schemas.microsoft.com/office/powerpoint/2010/main" val="9301227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a:xfrm>
            <a:off x="457200" y="1600200"/>
            <a:ext cx="8219256" cy="4925144"/>
          </a:xfrm>
        </p:spPr>
        <p:txBody>
          <a:bodyPr>
            <a:normAutofit fontScale="25000" lnSpcReduction="20000"/>
          </a:bodyPr>
          <a:lstStyle/>
          <a:p>
            <a:pPr algn="justLow"/>
            <a:r>
              <a:rPr lang="ar-SA" sz="8000" dirty="0" smtClean="0">
                <a:effectLst>
                  <a:outerShdw blurRad="50800" dist="38100" algn="tr" rotWithShape="0">
                    <a:prstClr val="black">
                      <a:alpha val="40000"/>
                    </a:prstClr>
                  </a:outerShdw>
                </a:effectLst>
                <a:latin typeface="Times New Roman"/>
                <a:ea typeface="SimSun"/>
                <a:cs typeface="PT Bold Heading"/>
              </a:rPr>
              <a:t>المحاضرة الثالثة </a:t>
            </a:r>
            <a:endParaRPr lang="en-US" sz="8000" dirty="0" smtClean="0">
              <a:effectLst>
                <a:outerShdw blurRad="50800" dist="38100" algn="tr" rotWithShape="0">
                  <a:prstClr val="black">
                    <a:alpha val="40000"/>
                  </a:prstClr>
                </a:outerShdw>
              </a:effectLst>
              <a:latin typeface="Times New Roman"/>
              <a:ea typeface="SimSun"/>
              <a:cs typeface="Simplified Arabic"/>
            </a:endParaRPr>
          </a:p>
          <a:p>
            <a:pPr algn="just">
              <a:tabLst>
                <a:tab pos="-635" algn="l"/>
                <a:tab pos="88900" algn="l"/>
              </a:tabLst>
            </a:pPr>
            <a:r>
              <a:rPr lang="ar-IQ" sz="8000" dirty="0" smtClean="0">
                <a:effectLst>
                  <a:outerShdw blurRad="50800" dist="38100" algn="tr" rotWithShape="0">
                    <a:prstClr val="black">
                      <a:alpha val="40000"/>
                    </a:prstClr>
                  </a:outerShdw>
                </a:effectLst>
                <a:latin typeface="Times New Roman"/>
                <a:ea typeface="SimSun"/>
                <a:cs typeface="PT Bold Heading"/>
              </a:rPr>
              <a:t> </a:t>
            </a:r>
            <a:r>
              <a:rPr lang="ar-IQ" sz="8000" b="1" dirty="0">
                <a:effectLst>
                  <a:outerShdw blurRad="50800" dist="38100" algn="tr" rotWithShape="0">
                    <a:prstClr val="black">
                      <a:alpha val="40000"/>
                    </a:prstClr>
                  </a:outerShdw>
                </a:effectLst>
                <a:latin typeface="Times New Roman"/>
                <a:ea typeface="SimSun"/>
              </a:rPr>
              <a:t>وظائف الاعلام السياحي  </a:t>
            </a:r>
            <a:endParaRPr lang="en-US" sz="8000" dirty="0" smtClean="0">
              <a:effectLst>
                <a:outerShdw blurRad="50800" dist="38100" algn="tr" rotWithShape="0">
                  <a:prstClr val="black">
                    <a:alpha val="40000"/>
                  </a:prstClr>
                </a:outerShdw>
              </a:effectLst>
              <a:latin typeface="Times New Roman"/>
              <a:ea typeface="SimSun"/>
              <a:cs typeface="Simplified Arabic"/>
            </a:endParaRPr>
          </a:p>
          <a:p>
            <a:pPr algn="just">
              <a:tabLst>
                <a:tab pos="-635" algn="l"/>
                <a:tab pos="88900" algn="l"/>
              </a:tabLst>
            </a:pPr>
            <a:r>
              <a:rPr lang="ar-IQ" b="1" dirty="0">
                <a:effectLst>
                  <a:outerShdw blurRad="50800" dist="38100" algn="tr" rotWithShape="0">
                    <a:prstClr val="black">
                      <a:alpha val="40000"/>
                    </a:prstClr>
                  </a:outerShdw>
                </a:effectLst>
                <a:latin typeface="Times New Roman"/>
                <a:ea typeface="SimSun"/>
              </a:rPr>
              <a:t> </a:t>
            </a:r>
            <a:endParaRPr lang="en-US" sz="6400" dirty="0" smtClean="0">
              <a:effectLst>
                <a:outerShdw blurRad="50800" dist="38100" algn="tr" rotWithShape="0">
                  <a:prstClr val="black">
                    <a:alpha val="40000"/>
                  </a:prstClr>
                </a:outerShdw>
              </a:effectLst>
              <a:latin typeface="Times New Roman"/>
              <a:ea typeface="SimSun"/>
              <a:cs typeface="Simplified Arabic"/>
            </a:endParaRPr>
          </a:p>
          <a:p>
            <a:pPr indent="359410" algn="just">
              <a:tabLst>
                <a:tab pos="448945" algn="l"/>
              </a:tabLst>
            </a:pPr>
            <a:r>
              <a:rPr lang="ar-IQ" sz="6400" dirty="0">
                <a:effectLst>
                  <a:outerShdw blurRad="50800" dist="38100" algn="tr" rotWithShape="0">
                    <a:prstClr val="black">
                      <a:alpha val="40000"/>
                    </a:prstClr>
                  </a:outerShdw>
                </a:effectLst>
                <a:latin typeface="Times New Roman"/>
                <a:ea typeface="SimSun"/>
              </a:rPr>
              <a:t>تُعد أولى المحاولات العلمية في هذا السياق تلك التي قام بها "هارولد </a:t>
            </a:r>
            <a:r>
              <a:rPr lang="ar-IQ" sz="6400" dirty="0" err="1">
                <a:effectLst>
                  <a:outerShdw blurRad="50800" dist="38100" algn="tr" rotWithShape="0">
                    <a:prstClr val="black">
                      <a:alpha val="40000"/>
                    </a:prstClr>
                  </a:outerShdw>
                </a:effectLst>
                <a:latin typeface="Times New Roman"/>
                <a:ea typeface="SimSun"/>
              </a:rPr>
              <a:t>لاسويل</a:t>
            </a:r>
            <a:r>
              <a:rPr lang="ar-IQ" sz="6400" dirty="0">
                <a:effectLst>
                  <a:outerShdw blurRad="50800" dist="38100" algn="tr" rotWithShape="0">
                    <a:prstClr val="black">
                      <a:alpha val="40000"/>
                    </a:prstClr>
                  </a:outerShdw>
                </a:effectLst>
                <a:latin typeface="Times New Roman"/>
                <a:ea typeface="SimSun"/>
              </a:rPr>
              <a:t>" الذي عد أول من أسترعى الانتباه إلى الوظائف التي يؤديها الإعلام للمجتمع من وحدد فيه وظائف الإعلام بثلاث وظائف وهي : </a:t>
            </a:r>
            <a:endParaRPr lang="en-US" sz="6400" dirty="0" smtClean="0">
              <a:effectLst>
                <a:outerShdw blurRad="50800" dist="38100" algn="tr" rotWithShape="0">
                  <a:prstClr val="black">
                    <a:alpha val="40000"/>
                  </a:prstClr>
                </a:outerShdw>
              </a:effectLst>
              <a:latin typeface="Times New Roman"/>
              <a:ea typeface="SimSun"/>
              <a:cs typeface="Simplified Arabic"/>
            </a:endParaRPr>
          </a:p>
          <a:p>
            <a:pPr indent="359410" algn="just">
              <a:tabLst>
                <a:tab pos="448945" algn="l"/>
              </a:tabLst>
            </a:pPr>
            <a:r>
              <a:rPr lang="ar-IQ" sz="6400" dirty="0">
                <a:effectLst>
                  <a:outerShdw blurRad="50800" dist="38100" algn="tr" rotWithShape="0">
                    <a:prstClr val="black">
                      <a:alpha val="40000"/>
                    </a:prstClr>
                  </a:outerShdw>
                </a:effectLst>
                <a:latin typeface="Times New Roman"/>
                <a:ea typeface="SimSun"/>
              </a:rPr>
              <a:t> </a:t>
            </a:r>
            <a:endParaRPr lang="en-US" sz="6400" dirty="0" smtClean="0">
              <a:effectLst>
                <a:outerShdw blurRad="50800" dist="38100" algn="tr" rotWithShape="0">
                  <a:prstClr val="black">
                    <a:alpha val="40000"/>
                  </a:prstClr>
                </a:outerShdw>
              </a:effectLst>
              <a:latin typeface="Times New Roman"/>
              <a:ea typeface="SimSun"/>
              <a:cs typeface="Simplified Arabic"/>
            </a:endParaRPr>
          </a:p>
          <a:p>
            <a:pPr lvl="0" algn="just">
              <a:buFont typeface="+mj-lt"/>
              <a:buAutoNum type="arabicPeriod"/>
            </a:pPr>
            <a:r>
              <a:rPr lang="ar-IQ" sz="6400" dirty="0"/>
              <a:t>رصد البيئة ومراقبتها .</a:t>
            </a:r>
            <a:r>
              <a:rPr lang="ar-JO" sz="6400" dirty="0">
                <a:ea typeface="Calibri"/>
              </a:rPr>
              <a:t> 2- </a:t>
            </a:r>
            <a:r>
              <a:rPr lang="ar-IQ" sz="6400" dirty="0"/>
              <a:t>إيضاح العلاقة بين أجزاء المجتمع في رد الفعل نحو البيئة .</a:t>
            </a:r>
            <a:r>
              <a:rPr lang="ar-JO" sz="6400" dirty="0">
                <a:ea typeface="Calibri"/>
              </a:rPr>
              <a:t>  3- </a:t>
            </a:r>
            <a:r>
              <a:rPr lang="ar-IQ" sz="6400" dirty="0"/>
              <a:t>نقل التراث الاجتماعي من جيل لأخر .</a:t>
            </a:r>
            <a:endParaRPr lang="en-US" sz="6400" dirty="0" smtClean="0">
              <a:effectLst/>
            </a:endParaRPr>
          </a:p>
          <a:p>
            <a:pPr algn="just">
              <a:tabLst>
                <a:tab pos="-635" algn="l"/>
              </a:tabLst>
            </a:pPr>
            <a:r>
              <a:rPr lang="ar-IQ" sz="6400" dirty="0" smtClean="0">
                <a:effectLst>
                  <a:outerShdw blurRad="50800" dist="38100" algn="tr" rotWithShape="0">
                    <a:prstClr val="black">
                      <a:alpha val="40000"/>
                    </a:prstClr>
                  </a:outerShdw>
                </a:effectLst>
                <a:latin typeface="Times New Roman"/>
                <a:ea typeface="SimSun"/>
              </a:rPr>
              <a:t>ويرى </a:t>
            </a:r>
            <a:r>
              <a:rPr lang="ar-IQ" sz="6400" dirty="0">
                <a:effectLst>
                  <a:outerShdw blurRad="50800" dist="38100" algn="tr" rotWithShape="0">
                    <a:prstClr val="black">
                      <a:alpha val="40000"/>
                    </a:prstClr>
                  </a:outerShdw>
                </a:effectLst>
                <a:latin typeface="Times New Roman"/>
                <a:ea typeface="SimSun"/>
              </a:rPr>
              <a:t>ولبر </a:t>
            </a:r>
            <a:r>
              <a:rPr lang="ar-IQ" sz="6400" dirty="0" err="1">
                <a:effectLst>
                  <a:outerShdw blurRad="50800" dist="38100" algn="tr" rotWithShape="0">
                    <a:prstClr val="black">
                      <a:alpha val="40000"/>
                    </a:prstClr>
                  </a:outerShdw>
                </a:effectLst>
                <a:latin typeface="Times New Roman"/>
                <a:ea typeface="SimSun"/>
              </a:rPr>
              <a:t>شرام</a:t>
            </a:r>
            <a:r>
              <a:rPr lang="ar-IQ" sz="6400" dirty="0">
                <a:effectLst>
                  <a:outerShdw blurRad="50800" dist="38100" algn="tr" rotWithShape="0">
                    <a:prstClr val="black">
                      <a:alpha val="40000"/>
                    </a:prstClr>
                  </a:outerShdw>
                </a:effectLst>
                <a:latin typeface="Times New Roman"/>
                <a:ea typeface="SimSun"/>
              </a:rPr>
              <a:t> ان هناك ثلاث وظائف للإعلام هي :</a:t>
            </a:r>
            <a:endParaRPr lang="en-US" sz="6400" dirty="0" smtClean="0">
              <a:effectLst>
                <a:outerShdw blurRad="50800" dist="38100" algn="tr" rotWithShape="0">
                  <a:prstClr val="black">
                    <a:alpha val="40000"/>
                  </a:prstClr>
                </a:outerShdw>
              </a:effectLst>
              <a:latin typeface="Times New Roman"/>
              <a:ea typeface="SimSun"/>
              <a:cs typeface="Simplified Arabic"/>
            </a:endParaRPr>
          </a:p>
          <a:p>
            <a:pPr algn="just"/>
            <a:r>
              <a:rPr lang="ar-SA" sz="6400" dirty="0">
                <a:ea typeface="Calibri"/>
              </a:rPr>
              <a:t>1- </a:t>
            </a:r>
            <a:r>
              <a:rPr lang="ar-IQ" sz="6400" dirty="0"/>
              <a:t>وظيفة المراقب .</a:t>
            </a:r>
            <a:r>
              <a:rPr lang="ar-IQ" sz="6400" dirty="0">
                <a:ea typeface="Calibri"/>
              </a:rPr>
              <a:t>    2- </a:t>
            </a:r>
            <a:r>
              <a:rPr lang="ar-IQ" sz="6400" dirty="0"/>
              <a:t>الوظيفة السياسية . </a:t>
            </a:r>
            <a:r>
              <a:rPr lang="ar-IQ" sz="6400" dirty="0">
                <a:ea typeface="Calibri"/>
              </a:rPr>
              <a:t>  3</a:t>
            </a:r>
            <a:r>
              <a:rPr lang="ar-IQ" sz="6400" dirty="0"/>
              <a:t>- دور المعلم .</a:t>
            </a:r>
            <a:endParaRPr lang="en-US" sz="6400" dirty="0" smtClean="0">
              <a:effectLst/>
            </a:endParaRPr>
          </a:p>
          <a:p>
            <a:pPr algn="just"/>
            <a:r>
              <a:rPr lang="ar-IQ" sz="6400" dirty="0">
                <a:ea typeface="Calibri"/>
              </a:rPr>
              <a:t> </a:t>
            </a:r>
            <a:endParaRPr lang="en-US" sz="6400" dirty="0" smtClean="0">
              <a:effectLst/>
            </a:endParaRPr>
          </a:p>
          <a:p>
            <a:pPr algn="just"/>
            <a:r>
              <a:rPr lang="ar-IQ" sz="6400" dirty="0">
                <a:effectLst>
                  <a:outerShdw blurRad="50800" dist="38100" algn="tr" rotWithShape="0">
                    <a:prstClr val="black">
                      <a:alpha val="40000"/>
                    </a:prstClr>
                  </a:outerShdw>
                </a:effectLst>
                <a:latin typeface="Times New Roman"/>
                <a:ea typeface="SimSun"/>
              </a:rPr>
              <a:t>في حين حدد( لازار </a:t>
            </a:r>
            <a:r>
              <a:rPr lang="ar-IQ" sz="6400" dirty="0" err="1">
                <a:effectLst>
                  <a:outerShdw blurRad="50800" dist="38100" algn="tr" rotWithShape="0">
                    <a:prstClr val="black">
                      <a:alpha val="40000"/>
                    </a:prstClr>
                  </a:outerShdw>
                </a:effectLst>
                <a:latin typeface="Times New Roman"/>
                <a:ea typeface="SimSun"/>
              </a:rPr>
              <a:t>سفيلد</a:t>
            </a:r>
            <a:r>
              <a:rPr lang="ar-IQ" sz="6400" dirty="0">
                <a:effectLst>
                  <a:outerShdw blurRad="50800" dist="38100" algn="tr" rotWithShape="0">
                    <a:prstClr val="black">
                      <a:alpha val="40000"/>
                    </a:prstClr>
                  </a:outerShdw>
                </a:effectLst>
                <a:latin typeface="Times New Roman"/>
                <a:ea typeface="SimSun"/>
              </a:rPr>
              <a:t> </a:t>
            </a:r>
            <a:r>
              <a:rPr lang="ar-IQ" sz="6400" dirty="0" err="1">
                <a:effectLst>
                  <a:outerShdw blurRad="50800" dist="38100" algn="tr" rotWithShape="0">
                    <a:prstClr val="black">
                      <a:alpha val="40000"/>
                    </a:prstClr>
                  </a:outerShdw>
                </a:effectLst>
                <a:latin typeface="Times New Roman"/>
                <a:ea typeface="SimSun"/>
              </a:rPr>
              <a:t>ومورتون</a:t>
            </a:r>
            <a:r>
              <a:rPr lang="ar-IQ" sz="6400" dirty="0">
                <a:effectLst>
                  <a:outerShdw blurRad="50800" dist="38100" algn="tr" rotWithShape="0">
                    <a:prstClr val="black">
                      <a:alpha val="40000"/>
                    </a:prstClr>
                  </a:outerShdw>
                </a:effectLst>
                <a:latin typeface="Times New Roman"/>
                <a:ea typeface="SimSun"/>
              </a:rPr>
              <a:t>) وظائف بثلاث هي :</a:t>
            </a:r>
            <a:endParaRPr lang="en-US" sz="6400" dirty="0" smtClean="0">
              <a:effectLst>
                <a:outerShdw blurRad="50800" dist="38100" algn="tr" rotWithShape="0">
                  <a:prstClr val="black">
                    <a:alpha val="40000"/>
                  </a:prstClr>
                </a:outerShdw>
              </a:effectLst>
              <a:latin typeface="Times New Roman"/>
              <a:ea typeface="SimSun"/>
              <a:cs typeface="Simplified Arabic"/>
            </a:endParaRPr>
          </a:p>
          <a:p>
            <a:pPr lvl="0" algn="just">
              <a:buFont typeface="+mj-lt"/>
              <a:buAutoNum type="arabicPeriod"/>
            </a:pPr>
            <a:r>
              <a:rPr lang="ar-IQ" sz="6400" dirty="0"/>
              <a:t>الوظيفة التشاورية .</a:t>
            </a:r>
            <a:r>
              <a:rPr lang="ar-SA" sz="6400" dirty="0">
                <a:ea typeface="Calibri"/>
              </a:rPr>
              <a:t>   2- </a:t>
            </a:r>
            <a:r>
              <a:rPr lang="ar-IQ" sz="6400" dirty="0"/>
              <a:t>وظيفة  التماسك الاجتماعي .</a:t>
            </a:r>
            <a:r>
              <a:rPr lang="ar-SA" sz="6400" dirty="0">
                <a:ea typeface="Calibri"/>
              </a:rPr>
              <a:t>   3</a:t>
            </a:r>
            <a:r>
              <a:rPr lang="ar-IQ" sz="6400" dirty="0"/>
              <a:t>- الوظيفة </a:t>
            </a:r>
            <a:r>
              <a:rPr lang="ar-IQ" sz="6400" dirty="0" err="1"/>
              <a:t>التخديرية</a:t>
            </a:r>
            <a:r>
              <a:rPr lang="ar-IQ" sz="6400" dirty="0"/>
              <a:t> .</a:t>
            </a:r>
            <a:endParaRPr lang="en-US" sz="6400" dirty="0" smtClean="0">
              <a:effectLst/>
            </a:endParaRPr>
          </a:p>
          <a:p>
            <a:pPr algn="just"/>
            <a:r>
              <a:rPr lang="en-US" sz="6400" dirty="0" smtClean="0">
                <a:effectLst/>
                <a:latin typeface="Arial"/>
                <a:ea typeface="Calibri"/>
              </a:rPr>
              <a:t> </a:t>
            </a:r>
            <a:endParaRPr lang="en-US" sz="6400" dirty="0" smtClean="0">
              <a:effectLst/>
            </a:endParaRPr>
          </a:p>
          <a:p>
            <a:pPr algn="just"/>
            <a:r>
              <a:rPr lang="ar-IQ" sz="6400" dirty="0"/>
              <a:t>وحدد دي فلور أربع وظائف هي :</a:t>
            </a:r>
            <a:endParaRPr lang="en-US" sz="6400" dirty="0" smtClean="0">
              <a:effectLst/>
            </a:endParaRPr>
          </a:p>
          <a:p>
            <a:pPr lvl="0" algn="just">
              <a:buFont typeface="+mj-lt"/>
              <a:buAutoNum type="arabicPeriod"/>
              <a:tabLst>
                <a:tab pos="117475" algn="l"/>
              </a:tabLst>
            </a:pPr>
            <a:r>
              <a:rPr lang="ar-IQ" sz="6400" dirty="0"/>
              <a:t>إعادة بناء الواقع الاجتماعي .</a:t>
            </a:r>
            <a:r>
              <a:rPr lang="ar-SA" sz="6400" dirty="0">
                <a:ea typeface="Calibri"/>
              </a:rPr>
              <a:t>  2- </a:t>
            </a:r>
            <a:r>
              <a:rPr lang="ar-IQ" sz="6400" dirty="0"/>
              <a:t>تكوين الاتجاهات.</a:t>
            </a:r>
            <a:r>
              <a:rPr lang="ar-SA" sz="6400" dirty="0">
                <a:ea typeface="Calibri"/>
              </a:rPr>
              <a:t>  3- </a:t>
            </a:r>
            <a:r>
              <a:rPr lang="ar-IQ" sz="6400" dirty="0"/>
              <a:t>ترتيب الأولويات لدى الجمهور.</a:t>
            </a:r>
            <a:r>
              <a:rPr lang="ar-IQ" sz="6400" dirty="0">
                <a:ea typeface="Calibri"/>
              </a:rPr>
              <a:t> </a:t>
            </a:r>
            <a:r>
              <a:rPr lang="ar-SA" sz="6400" dirty="0">
                <a:ea typeface="Calibri"/>
              </a:rPr>
              <a:t>4- </a:t>
            </a:r>
            <a:r>
              <a:rPr lang="ar-IQ" sz="6400" dirty="0"/>
              <a:t>توسع نسق المعتقدات لدى الناس.</a:t>
            </a:r>
            <a:r>
              <a:rPr lang="ar-IQ" sz="6400" dirty="0">
                <a:ea typeface="Calibri"/>
              </a:rPr>
              <a:t> </a:t>
            </a:r>
            <a:endParaRPr lang="en-US" sz="6400" dirty="0" smtClean="0">
              <a:effectLst/>
            </a:endParaRPr>
          </a:p>
          <a:p>
            <a:pPr marL="227965" algn="just">
              <a:tabLst>
                <a:tab pos="117475" algn="l"/>
              </a:tabLst>
            </a:pPr>
            <a:r>
              <a:rPr lang="ar-SA" sz="6400" dirty="0">
                <a:ea typeface="Calibri"/>
              </a:rPr>
              <a:t> </a:t>
            </a:r>
            <a:endParaRPr lang="en-US" sz="6400" dirty="0" smtClean="0">
              <a:effectLst/>
            </a:endParaRPr>
          </a:p>
          <a:p>
            <a:pPr algn="just">
              <a:tabLst>
                <a:tab pos="-635" algn="l"/>
              </a:tabLst>
            </a:pPr>
            <a:r>
              <a:rPr lang="ar-IQ" sz="6400" dirty="0">
                <a:effectLst>
                  <a:outerShdw blurRad="50800" dist="38100" algn="tr" rotWithShape="0">
                    <a:prstClr val="black">
                      <a:alpha val="40000"/>
                    </a:prstClr>
                  </a:outerShdw>
                </a:effectLst>
                <a:latin typeface="Times New Roman"/>
                <a:ea typeface="SimSun"/>
              </a:rPr>
              <a:t>أما دنس </a:t>
            </a:r>
            <a:r>
              <a:rPr lang="ar-IQ" sz="6400" dirty="0" err="1">
                <a:effectLst>
                  <a:outerShdw blurRad="50800" dist="38100" algn="tr" rotWithShape="0">
                    <a:prstClr val="black">
                      <a:alpha val="40000"/>
                    </a:prstClr>
                  </a:outerShdw>
                </a:effectLst>
                <a:latin typeface="Times New Roman"/>
                <a:ea typeface="SimSun"/>
              </a:rPr>
              <a:t>ماكويل</a:t>
            </a:r>
            <a:r>
              <a:rPr lang="ar-IQ" sz="6400" dirty="0">
                <a:effectLst>
                  <a:outerShdw blurRad="50800" dist="38100" algn="tr" rotWithShape="0">
                    <a:prstClr val="black">
                      <a:alpha val="40000"/>
                    </a:prstClr>
                  </a:outerShdw>
                </a:effectLst>
                <a:latin typeface="Times New Roman"/>
                <a:ea typeface="SimSun"/>
              </a:rPr>
              <a:t> فيرى أن وظائف الإعلام هي :</a:t>
            </a:r>
            <a:endParaRPr lang="en-US" sz="6400" dirty="0" smtClean="0">
              <a:effectLst>
                <a:outerShdw blurRad="50800" dist="38100" algn="tr" rotWithShape="0">
                  <a:prstClr val="black">
                    <a:alpha val="40000"/>
                  </a:prstClr>
                </a:outerShdw>
              </a:effectLst>
              <a:latin typeface="Times New Roman"/>
              <a:ea typeface="SimSun"/>
              <a:cs typeface="Simplified Arabic"/>
            </a:endParaRPr>
          </a:p>
          <a:p>
            <a:pPr lvl="0" algn="just">
              <a:buFont typeface="Arial"/>
              <a:buAutoNum type="arabicPeriod"/>
            </a:pPr>
            <a:r>
              <a:rPr lang="ar-IQ" sz="6400" dirty="0">
                <a:ea typeface="SimSun"/>
              </a:rPr>
              <a:t>وظيفة الإخبار .</a:t>
            </a:r>
            <a:r>
              <a:rPr lang="ar-SA" sz="6400" dirty="0">
                <a:ea typeface="Calibri"/>
              </a:rPr>
              <a:t>    2- </a:t>
            </a:r>
            <a:r>
              <a:rPr lang="ar-IQ" sz="6400" dirty="0">
                <a:ea typeface="SimSun"/>
              </a:rPr>
              <a:t>وظيفة التماسك الاجتماعي .</a:t>
            </a:r>
            <a:r>
              <a:rPr lang="ar-SA" sz="6400" dirty="0">
                <a:ea typeface="Calibri"/>
              </a:rPr>
              <a:t>   3</a:t>
            </a:r>
            <a:r>
              <a:rPr lang="ar-IQ" sz="6400" dirty="0">
                <a:ea typeface="SimSun"/>
              </a:rPr>
              <a:t>- العمل على إبقاء التراث الاجتماعي.</a:t>
            </a:r>
            <a:r>
              <a:rPr lang="ar-IQ" sz="6400" dirty="0">
                <a:ea typeface="Calibri"/>
              </a:rPr>
              <a:t> </a:t>
            </a:r>
            <a:endParaRPr lang="en-US" sz="6400" dirty="0" smtClean="0">
              <a:effectLst/>
              <a:ea typeface="SimSun"/>
            </a:endParaRPr>
          </a:p>
          <a:p>
            <a:pPr algn="just"/>
            <a:r>
              <a:rPr lang="ar-SA" sz="6400" dirty="0">
                <a:ea typeface="Calibri"/>
              </a:rPr>
              <a:t>4- </a:t>
            </a:r>
            <a:r>
              <a:rPr lang="ar-IQ" sz="6400" dirty="0"/>
              <a:t>التسلية والترفيه .</a:t>
            </a:r>
            <a:r>
              <a:rPr lang="ar-SA" sz="6400" dirty="0">
                <a:ea typeface="Calibri"/>
              </a:rPr>
              <a:t>    5- </a:t>
            </a:r>
            <a:r>
              <a:rPr lang="ar-IQ" sz="6400" dirty="0"/>
              <a:t>تعبئة الجماهير وحشد طاقاتها .</a:t>
            </a:r>
            <a:endParaRPr lang="en-US" sz="6400" dirty="0" smtClean="0">
              <a:effectLst/>
            </a:endParaRPr>
          </a:p>
          <a:p>
            <a:endParaRPr lang="ar-IQ" dirty="0"/>
          </a:p>
        </p:txBody>
      </p:sp>
    </p:spTree>
    <p:extLst>
      <p:ext uri="{BB962C8B-B14F-4D97-AF65-F5344CB8AC3E}">
        <p14:creationId xmlns:p14="http://schemas.microsoft.com/office/powerpoint/2010/main" val="17154996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normAutofit fontScale="92500" lnSpcReduction="20000"/>
          </a:bodyPr>
          <a:lstStyle/>
          <a:p>
            <a:pPr algn="just"/>
            <a:r>
              <a:rPr lang="ar-IQ" dirty="0"/>
              <a:t>اما في مجال الاعلام السياحي المتخصص فسنتناول الوظائف الاتية </a:t>
            </a:r>
            <a:endParaRPr lang="en-US" dirty="0" smtClean="0">
              <a:effectLst/>
            </a:endParaRPr>
          </a:p>
          <a:p>
            <a:pPr marL="0" indent="0" algn="just">
              <a:buNone/>
              <a:tabLst>
                <a:tab pos="-635" algn="l"/>
                <a:tab pos="88900" algn="l"/>
              </a:tabLst>
            </a:pPr>
            <a:r>
              <a:rPr lang="ar-IQ" sz="2400" b="1" dirty="0" smtClean="0">
                <a:effectLst>
                  <a:outerShdw blurRad="50800" dist="38100" algn="tr" rotWithShape="0">
                    <a:prstClr val="black">
                      <a:alpha val="40000"/>
                    </a:prstClr>
                  </a:outerShdw>
                </a:effectLst>
                <a:latin typeface="Times New Roman"/>
                <a:ea typeface="SimSun"/>
              </a:rPr>
              <a:t>1- </a:t>
            </a:r>
            <a:r>
              <a:rPr lang="ar-IQ" sz="2400" b="1" dirty="0">
                <a:effectLst>
                  <a:outerShdw blurRad="50800" dist="38100" algn="tr" rotWithShape="0">
                    <a:prstClr val="black">
                      <a:alpha val="40000"/>
                    </a:prstClr>
                  </a:outerShdw>
                </a:effectLst>
                <a:latin typeface="Times New Roman"/>
                <a:ea typeface="SimSun"/>
              </a:rPr>
              <a:t>وظيفة الإخبار </a:t>
            </a:r>
            <a:r>
              <a:rPr lang="ar-IQ" sz="2400" b="1" dirty="0" smtClean="0">
                <a:effectLst>
                  <a:outerShdw blurRad="38100" dist="38100" dir="2700000" algn="tl">
                    <a:srgbClr val="000000">
                      <a:alpha val="43137"/>
                    </a:srgbClr>
                  </a:outerShdw>
                </a:effectLst>
                <a:latin typeface="Times New Roman"/>
                <a:ea typeface="SimSun"/>
              </a:rPr>
              <a:t>:</a:t>
            </a:r>
          </a:p>
          <a:p>
            <a:pPr algn="just">
              <a:tabLst>
                <a:tab pos="-635" algn="l"/>
                <a:tab pos="88900" algn="l"/>
              </a:tabLst>
            </a:pPr>
            <a:r>
              <a:rPr lang="ar-IQ" sz="1900" dirty="0" smtClean="0">
                <a:effectLst>
                  <a:outerShdw blurRad="38100" dist="38100" dir="2700000" algn="tl">
                    <a:srgbClr val="000000">
                      <a:alpha val="43137"/>
                    </a:srgbClr>
                  </a:outerShdw>
                </a:effectLst>
                <a:latin typeface="Times New Roman"/>
                <a:ea typeface="SimSun"/>
              </a:rPr>
              <a:t> </a:t>
            </a:r>
            <a:r>
              <a:rPr lang="ar-IQ" sz="1900" dirty="0">
                <a:effectLst>
                  <a:outerShdw blurRad="38100" dist="38100" dir="2700000" algn="tl">
                    <a:srgbClr val="000000">
                      <a:alpha val="43137"/>
                    </a:srgbClr>
                  </a:outerShdw>
                </a:effectLst>
                <a:latin typeface="Times New Roman"/>
                <a:ea typeface="SimSun"/>
              </a:rPr>
              <a:t>إن الوظيفة الإخبارية تُشكل قاعدة أساسية لا غنى عنها تؤهل الإعلام الجماهيري لتأدية وظائفه الأخرى انطلاقاً من المعلومات التي يتيح تعميمها ويضمن انتشارها في المجتمع، ويركز على معطياتها ليمارس عمليات التأثير والإقناع ، إذ يُسهم التعرض إلى وسائل الإعلام عموماً ، والمواد الإخبارية بوجه خاص في زيادة وتراكم المستوى المعرفي والمعلوماتي للأفراد، وهذا يعني أن وظيفة الإخبار من الوظائف الأساسية التي لا يمكن للإعلام أن تقوم له قائمة بدونها ، ولم يعد الخبر سواء كان صحفياً أم إذاعياً أم تلفزيونياً مجرد وصف اعتيادي لحدث معين يحظى بالاهتمام بل أصبح صناعة مميزة لها سماتها الخاصة، وهذه الصناعة دخلت وتفاعلت فيها عوامل عدة أسهمت في تطور أساليبها ووسائلها وطرائق إيصالها إلى الجمهور ، وتتمثل هذه الوظيفة في مراقبة البيئة كما ذكرها </a:t>
            </a:r>
            <a:r>
              <a:rPr lang="ar-IQ" sz="1900" dirty="0" err="1">
                <a:effectLst>
                  <a:outerShdw blurRad="38100" dist="38100" dir="2700000" algn="tl">
                    <a:srgbClr val="000000">
                      <a:alpha val="43137"/>
                    </a:srgbClr>
                  </a:outerShdw>
                </a:effectLst>
                <a:latin typeface="Times New Roman"/>
                <a:ea typeface="SimSun"/>
              </a:rPr>
              <a:t>لاسويل</a:t>
            </a:r>
            <a:r>
              <a:rPr lang="ar-IQ" sz="1900" dirty="0">
                <a:effectLst>
                  <a:outerShdw blurRad="38100" dist="38100" dir="2700000" algn="tl">
                    <a:srgbClr val="000000">
                      <a:alpha val="43137"/>
                    </a:srgbClr>
                  </a:outerShdw>
                </a:effectLst>
                <a:latin typeface="Times New Roman"/>
                <a:ea typeface="SimSun"/>
              </a:rPr>
              <a:t> ، ونقل الأخبار سواء أكانت محلية أم إقليمية أم دولية ، وفي جميع النواحي سواء أكانت اقتصادية أم سياسية أم اجتماعية أم فنية ، وذلك لمتابعة ما يجري حول المرء في مجتمعه والعالم ، وتهدف إلى وصل الإنسان بالعالم الخارجي ، وتزويده بما يستجد من أخبار ، وتوصف الوظيفة الإخبارية بأنها وظيفة مركزية تتيح للإعلام الاتصال داخل المجتمع عن طريقها، بالتناغم مع مؤسسات عديدة أخرى عبر نشر المعلومات . </a:t>
            </a:r>
            <a:endParaRPr lang="en-US" sz="1900" dirty="0" smtClean="0">
              <a:effectLst>
                <a:outerShdw blurRad="38100" dist="38100" dir="2700000" algn="tl">
                  <a:srgbClr val="000000">
                    <a:alpha val="43137"/>
                  </a:srgbClr>
                </a:outerShdw>
              </a:effectLst>
              <a:latin typeface="Times New Roman"/>
              <a:ea typeface="SimSun"/>
              <a:cs typeface="Simplified Arabic"/>
            </a:endParaRPr>
          </a:p>
          <a:p>
            <a:r>
              <a:rPr lang="ar-IQ" sz="1900" dirty="0">
                <a:effectLst>
                  <a:outerShdw blurRad="38100" dist="38100" dir="2700000" algn="tl">
                    <a:srgbClr val="000000">
                      <a:alpha val="43137"/>
                    </a:srgbClr>
                  </a:outerShdw>
                </a:effectLst>
                <a:ea typeface="SimSun"/>
              </a:rPr>
              <a:t>والإخبار في مجال الإعلام السياحي يعني تنمية وتزويد الجمهور بالأخبار الداخلية والخارجية والأنشطة المختلفة التي تنمي معرفة المواطنين وتساعد على تنمية الوعي السياحي لديهم مما </a:t>
            </a:r>
            <a:endParaRPr lang="ar-IQ" sz="19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9446541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normAutofit/>
          </a:bodyPr>
          <a:lstStyle/>
          <a:p>
            <a:r>
              <a:rPr lang="ar-IQ" sz="1600" dirty="0">
                <a:effectLst>
                  <a:outerShdw blurRad="50800" dist="38100" algn="tr" rotWithShape="0">
                    <a:prstClr val="black">
                      <a:alpha val="40000"/>
                    </a:prstClr>
                  </a:outerShdw>
                </a:effectLst>
                <a:ea typeface="SimSun"/>
              </a:rPr>
              <a:t>يجعلهم يتعرفون على قيمة ما يحيط بهم ويعملون على تقديمه في أفضل صورة تجذب السياح من مختلف جهات العالم ، وتحثهم على المعاملة الطيبة للسائح وعدم مطاردته أو التدخل في حياته ، وتحثهم على المحافظة على المعالم الأثرية وعدم تشويه الآثار والمحافظة على نظافتها وصيانتها من أخطار التلوث ، </a:t>
            </a:r>
            <a:endParaRPr lang="ar-IQ" sz="1600" dirty="0" smtClean="0">
              <a:effectLst>
                <a:outerShdw blurRad="50800" dist="38100" algn="tr" rotWithShape="0">
                  <a:prstClr val="black">
                    <a:alpha val="40000"/>
                  </a:prstClr>
                </a:outerShdw>
              </a:effectLst>
              <a:ea typeface="SimSun"/>
            </a:endParaRPr>
          </a:p>
          <a:p>
            <a:r>
              <a:rPr lang="ar-IQ" sz="1600" dirty="0" smtClean="0">
                <a:effectLst>
                  <a:outerShdw blurRad="50800" dist="38100" algn="tr" rotWithShape="0">
                    <a:prstClr val="black">
                      <a:alpha val="40000"/>
                    </a:prstClr>
                  </a:outerShdw>
                </a:effectLst>
                <a:ea typeface="SimSun"/>
              </a:rPr>
              <a:t>كما </a:t>
            </a:r>
            <a:r>
              <a:rPr lang="ar-IQ" sz="1600" dirty="0">
                <a:effectLst>
                  <a:outerShdw blurRad="50800" dist="38100" algn="tr" rotWithShape="0">
                    <a:prstClr val="black">
                      <a:alpha val="40000"/>
                    </a:prstClr>
                  </a:outerShdw>
                </a:effectLst>
                <a:ea typeface="SimSun"/>
              </a:rPr>
              <a:t>أنها تعني تزويد الأجانب بالمعلومات عن إمكانيات البلد السياحية والمعالم الأثرية المختلفة وعوامل الجذب السياحية المختلفة للبلد ، بالإضافة إلى نشر الأخبار عن الاستثمارات السياحية الجديدة وجوانب النهضة والتنمية الأخرى في المجتمع، </a:t>
            </a:r>
            <a:endParaRPr lang="ar-IQ" sz="1600" dirty="0" smtClean="0">
              <a:effectLst>
                <a:outerShdw blurRad="50800" dist="38100" algn="tr" rotWithShape="0">
                  <a:prstClr val="black">
                    <a:alpha val="40000"/>
                  </a:prstClr>
                </a:outerShdw>
              </a:effectLst>
              <a:ea typeface="SimSun"/>
            </a:endParaRPr>
          </a:p>
          <a:p>
            <a:r>
              <a:rPr lang="ar-IQ" sz="1600" dirty="0" smtClean="0">
                <a:effectLst>
                  <a:outerShdw blurRad="50800" dist="38100" algn="tr" rotWithShape="0">
                    <a:prstClr val="black">
                      <a:alpha val="40000"/>
                    </a:prstClr>
                  </a:outerShdw>
                </a:effectLst>
                <a:ea typeface="SimSun"/>
              </a:rPr>
              <a:t>إذ </a:t>
            </a:r>
            <a:r>
              <a:rPr lang="ar-IQ" sz="1600" dirty="0">
                <a:effectLst>
                  <a:outerShdw blurRad="50800" dist="38100" algn="tr" rotWithShape="0">
                    <a:prstClr val="black">
                      <a:alpha val="40000"/>
                    </a:prstClr>
                  </a:outerShdw>
                </a:effectLst>
                <a:ea typeface="SimSun"/>
              </a:rPr>
              <a:t>من خلال وسائل الإعلام المختلفة يستقي الفرد معلوماته التي تصله كالمعتاد في شكل إخباري عن حقائق ومعلومات سياحية يهتم بها السائح ، وتدفع شركات السياحة مقابل مادي عن الأخبار السياحية ذات الطابع الإعلامي عن برامجها السياحية أوقد ما يهم جمهور الوسيلة الإعلامية السياحية وبشكل مباشر </a:t>
            </a:r>
            <a:r>
              <a:rPr lang="en-US" sz="1600" dirty="0" smtClean="0">
                <a:effectLst>
                  <a:outerShdw blurRad="50800" dist="38100" algn="tr" rotWithShape="0">
                    <a:prstClr val="black">
                      <a:alpha val="40000"/>
                    </a:prstClr>
                  </a:outerShdw>
                </a:effectLst>
                <a:latin typeface="Arial"/>
                <a:ea typeface="SimSun"/>
              </a:rPr>
              <a:t>.</a:t>
            </a:r>
            <a:endParaRPr lang="ar-IQ" sz="1600" dirty="0"/>
          </a:p>
        </p:txBody>
      </p:sp>
    </p:spTree>
    <p:extLst>
      <p:ext uri="{BB962C8B-B14F-4D97-AF65-F5344CB8AC3E}">
        <p14:creationId xmlns:p14="http://schemas.microsoft.com/office/powerpoint/2010/main" val="1803244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normAutofit/>
          </a:bodyPr>
          <a:lstStyle/>
          <a:p>
            <a:pPr algn="justLow"/>
            <a:r>
              <a:rPr lang="ar-SA" sz="2200" dirty="0" smtClean="0">
                <a:effectLst>
                  <a:outerShdw blurRad="50800" dist="38100" algn="tr" rotWithShape="0">
                    <a:prstClr val="black">
                      <a:alpha val="40000"/>
                    </a:prstClr>
                  </a:outerShdw>
                </a:effectLst>
                <a:latin typeface="Times New Roman"/>
                <a:ea typeface="SimSun"/>
                <a:cs typeface="PT Bold Heading"/>
              </a:rPr>
              <a:t>المحاضرة الرابعة </a:t>
            </a:r>
            <a:endParaRPr lang="en-US" sz="2200" dirty="0" smtClean="0">
              <a:effectLst>
                <a:outerShdw blurRad="50800" dist="38100" algn="tr" rotWithShape="0">
                  <a:prstClr val="black">
                    <a:alpha val="40000"/>
                  </a:prstClr>
                </a:outerShdw>
              </a:effectLst>
              <a:latin typeface="Times New Roman"/>
              <a:ea typeface="SimSun"/>
              <a:cs typeface="Simplified Arabic"/>
            </a:endParaRPr>
          </a:p>
          <a:p>
            <a:pPr algn="just">
              <a:tabLst>
                <a:tab pos="179070" algn="l"/>
              </a:tabLst>
            </a:pPr>
            <a:r>
              <a:rPr lang="ar-IQ" sz="2200" b="1" dirty="0">
                <a:effectLst>
                  <a:outerShdw blurRad="50800" dist="38100" algn="tr" rotWithShape="0">
                    <a:prstClr val="black">
                      <a:alpha val="40000"/>
                    </a:prstClr>
                  </a:outerShdw>
                </a:effectLst>
                <a:latin typeface="Times New Roman"/>
                <a:ea typeface="SimSun"/>
              </a:rPr>
              <a:t>- وظيفة التفسير </a:t>
            </a:r>
            <a:r>
              <a:rPr lang="ar-IQ" b="1" dirty="0">
                <a:effectLst>
                  <a:outerShdw blurRad="50800" dist="38100" algn="tr" rotWithShape="0">
                    <a:prstClr val="black">
                      <a:alpha val="40000"/>
                    </a:prstClr>
                  </a:outerShdw>
                </a:effectLst>
                <a:latin typeface="Times New Roman"/>
                <a:ea typeface="SimSun"/>
              </a:rPr>
              <a:t>:</a:t>
            </a:r>
            <a:r>
              <a:rPr lang="ar-IQ" sz="2100" dirty="0">
                <a:effectLst>
                  <a:outerShdw blurRad="50800" dist="38100" algn="tr" rotWithShape="0">
                    <a:prstClr val="black">
                      <a:alpha val="40000"/>
                    </a:prstClr>
                  </a:outerShdw>
                </a:effectLst>
                <a:latin typeface="Times New Roman"/>
                <a:ea typeface="SimSun"/>
              </a:rPr>
              <a:t> </a:t>
            </a:r>
            <a:endParaRPr lang="ar-IQ" sz="2100" dirty="0" smtClean="0">
              <a:effectLst>
                <a:outerShdw blurRad="50800" dist="38100" algn="tr" rotWithShape="0">
                  <a:prstClr val="black">
                    <a:alpha val="40000"/>
                  </a:prstClr>
                </a:outerShdw>
              </a:effectLst>
              <a:latin typeface="Times New Roman"/>
              <a:ea typeface="SimSun"/>
            </a:endParaRPr>
          </a:p>
          <a:p>
            <a:pPr algn="just">
              <a:tabLst>
                <a:tab pos="179070" algn="l"/>
              </a:tabLst>
            </a:pPr>
            <a:r>
              <a:rPr lang="ar-IQ" sz="1600" dirty="0" smtClean="0">
                <a:effectLst>
                  <a:outerShdw blurRad="50800" dist="38100" algn="tr" rotWithShape="0">
                    <a:prstClr val="black">
                      <a:alpha val="40000"/>
                    </a:prstClr>
                  </a:outerShdw>
                </a:effectLst>
                <a:latin typeface="Times New Roman"/>
                <a:ea typeface="SimSun"/>
              </a:rPr>
              <a:t>يرتبط </a:t>
            </a:r>
            <a:r>
              <a:rPr lang="ar-IQ" sz="1600" dirty="0">
                <a:effectLst>
                  <a:outerShdw blurRad="50800" dist="38100" algn="tr" rotWithShape="0">
                    <a:prstClr val="black">
                      <a:alpha val="40000"/>
                    </a:prstClr>
                  </a:outerShdw>
                </a:effectLst>
                <a:latin typeface="Times New Roman"/>
                <a:ea typeface="SimSun"/>
              </a:rPr>
              <a:t>التفسير بقدرة الإنسان على التفكير والتحليل والاستنباط والاستقراء والفهم والإدراك والمحاكاة وصولاً إلى تقويم صحيح للأشياء ، وهي دوافع لتطوير بنى المعلومات الموجودة وسد ثغراتها مما يؤدي ليس فقط إلى تحسين نوعية المعلومات التي نمتلكها بل إلى تحسين نوعية الحياة من خلال تعظيم فرص الاستفادة من هذه المعلومات في وقت ومكان ملائمين ، وهذه الوظيفة لها أهميتها بسبب تعقد الحياة الحديثة وعدم قدرة كل الأفراد على إدراك كل الأبعاد والمواقف، ولأنها كذلك تتأثر بالبيئة الاجتماعية والثقافية والسياسية التي يعيشون فيها فالأفكار السائدة في المجتمع لها دور مهم في عملية التفسير ، ويتخذ التفسير أشكالاً متعددة فقد يتمثل باختيار الأخبار أو ترتيبها أو توزيعها بطريقة معينة أو مقصودة وقد يتمثل في التعليق عليها لتفسيرها وتوضيح مغزاها ، لذلك تقوم وسائل الإعلام بتفسير الأحداث ووضعها في السياق العام وتوقع نتائجها ولربما يؤثر التفسير المختار في النتائج التي تستخدمها وسائل الإعلام لإيضاح نقطة هامة أو تشخيصها أو وصف الفاعل في تشكيل الآراء وتطوراتها.</a:t>
            </a:r>
            <a:endParaRPr lang="en-US" sz="1600" dirty="0" smtClean="0">
              <a:effectLst>
                <a:outerShdw blurRad="50800" dist="38100" algn="tr" rotWithShape="0">
                  <a:prstClr val="black">
                    <a:alpha val="40000"/>
                  </a:prstClr>
                </a:outerShdw>
              </a:effectLst>
              <a:latin typeface="Times New Roman"/>
              <a:ea typeface="SimSun"/>
              <a:cs typeface="Simplified Arabic"/>
            </a:endParaRPr>
          </a:p>
          <a:p>
            <a:pPr algn="just">
              <a:tabLst>
                <a:tab pos="-635" algn="l"/>
                <a:tab pos="448945" algn="l"/>
              </a:tabLst>
            </a:pPr>
            <a:r>
              <a:rPr lang="ar-IQ" sz="1600" dirty="0">
                <a:effectLst>
                  <a:outerShdw blurRad="50800" dist="38100" algn="tr" rotWithShape="0">
                    <a:prstClr val="black">
                      <a:alpha val="40000"/>
                    </a:prstClr>
                  </a:outerShdw>
                </a:effectLst>
                <a:latin typeface="Times New Roman"/>
                <a:ea typeface="SimSun"/>
              </a:rPr>
              <a:t>أما التفسير بوصفه وظيفة من وظائف الإعلام السياحي فتعني تزويد الجمهور الداخلي والخارجي بخلفيات وتفاصيل الأحداث والقضايا والمشكلات السياحية الراهنة وشرح جداول التنمية السياحية وعلى أن تقدم هذه المعلومات بطريقة مبسطة ولغة سهلة وبطريقة توقظ الجمهور وتثير انتباهه، لذلك يعتمد الإعلام السياحي في تفسيره للأحداث والمشكلات على الرأي المدعم بالدليل والبرهان والحقائق ويتجنب الألفاظ الفضة الرنانة، ومراقبة الاتجاهات السائدة في السياحة العالمية ومحاولة تقديمها للمعنيين والمهتمين ومسايرة الإعلام بالشرح والتوضيح والتعليق للاستفادة من تطوراتها . </a:t>
            </a:r>
            <a:endParaRPr lang="en-US" sz="1600" dirty="0" smtClean="0">
              <a:effectLst>
                <a:outerShdw blurRad="50800" dist="38100" algn="tr" rotWithShape="0">
                  <a:prstClr val="black">
                    <a:alpha val="40000"/>
                  </a:prstClr>
                </a:outerShdw>
              </a:effectLst>
              <a:latin typeface="Times New Roman"/>
              <a:ea typeface="SimSun"/>
              <a:cs typeface="Simplified Arabic"/>
            </a:endParaRPr>
          </a:p>
          <a:p>
            <a:endParaRPr lang="ar-IQ" dirty="0"/>
          </a:p>
        </p:txBody>
      </p:sp>
    </p:spTree>
    <p:extLst>
      <p:ext uri="{BB962C8B-B14F-4D97-AF65-F5344CB8AC3E}">
        <p14:creationId xmlns:p14="http://schemas.microsoft.com/office/powerpoint/2010/main" val="2123039146"/>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147</TotalTime>
  <Words>6418</Words>
  <Application>Microsoft Office PowerPoint</Application>
  <PresentationFormat>عرض على الشاشة (3:4)‏</PresentationFormat>
  <Paragraphs>249</Paragraphs>
  <Slides>32</Slides>
  <Notes>0</Notes>
  <HiddenSlides>0</HiddenSlides>
  <MMClips>0</MMClips>
  <ScaleCrop>false</ScaleCrop>
  <HeadingPairs>
    <vt:vector size="4" baseType="variant">
      <vt:variant>
        <vt:lpstr>نسق</vt:lpstr>
      </vt:variant>
      <vt:variant>
        <vt:i4>1</vt:i4>
      </vt:variant>
      <vt:variant>
        <vt:lpstr>عناوين الشرائح</vt:lpstr>
      </vt:variant>
      <vt:variant>
        <vt:i4>32</vt:i4>
      </vt:variant>
    </vt:vector>
  </HeadingPairs>
  <TitlesOfParts>
    <vt:vector size="33" baseType="lpstr">
      <vt:lpstr>نسق Office</vt:lpstr>
      <vt:lpstr>محاضرات الاعلام السياحي </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Company>فراس الصعيو</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محاضرات الاعلام السياحي</dc:title>
  <dc:creator>Sony Center</dc:creator>
  <cp:lastModifiedBy>Sony Center</cp:lastModifiedBy>
  <cp:revision>10</cp:revision>
  <dcterms:created xsi:type="dcterms:W3CDTF">2021-10-30T17:30:06Z</dcterms:created>
  <dcterms:modified xsi:type="dcterms:W3CDTF">2021-10-30T19:58:50Z</dcterms:modified>
</cp:coreProperties>
</file>